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0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4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21.xml" ContentType="application/vnd.openxmlformats-officedocument.presentationml.notesSlide+xml"/>
  <Override PartName="/ppt/tags/tag283.xml" ContentType="application/vnd.openxmlformats-officedocument.presentationml.tags+xml"/>
  <Override PartName="/ppt/notesSlides/notesSlide22.xml" ContentType="application/vnd.openxmlformats-officedocument.presentationml.notesSlide+xml"/>
  <Override PartName="/ppt/tags/tag284.xml" ContentType="application/vnd.openxmlformats-officedocument.presentationml.tags+xml"/>
  <Override PartName="/ppt/notesSlides/notesSlide23.xml" ContentType="application/vnd.openxmlformats-officedocument.presentationml.notesSlide+xml"/>
  <Override PartName="/ppt/tags/tag285.xml" ContentType="application/vnd.openxmlformats-officedocument.presentationml.tags+xml"/>
  <Override PartName="/ppt/notesSlides/notesSlide24.xml" ContentType="application/vnd.openxmlformats-officedocument.presentationml.notesSlide+xml"/>
  <Override PartName="/ppt/tags/tag286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215"/>
  </p:notesMasterIdLst>
  <p:handoutMasterIdLst>
    <p:handoutMasterId r:id="rId216"/>
  </p:handoutMasterIdLst>
  <p:sldIdLst>
    <p:sldId id="3013" r:id="rId2"/>
    <p:sldId id="3014" r:id="rId3"/>
    <p:sldId id="3015" r:id="rId4"/>
    <p:sldId id="2697" r:id="rId5"/>
    <p:sldId id="3002" r:id="rId6"/>
    <p:sldId id="3003" r:id="rId7"/>
    <p:sldId id="2590" r:id="rId8"/>
    <p:sldId id="2055" r:id="rId9"/>
    <p:sldId id="2996" r:id="rId10"/>
    <p:sldId id="3058" r:id="rId11"/>
    <p:sldId id="3105" r:id="rId12"/>
    <p:sldId id="3080" r:id="rId13"/>
    <p:sldId id="3081" r:id="rId14"/>
    <p:sldId id="3059" r:id="rId15"/>
    <p:sldId id="3061" r:id="rId16"/>
    <p:sldId id="2420" r:id="rId17"/>
    <p:sldId id="2763" r:id="rId18"/>
    <p:sldId id="2725" r:id="rId19"/>
    <p:sldId id="2439" r:id="rId20"/>
    <p:sldId id="2672" r:id="rId21"/>
    <p:sldId id="3092" r:id="rId22"/>
    <p:sldId id="2425" r:id="rId23"/>
    <p:sldId id="2813" r:id="rId24"/>
    <p:sldId id="2407" r:id="rId25"/>
    <p:sldId id="3096" r:id="rId26"/>
    <p:sldId id="3098" r:id="rId27"/>
    <p:sldId id="3101" r:id="rId28"/>
    <p:sldId id="2558" r:id="rId29"/>
    <p:sldId id="2559" r:id="rId30"/>
    <p:sldId id="1841" r:id="rId31"/>
    <p:sldId id="3042" r:id="rId32"/>
    <p:sldId id="3048" r:id="rId33"/>
    <p:sldId id="3043" r:id="rId34"/>
    <p:sldId id="1902" r:id="rId35"/>
    <p:sldId id="3066" r:id="rId36"/>
    <p:sldId id="3046" r:id="rId37"/>
    <p:sldId id="3047" r:id="rId38"/>
    <p:sldId id="3044" r:id="rId39"/>
    <p:sldId id="3049" r:id="rId40"/>
    <p:sldId id="2767" r:id="rId41"/>
    <p:sldId id="2771" r:id="rId42"/>
    <p:sldId id="2777" r:id="rId43"/>
    <p:sldId id="2611" r:id="rId44"/>
    <p:sldId id="2991" r:id="rId45"/>
    <p:sldId id="2992" r:id="rId46"/>
    <p:sldId id="3106" r:id="rId47"/>
    <p:sldId id="2998" r:id="rId48"/>
    <p:sldId id="2999" r:id="rId49"/>
    <p:sldId id="3005" r:id="rId50"/>
    <p:sldId id="3007" r:id="rId51"/>
    <p:sldId id="3009" r:id="rId52"/>
    <p:sldId id="3011" r:id="rId53"/>
    <p:sldId id="3012" r:id="rId54"/>
    <p:sldId id="3107" r:id="rId55"/>
    <p:sldId id="3016" r:id="rId56"/>
    <p:sldId id="3018" r:id="rId57"/>
    <p:sldId id="3020" r:id="rId58"/>
    <p:sldId id="3021" r:id="rId59"/>
    <p:sldId id="3022" r:id="rId60"/>
    <p:sldId id="2984" r:id="rId61"/>
    <p:sldId id="3108" r:id="rId62"/>
    <p:sldId id="2940" r:id="rId63"/>
    <p:sldId id="2941" r:id="rId64"/>
    <p:sldId id="3025" r:id="rId65"/>
    <p:sldId id="2056" r:id="rId66"/>
    <p:sldId id="2942" r:id="rId67"/>
    <p:sldId id="3026" r:id="rId68"/>
    <p:sldId id="2791" r:id="rId69"/>
    <p:sldId id="2890" r:id="rId70"/>
    <p:sldId id="2986" r:id="rId71"/>
    <p:sldId id="2891" r:id="rId72"/>
    <p:sldId id="2987" r:id="rId73"/>
    <p:sldId id="2816" r:id="rId74"/>
    <p:sldId id="2988" r:id="rId75"/>
    <p:sldId id="2921" r:id="rId76"/>
    <p:sldId id="3109" r:id="rId77"/>
    <p:sldId id="3110" r:id="rId78"/>
    <p:sldId id="3004" r:id="rId79"/>
    <p:sldId id="3111" r:id="rId80"/>
    <p:sldId id="3006" r:id="rId81"/>
    <p:sldId id="3112" r:id="rId82"/>
    <p:sldId id="2818" r:id="rId83"/>
    <p:sldId id="3113" r:id="rId84"/>
    <p:sldId id="3010" r:id="rId85"/>
    <p:sldId id="3114" r:id="rId86"/>
    <p:sldId id="3115" r:id="rId87"/>
    <p:sldId id="3116" r:id="rId88"/>
    <p:sldId id="3117" r:id="rId89"/>
    <p:sldId id="3118" r:id="rId90"/>
    <p:sldId id="3119" r:id="rId91"/>
    <p:sldId id="3017" r:id="rId92"/>
    <p:sldId id="3120" r:id="rId93"/>
    <p:sldId id="3019" r:id="rId94"/>
    <p:sldId id="3121" r:id="rId95"/>
    <p:sldId id="3122" r:id="rId96"/>
    <p:sldId id="3123" r:id="rId97"/>
    <p:sldId id="3023" r:id="rId98"/>
    <p:sldId id="3124" r:id="rId99"/>
    <p:sldId id="3125" r:id="rId100"/>
    <p:sldId id="3027" r:id="rId101"/>
    <p:sldId id="3028" r:id="rId102"/>
    <p:sldId id="3097" r:id="rId103"/>
    <p:sldId id="3031" r:id="rId104"/>
    <p:sldId id="3034" r:id="rId105"/>
    <p:sldId id="3035" r:id="rId106"/>
    <p:sldId id="3036" r:id="rId107"/>
    <p:sldId id="3037" r:id="rId108"/>
    <p:sldId id="3038" r:id="rId109"/>
    <p:sldId id="3039" r:id="rId110"/>
    <p:sldId id="3040" r:id="rId111"/>
    <p:sldId id="2905" r:id="rId112"/>
    <p:sldId id="3126" r:id="rId113"/>
    <p:sldId id="2906" r:id="rId114"/>
    <p:sldId id="3127" r:id="rId115"/>
    <p:sldId id="3051" r:id="rId116"/>
    <p:sldId id="3050" r:id="rId117"/>
    <p:sldId id="3128" r:id="rId118"/>
    <p:sldId id="3129" r:id="rId119"/>
    <p:sldId id="447" r:id="rId120"/>
    <p:sldId id="3130" r:id="rId121"/>
    <p:sldId id="3131" r:id="rId122"/>
    <p:sldId id="2713" r:id="rId123"/>
    <p:sldId id="2753" r:id="rId124"/>
    <p:sldId id="3132" r:id="rId125"/>
    <p:sldId id="3133" r:id="rId126"/>
    <p:sldId id="3134" r:id="rId127"/>
    <p:sldId id="2928" r:id="rId128"/>
    <p:sldId id="3135" r:id="rId129"/>
    <p:sldId id="3136" r:id="rId130"/>
    <p:sldId id="3137" r:id="rId131"/>
    <p:sldId id="3102" r:id="rId132"/>
    <p:sldId id="3103" r:id="rId133"/>
    <p:sldId id="3104" r:id="rId134"/>
    <p:sldId id="3138" r:id="rId135"/>
    <p:sldId id="3139" r:id="rId136"/>
    <p:sldId id="3140" r:id="rId137"/>
    <p:sldId id="3141" r:id="rId138"/>
    <p:sldId id="3142" r:id="rId139"/>
    <p:sldId id="3143" r:id="rId140"/>
    <p:sldId id="3144" r:id="rId141"/>
    <p:sldId id="3145" r:id="rId142"/>
    <p:sldId id="3146" r:id="rId143"/>
    <p:sldId id="3147" r:id="rId144"/>
    <p:sldId id="3148" r:id="rId145"/>
    <p:sldId id="3149" r:id="rId146"/>
    <p:sldId id="2758" r:id="rId147"/>
    <p:sldId id="3150" r:id="rId148"/>
    <p:sldId id="2909" r:id="rId149"/>
    <p:sldId id="2936" r:id="rId150"/>
    <p:sldId id="2978" r:id="rId151"/>
    <p:sldId id="2076" r:id="rId152"/>
    <p:sldId id="3151" r:id="rId153"/>
    <p:sldId id="3152" r:id="rId154"/>
    <p:sldId id="3153" r:id="rId155"/>
    <p:sldId id="3154" r:id="rId156"/>
    <p:sldId id="3155" r:id="rId157"/>
    <p:sldId id="2924" r:id="rId158"/>
    <p:sldId id="2963" r:id="rId159"/>
    <p:sldId id="3156" r:id="rId160"/>
    <p:sldId id="3024" r:id="rId161"/>
    <p:sldId id="2529" r:id="rId162"/>
    <p:sldId id="2972" r:id="rId163"/>
    <p:sldId id="2630" r:id="rId164"/>
    <p:sldId id="3157" r:id="rId165"/>
    <p:sldId id="3052" r:id="rId166"/>
    <p:sldId id="2498" r:id="rId167"/>
    <p:sldId id="3158" r:id="rId168"/>
    <p:sldId id="3041" r:id="rId169"/>
    <p:sldId id="3159" r:id="rId170"/>
    <p:sldId id="2158" r:id="rId171"/>
    <p:sldId id="3160" r:id="rId172"/>
    <p:sldId id="3161" r:id="rId173"/>
    <p:sldId id="3094" r:id="rId174"/>
    <p:sldId id="3162" r:id="rId175"/>
    <p:sldId id="3054" r:id="rId176"/>
    <p:sldId id="3163" r:id="rId177"/>
    <p:sldId id="3164" r:id="rId178"/>
    <p:sldId id="3087" r:id="rId179"/>
    <p:sldId id="3099" r:id="rId180"/>
    <p:sldId id="3088" r:id="rId181"/>
    <p:sldId id="3089" r:id="rId182"/>
    <p:sldId id="3100" r:id="rId183"/>
    <p:sldId id="3095" r:id="rId184"/>
    <p:sldId id="3165" r:id="rId185"/>
    <p:sldId id="2599" r:id="rId186"/>
    <p:sldId id="3166" r:id="rId187"/>
    <p:sldId id="3045" r:id="rId188"/>
    <p:sldId id="3167" r:id="rId189"/>
    <p:sldId id="3168" r:id="rId190"/>
    <p:sldId id="3067" r:id="rId191"/>
    <p:sldId id="2824" r:id="rId192"/>
    <p:sldId id="2863" r:id="rId193"/>
    <p:sldId id="3068" r:id="rId194"/>
    <p:sldId id="3169" r:id="rId195"/>
    <p:sldId id="3069" r:id="rId196"/>
    <p:sldId id="3091" r:id="rId197"/>
    <p:sldId id="3078" r:id="rId198"/>
    <p:sldId id="3070" r:id="rId199"/>
    <p:sldId id="3170" r:id="rId200"/>
    <p:sldId id="3171" r:id="rId201"/>
    <p:sldId id="3083" r:id="rId202"/>
    <p:sldId id="3172" r:id="rId203"/>
    <p:sldId id="3173" r:id="rId204"/>
    <p:sldId id="3174" r:id="rId205"/>
    <p:sldId id="3093" r:id="rId206"/>
    <p:sldId id="3175" r:id="rId207"/>
    <p:sldId id="3033" r:id="rId208"/>
    <p:sldId id="3176" r:id="rId209"/>
    <p:sldId id="3085" r:id="rId210"/>
    <p:sldId id="3177" r:id="rId211"/>
    <p:sldId id="3178" r:id="rId212"/>
    <p:sldId id="3179" r:id="rId213"/>
    <p:sldId id="3180" r:id="rId2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440"/>
    <a:srgbClr val="F3753F"/>
    <a:srgbClr val="2C895B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5"/>
    <p:restoredTop sz="96170"/>
  </p:normalViewPr>
  <p:slideViewPr>
    <p:cSldViewPr snapToGrid="0" snapToObjects="1">
      <p:cViewPr varScale="1">
        <p:scale>
          <a:sx n="120" d="100"/>
          <a:sy n="120" d="100"/>
        </p:scale>
        <p:origin x="1208" y="18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theme" Target="theme/theme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6/5/24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6/5/24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46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2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5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59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90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52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13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33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21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06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5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12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06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92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53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98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36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51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32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47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31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1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.S. Retakes Top Spot in Supercomputer Race - The New York Times">
            <a:extLst>
              <a:ext uri="{FF2B5EF4-FFF2-40B4-BE49-F238E27FC236}">
                <a16:creationId xmlns:a16="http://schemas.microsoft.com/office/drawing/2014/main" id="{6FF59836-70DD-6570-41D8-A7ED788281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200" y="0"/>
            <a:ext cx="1230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92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8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tags" Target="../tags/tag167.xml"/><Relationship Id="rId18" Type="http://schemas.openxmlformats.org/officeDocument/2006/relationships/tags" Target="../tags/tag172.xml"/><Relationship Id="rId26" Type="http://schemas.openxmlformats.org/officeDocument/2006/relationships/tags" Target="../tags/tag180.xml"/><Relationship Id="rId3" Type="http://schemas.openxmlformats.org/officeDocument/2006/relationships/tags" Target="../tags/tag157.xml"/><Relationship Id="rId21" Type="http://schemas.openxmlformats.org/officeDocument/2006/relationships/tags" Target="../tags/tag175.xml"/><Relationship Id="rId7" Type="http://schemas.openxmlformats.org/officeDocument/2006/relationships/tags" Target="../tags/tag161.xml"/><Relationship Id="rId12" Type="http://schemas.openxmlformats.org/officeDocument/2006/relationships/tags" Target="../tags/tag166.xml"/><Relationship Id="rId17" Type="http://schemas.openxmlformats.org/officeDocument/2006/relationships/tags" Target="../tags/tag171.xml"/><Relationship Id="rId25" Type="http://schemas.openxmlformats.org/officeDocument/2006/relationships/tags" Target="../tags/tag179.xml"/><Relationship Id="rId2" Type="http://schemas.openxmlformats.org/officeDocument/2006/relationships/tags" Target="../tags/tag156.xml"/><Relationship Id="rId16" Type="http://schemas.openxmlformats.org/officeDocument/2006/relationships/tags" Target="../tags/tag170.xml"/><Relationship Id="rId20" Type="http://schemas.openxmlformats.org/officeDocument/2006/relationships/tags" Target="../tags/tag174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tags" Target="../tags/tag165.xml"/><Relationship Id="rId24" Type="http://schemas.openxmlformats.org/officeDocument/2006/relationships/tags" Target="../tags/tag178.xml"/><Relationship Id="rId5" Type="http://schemas.openxmlformats.org/officeDocument/2006/relationships/tags" Target="../tags/tag159.xml"/><Relationship Id="rId15" Type="http://schemas.openxmlformats.org/officeDocument/2006/relationships/tags" Target="../tags/tag169.xml"/><Relationship Id="rId23" Type="http://schemas.openxmlformats.org/officeDocument/2006/relationships/tags" Target="../tags/tag17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64.xml"/><Relationship Id="rId19" Type="http://schemas.openxmlformats.org/officeDocument/2006/relationships/tags" Target="../tags/tag173.xml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4" Type="http://schemas.openxmlformats.org/officeDocument/2006/relationships/tags" Target="../tags/tag168.xml"/><Relationship Id="rId22" Type="http://schemas.openxmlformats.org/officeDocument/2006/relationships/tags" Target="../tags/tag176.xml"/><Relationship Id="rId27" Type="http://schemas.openxmlformats.org/officeDocument/2006/relationships/tags" Target="../tags/tag18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tif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tags" Target="../tags/tag191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86.xml"/><Relationship Id="rId7" Type="http://schemas.openxmlformats.org/officeDocument/2006/relationships/tags" Target="../tags/tag190.xml"/><Relationship Id="rId12" Type="http://schemas.openxmlformats.org/officeDocument/2006/relationships/tags" Target="../tags/tag195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tags" Target="../tags/tag194.xml"/><Relationship Id="rId5" Type="http://schemas.openxmlformats.org/officeDocument/2006/relationships/tags" Target="../tags/tag188.xml"/><Relationship Id="rId10" Type="http://schemas.openxmlformats.org/officeDocument/2006/relationships/tags" Target="../tags/tag193.xml"/><Relationship Id="rId4" Type="http://schemas.openxmlformats.org/officeDocument/2006/relationships/tags" Target="../tags/tag187.xml"/><Relationship Id="rId9" Type="http://schemas.openxmlformats.org/officeDocument/2006/relationships/tags" Target="../tags/tag192.xml"/></Relationships>
</file>

<file path=ppt/slides/_rels/slide155.xml.rels><?xml version="1.0" encoding="UTF-8" standalone="yes"?>
<Relationships xmlns="http://schemas.openxmlformats.org/package/2006/relationships"><Relationship Id="rId26" Type="http://schemas.openxmlformats.org/officeDocument/2006/relationships/tags" Target="../tags/tag221.xml"/><Relationship Id="rId21" Type="http://schemas.openxmlformats.org/officeDocument/2006/relationships/tags" Target="../tags/tag216.xml"/><Relationship Id="rId42" Type="http://schemas.openxmlformats.org/officeDocument/2006/relationships/tags" Target="../tags/tag237.xml"/><Relationship Id="rId47" Type="http://schemas.openxmlformats.org/officeDocument/2006/relationships/tags" Target="../tags/tag242.xml"/><Relationship Id="rId63" Type="http://schemas.openxmlformats.org/officeDocument/2006/relationships/tags" Target="../tags/tag258.xml"/><Relationship Id="rId68" Type="http://schemas.openxmlformats.org/officeDocument/2006/relationships/tags" Target="../tags/tag263.xml"/><Relationship Id="rId7" Type="http://schemas.openxmlformats.org/officeDocument/2006/relationships/tags" Target="../tags/tag202.xml"/><Relationship Id="rId2" Type="http://schemas.openxmlformats.org/officeDocument/2006/relationships/tags" Target="../tags/tag197.xml"/><Relationship Id="rId16" Type="http://schemas.openxmlformats.org/officeDocument/2006/relationships/tags" Target="../tags/tag211.xml"/><Relationship Id="rId29" Type="http://schemas.openxmlformats.org/officeDocument/2006/relationships/tags" Target="../tags/tag224.xml"/><Relationship Id="rId11" Type="http://schemas.openxmlformats.org/officeDocument/2006/relationships/tags" Target="../tags/tag206.xml"/><Relationship Id="rId24" Type="http://schemas.openxmlformats.org/officeDocument/2006/relationships/tags" Target="../tags/tag219.xml"/><Relationship Id="rId32" Type="http://schemas.openxmlformats.org/officeDocument/2006/relationships/tags" Target="../tags/tag227.xml"/><Relationship Id="rId37" Type="http://schemas.openxmlformats.org/officeDocument/2006/relationships/tags" Target="../tags/tag232.xml"/><Relationship Id="rId40" Type="http://schemas.openxmlformats.org/officeDocument/2006/relationships/tags" Target="../tags/tag235.xml"/><Relationship Id="rId45" Type="http://schemas.openxmlformats.org/officeDocument/2006/relationships/tags" Target="../tags/tag240.xml"/><Relationship Id="rId53" Type="http://schemas.openxmlformats.org/officeDocument/2006/relationships/tags" Target="../tags/tag248.xml"/><Relationship Id="rId58" Type="http://schemas.openxmlformats.org/officeDocument/2006/relationships/tags" Target="../tags/tag253.xml"/><Relationship Id="rId66" Type="http://schemas.openxmlformats.org/officeDocument/2006/relationships/tags" Target="../tags/tag261.xml"/><Relationship Id="rId5" Type="http://schemas.openxmlformats.org/officeDocument/2006/relationships/tags" Target="../tags/tag200.xml"/><Relationship Id="rId61" Type="http://schemas.openxmlformats.org/officeDocument/2006/relationships/tags" Target="../tags/tag256.xml"/><Relationship Id="rId19" Type="http://schemas.openxmlformats.org/officeDocument/2006/relationships/tags" Target="../tags/tag214.xml"/><Relationship Id="rId14" Type="http://schemas.openxmlformats.org/officeDocument/2006/relationships/tags" Target="../tags/tag209.xml"/><Relationship Id="rId22" Type="http://schemas.openxmlformats.org/officeDocument/2006/relationships/tags" Target="../tags/tag217.xml"/><Relationship Id="rId27" Type="http://schemas.openxmlformats.org/officeDocument/2006/relationships/tags" Target="../tags/tag222.xml"/><Relationship Id="rId30" Type="http://schemas.openxmlformats.org/officeDocument/2006/relationships/tags" Target="../tags/tag225.xml"/><Relationship Id="rId35" Type="http://schemas.openxmlformats.org/officeDocument/2006/relationships/tags" Target="../tags/tag230.xml"/><Relationship Id="rId43" Type="http://schemas.openxmlformats.org/officeDocument/2006/relationships/tags" Target="../tags/tag238.xml"/><Relationship Id="rId48" Type="http://schemas.openxmlformats.org/officeDocument/2006/relationships/tags" Target="../tags/tag243.xml"/><Relationship Id="rId56" Type="http://schemas.openxmlformats.org/officeDocument/2006/relationships/tags" Target="../tags/tag251.xml"/><Relationship Id="rId64" Type="http://schemas.openxmlformats.org/officeDocument/2006/relationships/tags" Target="../tags/tag259.xml"/><Relationship Id="rId69" Type="http://schemas.openxmlformats.org/officeDocument/2006/relationships/tags" Target="../tags/tag264.xml"/><Relationship Id="rId8" Type="http://schemas.openxmlformats.org/officeDocument/2006/relationships/tags" Target="../tags/tag203.xml"/><Relationship Id="rId51" Type="http://schemas.openxmlformats.org/officeDocument/2006/relationships/tags" Target="../tags/tag246.xml"/><Relationship Id="rId3" Type="http://schemas.openxmlformats.org/officeDocument/2006/relationships/tags" Target="../tags/tag198.xml"/><Relationship Id="rId12" Type="http://schemas.openxmlformats.org/officeDocument/2006/relationships/tags" Target="../tags/tag207.xml"/><Relationship Id="rId17" Type="http://schemas.openxmlformats.org/officeDocument/2006/relationships/tags" Target="../tags/tag212.xml"/><Relationship Id="rId25" Type="http://schemas.openxmlformats.org/officeDocument/2006/relationships/tags" Target="../tags/tag220.xml"/><Relationship Id="rId33" Type="http://schemas.openxmlformats.org/officeDocument/2006/relationships/tags" Target="../tags/tag228.xml"/><Relationship Id="rId38" Type="http://schemas.openxmlformats.org/officeDocument/2006/relationships/tags" Target="../tags/tag233.xml"/><Relationship Id="rId46" Type="http://schemas.openxmlformats.org/officeDocument/2006/relationships/tags" Target="../tags/tag241.xml"/><Relationship Id="rId59" Type="http://schemas.openxmlformats.org/officeDocument/2006/relationships/tags" Target="../tags/tag254.xml"/><Relationship Id="rId67" Type="http://schemas.openxmlformats.org/officeDocument/2006/relationships/tags" Target="../tags/tag262.xml"/><Relationship Id="rId20" Type="http://schemas.openxmlformats.org/officeDocument/2006/relationships/tags" Target="../tags/tag215.xml"/><Relationship Id="rId41" Type="http://schemas.openxmlformats.org/officeDocument/2006/relationships/tags" Target="../tags/tag236.xml"/><Relationship Id="rId54" Type="http://schemas.openxmlformats.org/officeDocument/2006/relationships/tags" Target="../tags/tag249.xml"/><Relationship Id="rId62" Type="http://schemas.openxmlformats.org/officeDocument/2006/relationships/tags" Target="../tags/tag257.xml"/><Relationship Id="rId70" Type="http://schemas.openxmlformats.org/officeDocument/2006/relationships/slideLayout" Target="../slideLayouts/slideLayout4.xml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15" Type="http://schemas.openxmlformats.org/officeDocument/2006/relationships/tags" Target="../tags/tag210.xml"/><Relationship Id="rId23" Type="http://schemas.openxmlformats.org/officeDocument/2006/relationships/tags" Target="../tags/tag218.xml"/><Relationship Id="rId28" Type="http://schemas.openxmlformats.org/officeDocument/2006/relationships/tags" Target="../tags/tag223.xml"/><Relationship Id="rId36" Type="http://schemas.openxmlformats.org/officeDocument/2006/relationships/tags" Target="../tags/tag231.xml"/><Relationship Id="rId49" Type="http://schemas.openxmlformats.org/officeDocument/2006/relationships/tags" Target="../tags/tag244.xml"/><Relationship Id="rId57" Type="http://schemas.openxmlformats.org/officeDocument/2006/relationships/tags" Target="../tags/tag252.xml"/><Relationship Id="rId10" Type="http://schemas.openxmlformats.org/officeDocument/2006/relationships/tags" Target="../tags/tag205.xml"/><Relationship Id="rId31" Type="http://schemas.openxmlformats.org/officeDocument/2006/relationships/tags" Target="../tags/tag226.xml"/><Relationship Id="rId44" Type="http://schemas.openxmlformats.org/officeDocument/2006/relationships/tags" Target="../tags/tag239.xml"/><Relationship Id="rId52" Type="http://schemas.openxmlformats.org/officeDocument/2006/relationships/tags" Target="../tags/tag247.xml"/><Relationship Id="rId60" Type="http://schemas.openxmlformats.org/officeDocument/2006/relationships/tags" Target="../tags/tag255.xml"/><Relationship Id="rId65" Type="http://schemas.openxmlformats.org/officeDocument/2006/relationships/tags" Target="../tags/tag260.xml"/><Relationship Id="rId4" Type="http://schemas.openxmlformats.org/officeDocument/2006/relationships/tags" Target="../tags/tag199.xml"/><Relationship Id="rId9" Type="http://schemas.openxmlformats.org/officeDocument/2006/relationships/tags" Target="../tags/tag204.xml"/><Relationship Id="rId13" Type="http://schemas.openxmlformats.org/officeDocument/2006/relationships/tags" Target="../tags/tag208.xml"/><Relationship Id="rId18" Type="http://schemas.openxmlformats.org/officeDocument/2006/relationships/tags" Target="../tags/tag213.xml"/><Relationship Id="rId39" Type="http://schemas.openxmlformats.org/officeDocument/2006/relationships/tags" Target="../tags/tag234.xml"/><Relationship Id="rId34" Type="http://schemas.openxmlformats.org/officeDocument/2006/relationships/tags" Target="../tags/tag229.xml"/><Relationship Id="rId50" Type="http://schemas.openxmlformats.org/officeDocument/2006/relationships/tags" Target="../tags/tag245.xml"/><Relationship Id="rId55" Type="http://schemas.openxmlformats.org/officeDocument/2006/relationships/tags" Target="../tags/tag250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5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tags" Target="../tags/tag273.xml"/><Relationship Id="rId3" Type="http://schemas.openxmlformats.org/officeDocument/2006/relationships/tags" Target="../tags/tag268.xml"/><Relationship Id="rId7" Type="http://schemas.openxmlformats.org/officeDocument/2006/relationships/tags" Target="../tags/tag272.xml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tags" Target="../tags/tag269.xml"/><Relationship Id="rId9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tags" Target="../tags/tag281.xml"/><Relationship Id="rId3" Type="http://schemas.openxmlformats.org/officeDocument/2006/relationships/tags" Target="../tags/tag276.xml"/><Relationship Id="rId7" Type="http://schemas.openxmlformats.org/officeDocument/2006/relationships/tags" Target="../tags/tag280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9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tags" Target="../tags/tag51.xml"/><Relationship Id="rId18" Type="http://schemas.openxmlformats.org/officeDocument/2006/relationships/tags" Target="../tags/tag56.xml"/><Relationship Id="rId3" Type="http://schemas.openxmlformats.org/officeDocument/2006/relationships/tags" Target="../tags/tag41.xml"/><Relationship Id="rId21" Type="http://schemas.openxmlformats.org/officeDocument/2006/relationships/tags" Target="../tags/tag59.xml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17" Type="http://schemas.openxmlformats.org/officeDocument/2006/relationships/tags" Target="../tags/tag55.xml"/><Relationship Id="rId2" Type="http://schemas.openxmlformats.org/officeDocument/2006/relationships/tags" Target="../tags/tag40.xml"/><Relationship Id="rId16" Type="http://schemas.openxmlformats.org/officeDocument/2006/relationships/tags" Target="../tags/tag54.xml"/><Relationship Id="rId20" Type="http://schemas.openxmlformats.org/officeDocument/2006/relationships/tags" Target="../tags/tag58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5" Type="http://schemas.openxmlformats.org/officeDocument/2006/relationships/tags" Target="../tags/tag53.xml"/><Relationship Id="rId23" Type="http://schemas.openxmlformats.org/officeDocument/2006/relationships/notesSlide" Target="../notesSlides/notesSlide7.xml"/><Relationship Id="rId10" Type="http://schemas.openxmlformats.org/officeDocument/2006/relationships/tags" Target="../tags/tag48.xml"/><Relationship Id="rId19" Type="http://schemas.openxmlformats.org/officeDocument/2006/relationships/tags" Target="../tags/tag57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tags" Target="../tags/tag52.xml"/><Relationship Id="rId22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NUL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NULL"/><Relationship Id="rId17" Type="http://schemas.openxmlformats.org/officeDocument/2006/relationships/image" Target="../media/image13.tiff"/><Relationship Id="rId2" Type="http://schemas.openxmlformats.org/officeDocument/2006/relationships/tags" Target="../tags/tag62.xml"/><Relationship Id="rId16" Type="http://schemas.openxmlformats.org/officeDocument/2006/relationships/image" Target="NUL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65.xml"/><Relationship Id="rId15" Type="http://schemas.openxmlformats.org/officeDocument/2006/relationships/tags" Target="NULL"/><Relationship Id="rId10" Type="http://schemas.openxmlformats.org/officeDocument/2006/relationships/tags" Target="../tags/tag70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image" Target="NUL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3" Type="http://schemas.openxmlformats.org/officeDocument/2006/relationships/tags" Target="../tags/tag83.xml"/><Relationship Id="rId18" Type="http://schemas.openxmlformats.org/officeDocument/2006/relationships/tags" Target="../tags/tag88.xml"/><Relationship Id="rId26" Type="http://schemas.openxmlformats.org/officeDocument/2006/relationships/tags" Target="../tags/tag9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91.xml"/><Relationship Id="rId34" Type="http://schemas.openxmlformats.org/officeDocument/2006/relationships/tags" Target="../tags/tag104.xml"/><Relationship Id="rId50" Type="http://schemas.openxmlformats.org/officeDocument/2006/relationships/tags" Target="NULL"/><Relationship Id="rId55" Type="http://schemas.openxmlformats.org/officeDocument/2006/relationships/image" Target="NULL"/><Relationship Id="rId7" Type="http://schemas.openxmlformats.org/officeDocument/2006/relationships/tags" Target="../tags/tag77.xml"/><Relationship Id="rId2" Type="http://schemas.openxmlformats.org/officeDocument/2006/relationships/tags" Target="../tags/tag72.xml"/><Relationship Id="rId16" Type="http://schemas.openxmlformats.org/officeDocument/2006/relationships/tags" Target="../tags/tag86.xml"/><Relationship Id="rId29" Type="http://schemas.openxmlformats.org/officeDocument/2006/relationships/tags" Target="../tags/tag99.xml"/><Relationship Id="rId11" Type="http://schemas.openxmlformats.org/officeDocument/2006/relationships/tags" Target="../tags/tag81.xml"/><Relationship Id="rId24" Type="http://schemas.openxmlformats.org/officeDocument/2006/relationships/tags" Target="../tags/tag94.xml"/><Relationship Id="rId32" Type="http://schemas.openxmlformats.org/officeDocument/2006/relationships/tags" Target="../tags/tag102.xml"/><Relationship Id="rId37" Type="http://schemas.openxmlformats.org/officeDocument/2006/relationships/tags" Target="../tags/tag107.xml"/><Relationship Id="rId40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tags" Target="NULL"/><Relationship Id="rId5" Type="http://schemas.openxmlformats.org/officeDocument/2006/relationships/tags" Target="../tags/tag75.xml"/><Relationship Id="rId15" Type="http://schemas.openxmlformats.org/officeDocument/2006/relationships/tags" Target="../tags/tag85.xml"/><Relationship Id="rId23" Type="http://schemas.openxmlformats.org/officeDocument/2006/relationships/tags" Target="../tags/tag93.xml"/><Relationship Id="rId28" Type="http://schemas.openxmlformats.org/officeDocument/2006/relationships/tags" Target="../tags/tag98.xml"/><Relationship Id="rId36" Type="http://schemas.openxmlformats.org/officeDocument/2006/relationships/tags" Target="../tags/tag106.xml"/><Relationship Id="rId57" Type="http://schemas.openxmlformats.org/officeDocument/2006/relationships/image" Target="NULL"/><Relationship Id="rId10" Type="http://schemas.openxmlformats.org/officeDocument/2006/relationships/tags" Target="../tags/tag80.xml"/><Relationship Id="rId19" Type="http://schemas.openxmlformats.org/officeDocument/2006/relationships/tags" Target="../tags/tag89.xml"/><Relationship Id="rId31" Type="http://schemas.openxmlformats.org/officeDocument/2006/relationships/tags" Target="../tags/tag101.xml"/><Relationship Id="rId52" Type="http://schemas.openxmlformats.org/officeDocument/2006/relationships/tags" Target="NUL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Relationship Id="rId22" Type="http://schemas.openxmlformats.org/officeDocument/2006/relationships/tags" Target="../tags/tag92.xml"/><Relationship Id="rId27" Type="http://schemas.openxmlformats.org/officeDocument/2006/relationships/tags" Target="../tags/tag97.xml"/><Relationship Id="rId30" Type="http://schemas.openxmlformats.org/officeDocument/2006/relationships/tags" Target="../tags/tag100.xml"/><Relationship Id="rId35" Type="http://schemas.openxmlformats.org/officeDocument/2006/relationships/tags" Target="../tags/tag105.xml"/><Relationship Id="rId56" Type="http://schemas.openxmlformats.org/officeDocument/2006/relationships/tags" Target="NULL"/><Relationship Id="rId8" Type="http://schemas.openxmlformats.org/officeDocument/2006/relationships/tags" Target="../tags/tag78.xml"/><Relationship Id="rId51" Type="http://schemas.openxmlformats.org/officeDocument/2006/relationships/image" Target="NULL"/><Relationship Id="rId3" Type="http://schemas.openxmlformats.org/officeDocument/2006/relationships/tags" Target="../tags/tag73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25" Type="http://schemas.openxmlformats.org/officeDocument/2006/relationships/tags" Target="../tags/tag95.xml"/><Relationship Id="rId33" Type="http://schemas.openxmlformats.org/officeDocument/2006/relationships/tags" Target="../tags/tag103.xml"/><Relationship Id="rId38" Type="http://schemas.openxmlformats.org/officeDocument/2006/relationships/tags" Target="../tags/tag108.xml"/><Relationship Id="rId59" Type="http://schemas.openxmlformats.org/officeDocument/2006/relationships/image" Target="NULL"/><Relationship Id="rId20" Type="http://schemas.openxmlformats.org/officeDocument/2006/relationships/tags" Target="../tags/tag90.xml"/><Relationship Id="rId54" Type="http://schemas.openxmlformats.org/officeDocument/2006/relationships/tags" Target="NULL"/><Relationship Id="rId1" Type="http://schemas.openxmlformats.org/officeDocument/2006/relationships/tags" Target="../tags/tag71.xml"/><Relationship Id="rId6" Type="http://schemas.openxmlformats.org/officeDocument/2006/relationships/tags" Target="../tags/tag7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3" Type="http://schemas.openxmlformats.org/officeDocument/2006/relationships/tags" Target="../tags/tag124.xml"/><Relationship Id="rId18" Type="http://schemas.openxmlformats.org/officeDocument/2006/relationships/tags" Target="../tags/tag129.xml"/><Relationship Id="rId26" Type="http://schemas.openxmlformats.org/officeDocument/2006/relationships/tags" Target="../tags/tag137.xml"/><Relationship Id="rId39" Type="http://schemas.openxmlformats.org/officeDocument/2006/relationships/tags" Target="../tags/tag150.xml"/><Relationship Id="rId21" Type="http://schemas.openxmlformats.org/officeDocument/2006/relationships/tags" Target="../tags/tag132.xml"/><Relationship Id="rId34" Type="http://schemas.openxmlformats.org/officeDocument/2006/relationships/tags" Target="../tags/tag145.xml"/><Relationship Id="rId42" Type="http://schemas.openxmlformats.org/officeDocument/2006/relationships/tags" Target="../tags/tag153.xml"/><Relationship Id="rId7" Type="http://schemas.openxmlformats.org/officeDocument/2006/relationships/tags" Target="../tags/tag118.xml"/><Relationship Id="rId2" Type="http://schemas.openxmlformats.org/officeDocument/2006/relationships/tags" Target="../tags/tag113.xml"/><Relationship Id="rId16" Type="http://schemas.openxmlformats.org/officeDocument/2006/relationships/tags" Target="../tags/tag127.xml"/><Relationship Id="rId20" Type="http://schemas.openxmlformats.org/officeDocument/2006/relationships/tags" Target="../tags/tag131.xml"/><Relationship Id="rId29" Type="http://schemas.openxmlformats.org/officeDocument/2006/relationships/tags" Target="../tags/tag140.xml"/><Relationship Id="rId41" Type="http://schemas.openxmlformats.org/officeDocument/2006/relationships/tags" Target="../tags/tag152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tags" Target="../tags/tag122.xml"/><Relationship Id="rId24" Type="http://schemas.openxmlformats.org/officeDocument/2006/relationships/tags" Target="../tags/tag135.xml"/><Relationship Id="rId32" Type="http://schemas.openxmlformats.org/officeDocument/2006/relationships/tags" Target="../tags/tag143.xml"/><Relationship Id="rId37" Type="http://schemas.openxmlformats.org/officeDocument/2006/relationships/tags" Target="../tags/tag148.xml"/><Relationship Id="rId40" Type="http://schemas.openxmlformats.org/officeDocument/2006/relationships/tags" Target="../tags/tag151.xml"/><Relationship Id="rId5" Type="http://schemas.openxmlformats.org/officeDocument/2006/relationships/tags" Target="../tags/tag116.xml"/><Relationship Id="rId15" Type="http://schemas.openxmlformats.org/officeDocument/2006/relationships/tags" Target="../tags/tag126.xml"/><Relationship Id="rId23" Type="http://schemas.openxmlformats.org/officeDocument/2006/relationships/tags" Target="../tags/tag134.xml"/><Relationship Id="rId28" Type="http://schemas.openxmlformats.org/officeDocument/2006/relationships/tags" Target="../tags/tag139.xml"/><Relationship Id="rId36" Type="http://schemas.openxmlformats.org/officeDocument/2006/relationships/tags" Target="../tags/tag147.xml"/><Relationship Id="rId10" Type="http://schemas.openxmlformats.org/officeDocument/2006/relationships/tags" Target="../tags/tag121.xml"/><Relationship Id="rId19" Type="http://schemas.openxmlformats.org/officeDocument/2006/relationships/tags" Target="../tags/tag130.xml"/><Relationship Id="rId31" Type="http://schemas.openxmlformats.org/officeDocument/2006/relationships/tags" Target="../tags/tag14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tags" Target="../tags/tag125.xml"/><Relationship Id="rId22" Type="http://schemas.openxmlformats.org/officeDocument/2006/relationships/tags" Target="../tags/tag133.xml"/><Relationship Id="rId27" Type="http://schemas.openxmlformats.org/officeDocument/2006/relationships/tags" Target="../tags/tag138.xml"/><Relationship Id="rId30" Type="http://schemas.openxmlformats.org/officeDocument/2006/relationships/tags" Target="../tags/tag141.xml"/><Relationship Id="rId35" Type="http://schemas.openxmlformats.org/officeDocument/2006/relationships/tags" Target="../tags/tag146.xml"/><Relationship Id="rId43" Type="http://schemas.openxmlformats.org/officeDocument/2006/relationships/tags" Target="../tags/tag154.xml"/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12" Type="http://schemas.openxmlformats.org/officeDocument/2006/relationships/tags" Target="../tags/tag123.xml"/><Relationship Id="rId17" Type="http://schemas.openxmlformats.org/officeDocument/2006/relationships/tags" Target="../tags/tag128.xml"/><Relationship Id="rId25" Type="http://schemas.openxmlformats.org/officeDocument/2006/relationships/tags" Target="../tags/tag136.xml"/><Relationship Id="rId33" Type="http://schemas.openxmlformats.org/officeDocument/2006/relationships/tags" Target="../tags/tag144.xml"/><Relationship Id="rId38" Type="http://schemas.openxmlformats.org/officeDocument/2006/relationships/tags" Target="../tags/tag1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 2.00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4855887" y="1465638"/>
            <a:ext cx="208948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– 20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7A52A29-08D5-ABF3-54BC-3AEB94239CB9}"/>
              </a:ext>
            </a:extLst>
          </p:cNvPr>
          <p:cNvSpPr txBox="1">
            <a:spLocks/>
          </p:cNvSpPr>
          <p:nvPr/>
        </p:nvSpPr>
        <p:spPr>
          <a:xfrm>
            <a:off x="9308854" y="6315275"/>
            <a:ext cx="2650346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Frontier </a:t>
            </a:r>
            <a:r>
              <a:rPr lang="en-US" sz="2400" dirty="0" err="1">
                <a:solidFill>
                  <a:schemeClr val="bg1"/>
                </a:solidFill>
              </a:rPr>
              <a:t>Exascale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50C1F15-A5D2-6718-6E79-7E8DD00DA9FF}"/>
              </a:ext>
            </a:extLst>
          </p:cNvPr>
          <p:cNvSpPr txBox="1">
            <a:spLocks/>
          </p:cNvSpPr>
          <p:nvPr/>
        </p:nvSpPr>
        <p:spPr>
          <a:xfrm>
            <a:off x="4453621" y="2175496"/>
            <a:ext cx="2894016" cy="439036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Final Exam Review</a:t>
            </a:r>
          </a:p>
        </p:txBody>
      </p:sp>
    </p:spTree>
    <p:extLst>
      <p:ext uri="{BB962C8B-B14F-4D97-AF65-F5344CB8AC3E}">
        <p14:creationId xmlns:p14="http://schemas.microsoft.com/office/powerpoint/2010/main" val="2815795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F26-BCA0-AA4D-B7E7-68AF215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20F9-0EBF-EC4B-B45C-09797F5F0B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456" y="1130698"/>
            <a:ext cx="7572895" cy="45051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  <a:r>
              <a:rPr lang="en-US" sz="2400" dirty="0"/>
              <a:t> refers to a location in memory, the </a:t>
            </a:r>
            <a:r>
              <a:rPr lang="en-US" sz="2400" dirty="0">
                <a:solidFill>
                  <a:srgbClr val="F37440"/>
                </a:solidFill>
              </a:rPr>
              <a:t>lowest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37440"/>
                </a:solidFill>
              </a:rPr>
              <a:t>first byte </a:t>
            </a:r>
            <a:r>
              <a:rPr lang="en-US" sz="2400" dirty="0"/>
              <a:t>in a </a:t>
            </a:r>
            <a:r>
              <a:rPr lang="en-US" sz="2400" dirty="0">
                <a:solidFill>
                  <a:srgbClr val="0070C0"/>
                </a:solidFill>
              </a:rPr>
              <a:t>contiguous sequence of bytes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0070C0"/>
                </a:solidFill>
              </a:rPr>
              <a:t>pointer</a:t>
            </a:r>
            <a:r>
              <a:rPr lang="en-US" sz="2400" dirty="0"/>
              <a:t> is a </a:t>
            </a:r>
            <a:r>
              <a:rPr lang="en-US" sz="2400" dirty="0">
                <a:solidFill>
                  <a:schemeClr val="accent5"/>
                </a:solidFill>
              </a:rPr>
              <a:t>variable</a:t>
            </a:r>
            <a:r>
              <a:rPr lang="en-US" sz="2400" dirty="0"/>
              <a:t> whose </a:t>
            </a:r>
            <a:r>
              <a:rPr lang="en-US" sz="2400" dirty="0">
                <a:solidFill>
                  <a:srgbClr val="F3753F"/>
                </a:solidFill>
              </a:rPr>
              <a:t>contents</a:t>
            </a:r>
            <a:r>
              <a:rPr lang="en-US" sz="2400" dirty="0"/>
              <a:t> (or value) can be properly used as 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2C895B"/>
                </a:solidFill>
              </a:rPr>
              <a:t>value in a pointer </a:t>
            </a:r>
            <a:r>
              <a:rPr lang="en-US" sz="2400" i="1" dirty="0">
                <a:solidFill>
                  <a:srgbClr val="0070C0"/>
                </a:solidFill>
              </a:rPr>
              <a:t>should</a:t>
            </a:r>
            <a:r>
              <a:rPr lang="en-US" sz="2400" dirty="0">
                <a:solidFill>
                  <a:schemeClr val="tx2"/>
                </a:solidFill>
              </a:rPr>
              <a:t> be a</a:t>
            </a:r>
            <a:r>
              <a:rPr lang="en-US" sz="2400" dirty="0">
                <a:solidFill>
                  <a:srgbClr val="2C895B"/>
                </a:solidFill>
              </a:rPr>
              <a:t> valid address </a:t>
            </a:r>
            <a:r>
              <a:rPr lang="en-US" sz="2400" dirty="0">
                <a:solidFill>
                  <a:srgbClr val="F37440"/>
                </a:solidFill>
              </a:rPr>
              <a:t>allocated to the process</a:t>
            </a:r>
            <a:r>
              <a:rPr lang="en-US" sz="2400" dirty="0">
                <a:solidFill>
                  <a:srgbClr val="2C895B"/>
                </a:solidFill>
              </a:rPr>
              <a:t> by the </a:t>
            </a:r>
            <a:r>
              <a:rPr lang="en-US" sz="2400" dirty="0">
                <a:solidFill>
                  <a:srgbClr val="7030A0"/>
                </a:solidFill>
              </a:rPr>
              <a:t>operating system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x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address 0x90001008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location 0x90001000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FF0000"/>
                </a:solidFill>
              </a:rPr>
              <a:t>contents</a:t>
            </a:r>
            <a:r>
              <a:rPr lang="en-US" sz="2400" dirty="0">
                <a:solidFill>
                  <a:schemeClr val="tx2"/>
                </a:solidFill>
              </a:rPr>
              <a:t> of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chemeClr val="tx2"/>
                </a:solidFill>
              </a:rPr>
              <a:t> is the </a:t>
            </a:r>
            <a:r>
              <a:rPr lang="en-US" sz="2400" dirty="0">
                <a:solidFill>
                  <a:srgbClr val="0070C0"/>
                </a:solidFill>
              </a:rPr>
              <a:t>address of x </a:t>
            </a:r>
            <a:r>
              <a:rPr lang="en-US" sz="2400" dirty="0">
                <a:solidFill>
                  <a:srgbClr val="2C895B"/>
                </a:solidFill>
              </a:rPr>
              <a:t>0x90001008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E8B7D4-107F-A74A-A409-EE348E96CAB2}"/>
              </a:ext>
            </a:extLst>
          </p:cNvPr>
          <p:cNvGrpSpPr/>
          <p:nvPr/>
        </p:nvGrpSpPr>
        <p:grpSpPr>
          <a:xfrm>
            <a:off x="9558921" y="964406"/>
            <a:ext cx="2582734" cy="5530105"/>
            <a:chOff x="10375708" y="710592"/>
            <a:chExt cx="2582734" cy="5530105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C536C89B-E897-B745-A8CD-DD64D9B635D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720D2B7D-2739-5740-BCCA-D84B45087F2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5BE3C6E0-D573-E94A-BB1E-9B4D2ECC2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03C7C34-A775-9F47-8220-51F2A4EFDA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0206564-EFD7-E344-9952-8EA4E16007B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8378EF2-4842-1544-BC3E-CE931B9DD0C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D961640-7519-C945-B30D-A2CF246ED10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54EE768F-A700-B846-9E40-D957FD37A7B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282348BA-5373-594D-B81D-ED7D6328AF73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218B30D4-670C-174E-8E82-04D994EC2F3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4943FB56-9E25-4A4E-86EA-89118D9EF170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194A50F6-7F98-CC45-B272-56129C3720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Text Box 37">
              <a:extLst>
                <a:ext uri="{FF2B5EF4-FFF2-40B4-BE49-F238E27FC236}">
                  <a16:creationId xmlns:a16="http://schemas.microsoft.com/office/drawing/2014/main" id="{CD856DFB-8F3A-424B-B58B-0AF7D0E02C0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859249ED-B2CD-2C4D-95B4-B259BB9CB3A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90</a:t>
              </a:r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A79BFF68-506C-8D49-82CE-7C95EE699B5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BD00D6C6-C90C-2A47-9F27-233CA4939E9C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0EFA27C5-93FC-1C42-974C-BE23A4BDF28B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0834145F-128A-FF4F-9ABA-963983B9916A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F806CA0B-4C4B-844A-A5AD-00AD82D75FC4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A71DB83D-4E52-2C44-A02D-62FCCA0A319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2B82AE0-19D7-104B-B12F-905D26AF307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DDFCF367-3CE8-7442-AFF0-94B939B4D70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8222449F-36CF-6340-BDC2-B6C0D2DDD13E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E825607-3843-184C-8BBA-10E269A4E06E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5CA86F16-1706-6543-9B18-A5BF3E764D0D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890D3E2-B169-114D-AB8F-DE00702E20D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5C5C63E2-DE39-3544-A607-89271555E390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012CBB8D-C2C4-5942-8946-74081B0358A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6608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94845B1D-D78A-5147-BB5B-DA55D720FA4B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564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60D8C2E-B4D2-6B43-A976-BAE07E26B0AF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84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0" name="Rectangle 42">
              <a:extLst>
                <a:ext uri="{FF2B5EF4-FFF2-40B4-BE49-F238E27FC236}">
                  <a16:creationId xmlns:a16="http://schemas.microsoft.com/office/drawing/2014/main" id="{5D8B14BC-238D-664A-8F34-A1B1956FE23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7249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824DF390-FAB8-AC44-8ECC-165BAF81D6AA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882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72" name="Rectangle 46">
              <a:extLst>
                <a:ext uri="{FF2B5EF4-FFF2-40B4-BE49-F238E27FC236}">
                  <a16:creationId xmlns:a16="http://schemas.microsoft.com/office/drawing/2014/main" id="{DF83A5D1-7E38-7448-ADE9-9201EA698DB3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CA9B6C6C-86A4-2348-86AA-85DF048A0318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40BDAB4-013F-4343-916B-CDA3474DA128}"/>
              </a:ext>
            </a:extLst>
          </p:cNvPr>
          <p:cNvSpPr txBox="1"/>
          <p:nvPr/>
        </p:nvSpPr>
        <p:spPr>
          <a:xfrm>
            <a:off x="8312199" y="3393945"/>
            <a:ext cx="1540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int x = </a:t>
            </a:r>
          </a:p>
          <a:p>
            <a:r>
              <a:rPr lang="en-US" sz="2000" dirty="0">
                <a:solidFill>
                  <a:schemeClr val="tx2"/>
                </a:solidFill>
              </a:rPr>
              <a:t>0x77; ------&gt;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4E48D1-9CAE-A344-9B29-F45D1D700D93}"/>
              </a:ext>
            </a:extLst>
          </p:cNvPr>
          <p:cNvSpPr txBox="1"/>
          <p:nvPr/>
        </p:nvSpPr>
        <p:spPr>
          <a:xfrm>
            <a:off x="6989721" y="6216274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pt</a:t>
            </a:r>
            <a:r>
              <a:rPr lang="en-US" sz="2000" dirty="0">
                <a:solidFill>
                  <a:schemeClr val="tx2"/>
                </a:solidFill>
              </a:rPr>
              <a:t> is a pointer to x------&gt;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5C4203-3EF1-674E-83DF-922A78B483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F57E8-C69F-BC4B-956A-E5E1891481C8}"/>
              </a:ext>
            </a:extLst>
          </p:cNvPr>
          <p:cNvSpPr txBox="1"/>
          <p:nvPr/>
        </p:nvSpPr>
        <p:spPr>
          <a:xfrm>
            <a:off x="-2196548" y="-2802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2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712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07221" y="1052303"/>
            <a:ext cx="6494784" cy="3959761"/>
            <a:chOff x="5378744" y="1736863"/>
            <a:chExt cx="6494784" cy="39597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736863"/>
              <a:ext cx="6494784" cy="3959761"/>
              <a:chOff x="190785" y="1374726"/>
              <a:chExt cx="6494784" cy="395976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25900" y="2411784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71996" y="2348752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0x</a:t>
                </a:r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79740" y="-270252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41295" y="1374726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81804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63370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24458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51239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0x1234568c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44814" y="2401211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89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/>
        </p:nvGraphicFramePr>
        <p:xfrm>
          <a:off x="336432" y="2958483"/>
          <a:ext cx="11591346" cy="377951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099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9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9766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ARM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fills on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x &lt;&lt;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fills on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Arithmetic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Sign extends on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 err="1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n in a 32-bit registers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400" dirty="0">
                        <a:solidFill>
                          <a:schemeClr val="accent6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</a:tabLst>
                        <a:defRPr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</a:tabLst>
                        <a:defRPr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= (x &gt;&gt; n) | (x &lt;&lt; (32 - n));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7792833" y="3521853"/>
            <a:ext cx="4054017" cy="3131269"/>
            <a:chOff x="7900191" y="1891851"/>
            <a:chExt cx="4054017" cy="3131269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0197" y="1891851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0191" y="2704696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61062" y="3447770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1982" y="4241053"/>
              <a:ext cx="3108619" cy="782067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09CDC1-B3B1-1A90-133C-BF7F1D67F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62628"/>
          </a:xfrm>
        </p:spPr>
        <p:txBody>
          <a:bodyPr/>
          <a:lstStyle/>
          <a:p>
            <a:r>
              <a:rPr lang="en-US" dirty="0"/>
              <a:t>Bit Shifting ARM and C Equivalents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80A4CC-EA2B-E2D5-A36A-F80EED2A96C8}"/>
              </a:ext>
            </a:extLst>
          </p:cNvPr>
          <p:cNvGrpSpPr/>
          <p:nvPr/>
        </p:nvGrpSpPr>
        <p:grpSpPr>
          <a:xfrm>
            <a:off x="159082" y="693070"/>
            <a:ext cx="5582408" cy="1878518"/>
            <a:chOff x="209950" y="457200"/>
            <a:chExt cx="5582408" cy="18785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59A5FB-A0CB-B8AA-7DB1-C120E7651DD9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666E43-2F1F-CFAD-B602-BB1E0B776AF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F610EB-EC9E-1428-0B74-40C3BFFE0A70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3DD71B0-33CF-6FD6-8549-46A678D5081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56C372-CAAA-BAAC-36F0-FAC1BF40E85C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4AC65C-8396-B43D-9873-CA64CFD2024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CC3A95-156C-5F75-430F-F5AC8BAF9506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FD7971-9307-AD18-77A9-EA00FCB91FEE}"/>
              </a:ext>
            </a:extLst>
          </p:cNvPr>
          <p:cNvSpPr txBox="1"/>
          <p:nvPr/>
        </p:nvSpPr>
        <p:spPr>
          <a:xfrm>
            <a:off x="3317118" y="805179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7A5356-607B-9234-91F3-F3437C3A98E1}"/>
              </a:ext>
            </a:extLst>
          </p:cNvPr>
          <p:cNvSpPr txBox="1"/>
          <p:nvPr/>
        </p:nvSpPr>
        <p:spPr>
          <a:xfrm>
            <a:off x="2473199" y="80345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141234-A3F3-9AC5-6DFA-F9E534EE49A7}"/>
              </a:ext>
            </a:extLst>
          </p:cNvPr>
          <p:cNvCxnSpPr>
            <a:cxnSpLocks/>
          </p:cNvCxnSpPr>
          <p:nvPr/>
        </p:nvCxnSpPr>
        <p:spPr bwMode="auto">
          <a:xfrm flipV="1">
            <a:off x="2885987" y="116314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DD54C20-7FC4-E718-B795-C344B80C6422}"/>
              </a:ext>
            </a:extLst>
          </p:cNvPr>
          <p:cNvSpPr txBox="1"/>
          <p:nvPr/>
        </p:nvSpPr>
        <p:spPr>
          <a:xfrm>
            <a:off x="2194716" y="153077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9052BB-0C1D-203F-331E-027C7AB8A588}"/>
              </a:ext>
            </a:extLst>
          </p:cNvPr>
          <p:cNvSpPr txBox="1"/>
          <p:nvPr/>
        </p:nvSpPr>
        <p:spPr>
          <a:xfrm>
            <a:off x="773545" y="2033479"/>
            <a:ext cx="4648119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  5 bits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3FEC55-33FA-9D37-AC4C-EBE77EF9C30A}"/>
              </a:ext>
            </a:extLst>
          </p:cNvPr>
          <p:cNvGrpSpPr/>
          <p:nvPr/>
        </p:nvGrpSpPr>
        <p:grpSpPr>
          <a:xfrm>
            <a:off x="6289654" y="682178"/>
            <a:ext cx="5557196" cy="1889410"/>
            <a:chOff x="6417388" y="454491"/>
            <a:chExt cx="5557196" cy="18894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10820C5-5792-D4AF-765A-1D6A3121AC5D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75560C-9112-BAC5-C1B5-CE9E3D3A50D0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8C69AA8-A771-B5D8-8FD1-E6160E0D7E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494DCA-DBC6-0F8F-C834-7A622CB37E88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5CBC79A9-595E-5C7E-801D-50A9ADA849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AC0F3E-36D2-4811-4B0F-BA171793B399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D095AA-CDF0-98F8-AC6F-7B3217048A8B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C23C96-1424-4B0E-038F-F051C1FA2B85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BB3252-6D5C-1D92-C369-2FFC66436B3C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0ADE80-C44C-4D07-4BBA-E583465FB69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01F9B6-8EA8-8CF0-6100-6C06A61EB4B0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86A960-F976-1CD3-A3B0-3F6539658DD1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DFE112-0C63-5D3D-C28E-D0EA341B3BB5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7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</a:t>
                </a:r>
                <a:r>
                  <a:rPr lang="en-US" sz="2200" dirty="0">
                    <a:solidFill>
                      <a:srgbClr val="FF0000"/>
                    </a:solidFill>
                  </a:rPr>
                  <a:t>compiler</a:t>
                </a:r>
              </a:p>
              <a:p>
                <a:pPr lvl="1"/>
                <a:r>
                  <a:rPr lang="en-US" sz="2200" dirty="0" err="1">
                    <a:solidFill>
                      <a:srgbClr val="FF000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4567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173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PA7</a:t>
            </a:r>
          </a:p>
        </p:txBody>
      </p:sp>
    </p:spTree>
    <p:extLst>
      <p:ext uri="{BB962C8B-B14F-4D97-AF65-F5344CB8AC3E}">
        <p14:creationId xmlns:p14="http://schemas.microsoft.com/office/powerpoint/2010/main" val="275510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84205"/>
            <a:chOff x="271969" y="4699467"/>
            <a:chExt cx="11203724" cy="21842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754320" y="3050614"/>
              <a:ext cx="149306" cy="6101735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70190" y="5120849"/>
              <a:ext cx="224590" cy="2005290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111837" y="6237341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45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06163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/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/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/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6880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10379" cy="389281"/>
          </a:xfrm>
        </p:spPr>
        <p:txBody>
          <a:bodyPr/>
          <a:lstStyle/>
          <a:p>
            <a:r>
              <a:rPr lang="en-US" sz="2800" dirty="0"/>
              <a:t>Each use of a * operator results in one additional read : both sides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472203" y="913502"/>
            <a:ext cx="374568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c[] = {1, 2, 3};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 = 4;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c;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*(++p) = b;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60979" y="3374488"/>
            <a:ext cx="4804385" cy="2236838"/>
            <a:chOff x="8170111" y="3885849"/>
            <a:chExt cx="4804385" cy="223683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47021" y="3885849"/>
              <a:ext cx="6799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c[2]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c[1]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c[0]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10675560" y="434036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01224" y="4732269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170111" y="3907132"/>
              <a:ext cx="2247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address (++)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2248015" y="5132994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791FF4-B6A4-25CD-13F3-C2472799389E}"/>
              </a:ext>
            </a:extLst>
          </p:cNvPr>
          <p:cNvGrpSpPr/>
          <p:nvPr/>
        </p:nvGrpSpPr>
        <p:grpSpPr>
          <a:xfrm>
            <a:off x="5986499" y="1698332"/>
            <a:ext cx="5458661" cy="3046988"/>
            <a:chOff x="5986499" y="1698332"/>
            <a:chExt cx="5458661" cy="30469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367525" y="1781387"/>
              <a:ext cx="1121541" cy="27579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420244" y="3468626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541785" y="397890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420244" y="2714840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420244" y="232578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9672619" y="3468626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9643765" y="2615212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7456104" y="3338554"/>
              <a:ext cx="1427001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420244" y="4014375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476246" y="344244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9764892" y="401437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5986499" y="1698332"/>
              <a:ext cx="1544012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8C3BD19-7FC3-E226-6F0C-E7DB02170D03}"/>
              </a:ext>
            </a:extLst>
          </p:cNvPr>
          <p:cNvSpPr txBox="1"/>
          <p:nvPr/>
        </p:nvSpPr>
        <p:spPr>
          <a:xfrm>
            <a:off x="2566428" y="3452063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96C776-30AA-8A6D-04BB-FCF1AE3438FB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988030" y="4013674"/>
            <a:ext cx="1578398" cy="396138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526385-CC74-A011-6DA7-7B53EAD28F28}"/>
              </a:ext>
            </a:extLst>
          </p:cNvPr>
          <p:cNvSpPr txBox="1"/>
          <p:nvPr/>
        </p:nvSpPr>
        <p:spPr>
          <a:xfrm>
            <a:off x="8413073" y="1920149"/>
            <a:ext cx="99568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35FC40-DA55-4CA0-55E0-4803CB989FD3}"/>
              </a:ext>
            </a:extLst>
          </p:cNvPr>
          <p:cNvSpPr txBox="1"/>
          <p:nvPr/>
        </p:nvSpPr>
        <p:spPr>
          <a:xfrm>
            <a:off x="6979752" y="2021497"/>
            <a:ext cx="679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c[2]</a:t>
            </a:r>
          </a:p>
          <a:p>
            <a:r>
              <a:rPr lang="en-US" sz="2400" dirty="0">
                <a:solidFill>
                  <a:schemeClr val="tx2"/>
                </a:solidFill>
              </a:rPr>
              <a:t>c[1]</a:t>
            </a:r>
          </a:p>
          <a:p>
            <a:r>
              <a:rPr lang="en-US" sz="2400" dirty="0">
                <a:solidFill>
                  <a:schemeClr val="tx2"/>
                </a:solidFill>
              </a:rPr>
              <a:t>c[0]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A80139-A6F3-61C6-4DA6-4AB7C99949E8}"/>
              </a:ext>
            </a:extLst>
          </p:cNvPr>
          <p:cNvSpPr txBox="1"/>
          <p:nvPr/>
        </p:nvSpPr>
        <p:spPr>
          <a:xfrm>
            <a:off x="4093815" y="3774597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integer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7F1990-1A8B-C4ED-1A1D-E961A7C3FEA0}"/>
              </a:ext>
            </a:extLst>
          </p:cNvPr>
          <p:cNvSpPr txBox="1"/>
          <p:nvPr/>
        </p:nvSpPr>
        <p:spPr>
          <a:xfrm>
            <a:off x="745893" y="58355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2 reads and 2 writes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44B703B2-54BF-466F-25C9-564E9796BC44}"/>
              </a:ext>
            </a:extLst>
          </p:cNvPr>
          <p:cNvSpPr/>
          <p:nvPr/>
        </p:nvSpPr>
        <p:spPr>
          <a:xfrm rot="3243134" flipH="1">
            <a:off x="3028722" y="4106662"/>
            <a:ext cx="1099438" cy="1149449"/>
          </a:xfrm>
          <a:prstGeom prst="arc">
            <a:avLst>
              <a:gd name="adj1" fmla="val 8419659"/>
              <a:gd name="adj2" fmla="val 20276156"/>
            </a:avLst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AF75E9B6-C37F-00BD-EE64-2CDC6FFE7639}"/>
              </a:ext>
            </a:extLst>
          </p:cNvPr>
          <p:cNvSpPr/>
          <p:nvPr/>
        </p:nvSpPr>
        <p:spPr>
          <a:xfrm rot="3243134" flipH="1">
            <a:off x="8644173" y="2541828"/>
            <a:ext cx="1099438" cy="1149449"/>
          </a:xfrm>
          <a:prstGeom prst="arc">
            <a:avLst>
              <a:gd name="adj1" fmla="val 8419659"/>
              <a:gd name="adj2" fmla="val 20276156"/>
            </a:avLst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FD46B8-D1AE-8D79-60B3-2384D499D17C}"/>
              </a:ext>
            </a:extLst>
          </p:cNvPr>
          <p:cNvSpPr txBox="1"/>
          <p:nvPr/>
        </p:nvSpPr>
        <p:spPr>
          <a:xfrm>
            <a:off x="9756610" y="4308633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 address</a:t>
            </a:r>
          </a:p>
        </p:txBody>
      </p:sp>
      <p:sp>
        <p:nvSpPr>
          <p:cNvPr id="26" name="U-Turn Arrow 25">
            <a:extLst>
              <a:ext uri="{FF2B5EF4-FFF2-40B4-BE49-F238E27FC236}">
                <a16:creationId xmlns:a16="http://schemas.microsoft.com/office/drawing/2014/main" id="{D08730D9-F490-2F59-BAE3-10D192D3605D}"/>
              </a:ext>
            </a:extLst>
          </p:cNvPr>
          <p:cNvSpPr/>
          <p:nvPr/>
        </p:nvSpPr>
        <p:spPr>
          <a:xfrm rot="5400000" flipH="1" flipV="1">
            <a:off x="7200351" y="2945211"/>
            <a:ext cx="1688894" cy="770098"/>
          </a:xfrm>
          <a:prstGeom prst="uturnArrow">
            <a:avLst>
              <a:gd name="adj1" fmla="val 8653"/>
              <a:gd name="adj2" fmla="val 14545"/>
              <a:gd name="adj3" fmla="val 25000"/>
              <a:gd name="adj4" fmla="val 43750"/>
              <a:gd name="adj5" fmla="val 100000"/>
            </a:avLst>
          </a:prstGeom>
          <a:pattFill prst="narHorz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4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r0;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35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FB1D0C0-8920-1841-8BD4-7A583244A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1" y="188507"/>
            <a:ext cx="11926957" cy="405009"/>
          </a:xfrm>
        </p:spPr>
        <p:txBody>
          <a:bodyPr/>
          <a:lstStyle/>
          <a:p>
            <a:r>
              <a:rPr lang="en-US" dirty="0"/>
              <a:t>Assembly Source File to Executable to Linux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EBE11-E806-4549-A527-37B3E3009494}"/>
              </a:ext>
            </a:extLst>
          </p:cNvPr>
          <p:cNvSpPr txBox="1"/>
          <p:nvPr/>
        </p:nvSpPr>
        <p:spPr>
          <a:xfrm>
            <a:off x="3489649" y="595703"/>
            <a:ext cx="451823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Local variables and function call overhead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code you write in the text segment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BE03E8-AEB2-6E42-AB6D-194F891C1C3E}"/>
              </a:ext>
            </a:extLst>
          </p:cNvPr>
          <p:cNvSpPr txBox="1"/>
          <p:nvPr/>
        </p:nvSpPr>
        <p:spPr>
          <a:xfrm>
            <a:off x="5087812" y="1357251"/>
            <a:ext cx="339856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allocates space dynamically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during execution </a:t>
            </a:r>
            <a:r>
              <a:rPr lang="en-US" dirty="0">
                <a:solidFill>
                  <a:srgbClr val="FF0000"/>
                </a:solidFill>
              </a:rPr>
              <a:t>by c runtime library code (text)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E6E447-994C-F041-BB46-3956E139E3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5F72D3C-552B-40C6-CFAF-B1B232DCAEC2}"/>
              </a:ext>
            </a:extLst>
          </p:cNvPr>
          <p:cNvGrpSpPr/>
          <p:nvPr/>
        </p:nvGrpSpPr>
        <p:grpSpPr>
          <a:xfrm>
            <a:off x="8811051" y="540719"/>
            <a:ext cx="2526189" cy="6021446"/>
            <a:chOff x="6583680" y="1280160"/>
            <a:chExt cx="2377440" cy="5257800"/>
          </a:xfrm>
        </p:grpSpPr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id="{F7935E2C-B93D-2E2F-3E81-432946284D80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B9B9FF-A819-76B1-4589-FAD05447C8C4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E4AF5A7-2B6B-1FA9-AE31-0BDF8C1C3570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0F7A3E5-871F-183F-6FB5-C06431921BCF}"/>
                </a:ext>
              </a:extLst>
            </p:cNvPr>
            <p:cNvSpPr/>
            <p:nvPr/>
          </p:nvSpPr>
          <p:spPr bwMode="auto">
            <a:xfrm>
              <a:off x="6583680" y="3880128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54EE26E-58A1-FCC6-6C1C-F2F5C6B75C48}"/>
                </a:ext>
              </a:extLst>
            </p:cNvPr>
            <p:cNvSpPr/>
            <p:nvPr/>
          </p:nvSpPr>
          <p:spPr bwMode="auto">
            <a:xfrm>
              <a:off x="6583680" y="4813136"/>
              <a:ext cx="2377440" cy="307504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74E1A-4B9A-FDDA-7A6E-A7DB473B4FA9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6487C1B-AA85-05DF-F1BD-D1C5A6038717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8A1513D-51B3-3119-9DDC-7A00F1E749C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8D2C88C-C3D1-5381-ECA5-29955F371C3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581047E-A800-D2FE-2EF7-9F7E69F4EEBB}"/>
                </a:ext>
              </a:extLst>
            </p:cNvPr>
            <p:cNvCxnSpPr/>
            <p:nvPr/>
          </p:nvCxnSpPr>
          <p:spPr bwMode="auto">
            <a:xfrm>
              <a:off x="7772400" y="3514368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25925BC-8FEB-9C90-2285-0F39E7688004}"/>
              </a:ext>
            </a:extLst>
          </p:cNvPr>
          <p:cNvSpPr/>
          <p:nvPr/>
        </p:nvSpPr>
        <p:spPr bwMode="auto">
          <a:xfrm>
            <a:off x="8811051" y="537552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71B57CE-CC32-0869-AA24-8339E7F74371}"/>
              </a:ext>
            </a:extLst>
          </p:cNvPr>
          <p:cNvSpPr/>
          <p:nvPr/>
        </p:nvSpPr>
        <p:spPr>
          <a:xfrm rot="1250497">
            <a:off x="7970945" y="1092340"/>
            <a:ext cx="877044" cy="204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E0876484-2E67-1800-2CB4-D8A67B165019}"/>
              </a:ext>
            </a:extLst>
          </p:cNvPr>
          <p:cNvSpPr/>
          <p:nvPr/>
        </p:nvSpPr>
        <p:spPr>
          <a:xfrm rot="2598012">
            <a:off x="6680661" y="3126472"/>
            <a:ext cx="2406123" cy="56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E876BC-BCEC-1A50-8735-BE06AF15853E}"/>
              </a:ext>
            </a:extLst>
          </p:cNvPr>
          <p:cNvGrpSpPr/>
          <p:nvPr/>
        </p:nvGrpSpPr>
        <p:grpSpPr>
          <a:xfrm>
            <a:off x="630568" y="2777865"/>
            <a:ext cx="4699023" cy="1570097"/>
            <a:chOff x="4120924" y="2791088"/>
            <a:chExt cx="4699023" cy="157009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C21E89-D99D-F8FC-19A1-060F227CF564}"/>
                </a:ext>
              </a:extLst>
            </p:cNvPr>
            <p:cNvSpPr txBox="1"/>
            <p:nvPr/>
          </p:nvSpPr>
          <p:spPr>
            <a:xfrm>
              <a:off x="4120924" y="2791088"/>
              <a:ext cx="37042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</a:t>
              </a:r>
              <a:r>
                <a:rPr lang="en-US" b="1" dirty="0" err="1">
                  <a:solidFill>
                    <a:srgbClr val="FF0000"/>
                  </a:solidFill>
                </a:rPr>
                <a:t>bss</a:t>
              </a:r>
              <a:endParaRPr lang="en-US" b="1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chemeClr val="accent2"/>
                  </a:solidFill>
                </a:rPr>
                <a:t>uninitialized static variables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A94545A-5CC3-DB8A-7717-A98B658FD436}"/>
                </a:ext>
              </a:extLst>
            </p:cNvPr>
            <p:cNvCxnSpPr>
              <a:cxnSpLocks/>
              <a:stCxn id="33" idx="3"/>
              <a:endCxn id="44" idx="1"/>
            </p:cNvCxnSpPr>
            <p:nvPr/>
          </p:nvCxnSpPr>
          <p:spPr bwMode="auto">
            <a:xfrm>
              <a:off x="7825177" y="3114254"/>
              <a:ext cx="994770" cy="1246931"/>
            </a:xfrm>
            <a:prstGeom prst="straightConnector1">
              <a:avLst/>
            </a:prstGeom>
            <a:noFill/>
            <a:ln w="635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75DB8F-47B4-C3C1-1D3C-D3D81B6C29E1}"/>
              </a:ext>
            </a:extLst>
          </p:cNvPr>
          <p:cNvGrpSpPr/>
          <p:nvPr/>
        </p:nvGrpSpPr>
        <p:grpSpPr>
          <a:xfrm>
            <a:off x="597157" y="3558256"/>
            <a:ext cx="4732434" cy="1183147"/>
            <a:chOff x="4063354" y="3543770"/>
            <a:chExt cx="4732434" cy="118314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5C94F4-8934-FB03-8FB3-3CA5D1FB9BD4}"/>
                </a:ext>
              </a:extLst>
            </p:cNvPr>
            <p:cNvSpPr txBox="1"/>
            <p:nvPr/>
          </p:nvSpPr>
          <p:spPr>
            <a:xfrm>
              <a:off x="4063354" y="3543770"/>
              <a:ext cx="3704253" cy="646331"/>
            </a:xfrm>
            <a:prstGeom prst="rect">
              <a:avLst/>
            </a:prstGeom>
            <a:solidFill>
              <a:srgbClr val="00B050">
                <a:alpha val="13000"/>
              </a:srgb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.data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initialized static variables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D2886AE-1602-EE60-F5D2-D228DB7B4EE3}"/>
                </a:ext>
              </a:extLst>
            </p:cNvPr>
            <p:cNvCxnSpPr>
              <a:cxnSpLocks/>
              <a:endCxn id="83" idx="1"/>
            </p:cNvCxnSpPr>
            <p:nvPr/>
          </p:nvCxnSpPr>
          <p:spPr bwMode="auto">
            <a:xfrm>
              <a:off x="7769093" y="3988297"/>
              <a:ext cx="1026695" cy="738620"/>
            </a:xfrm>
            <a:prstGeom prst="straightConnector1">
              <a:avLst/>
            </a:prstGeom>
            <a:noFill/>
            <a:ln w="63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944EF24-937F-6D4C-E7C9-8F732B68DA21}"/>
              </a:ext>
            </a:extLst>
          </p:cNvPr>
          <p:cNvGrpSpPr/>
          <p:nvPr/>
        </p:nvGrpSpPr>
        <p:grpSpPr>
          <a:xfrm>
            <a:off x="622956" y="4357965"/>
            <a:ext cx="4688298" cy="936485"/>
            <a:chOff x="4087280" y="4244485"/>
            <a:chExt cx="4688298" cy="93648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D2E4F3-B0C2-093C-47AC-B3D9A82D0FD7}"/>
                </a:ext>
              </a:extLst>
            </p:cNvPr>
            <p:cNvSpPr txBox="1"/>
            <p:nvPr/>
          </p:nvSpPr>
          <p:spPr>
            <a:xfrm>
              <a:off x="4087280" y="4244485"/>
              <a:ext cx="3704253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6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.section .</a:t>
              </a:r>
              <a:r>
                <a:rPr lang="en-US" b="1" dirty="0" err="1">
                  <a:solidFill>
                    <a:srgbClr val="FF0000"/>
                  </a:solidFill>
                </a:rPr>
                <a:t>rodata</a:t>
              </a:r>
              <a:endParaRPr lang="en-US" b="1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chemeClr val="accent2"/>
                  </a:solidFill>
                </a:rPr>
                <a:t>read-only literals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019DC44-79E4-D67D-C670-E908F9B1C496}"/>
                </a:ext>
              </a:extLst>
            </p:cNvPr>
            <p:cNvCxnSpPr>
              <a:cxnSpLocks/>
              <a:endCxn id="81" idx="1"/>
            </p:cNvCxnSpPr>
            <p:nvPr/>
          </p:nvCxnSpPr>
          <p:spPr bwMode="auto">
            <a:xfrm>
              <a:off x="7807193" y="4553375"/>
              <a:ext cx="968385" cy="627595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034AFF1-DD15-6E65-26FA-D8F7F4956030}"/>
              </a:ext>
            </a:extLst>
          </p:cNvPr>
          <p:cNvGrpSpPr/>
          <p:nvPr/>
        </p:nvGrpSpPr>
        <p:grpSpPr>
          <a:xfrm>
            <a:off x="575804" y="5182824"/>
            <a:ext cx="4799965" cy="646331"/>
            <a:chOff x="4054016" y="5332932"/>
            <a:chExt cx="4799965" cy="6463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336F89-EC3B-3601-6550-325BCB6F38A8}"/>
                </a:ext>
              </a:extLst>
            </p:cNvPr>
            <p:cNvSpPr txBox="1"/>
            <p:nvPr/>
          </p:nvSpPr>
          <p:spPr>
            <a:xfrm>
              <a:off x="4054016" y="5332932"/>
              <a:ext cx="3704253" cy="646331"/>
            </a:xfrm>
            <a:prstGeom prst="rect">
              <a:avLst/>
            </a:prstGeom>
            <a:solidFill>
              <a:srgbClr val="0070C0">
                <a:alpha val="13000"/>
              </a:srgb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.text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assembly code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08F35D1-2798-A028-C43A-EA049D6397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784152" y="5560345"/>
              <a:ext cx="1069829" cy="95752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F0A4AF7B-87F8-54F8-ACAA-1EDCBCD8C373}"/>
              </a:ext>
            </a:extLst>
          </p:cNvPr>
          <p:cNvSpPr/>
          <p:nvPr/>
        </p:nvSpPr>
        <p:spPr bwMode="auto">
          <a:xfrm>
            <a:off x="8811051" y="4239454"/>
            <a:ext cx="2526189" cy="352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675A3-3E34-F492-778F-4D2EC84FF067}"/>
              </a:ext>
            </a:extLst>
          </p:cNvPr>
          <p:cNvSpPr txBox="1"/>
          <p:nvPr/>
        </p:nvSpPr>
        <p:spPr>
          <a:xfrm>
            <a:off x="497082" y="1430296"/>
            <a:ext cx="385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Sections in an Assembly Source file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D9CD4E-3D83-401D-EB71-FF37C9A39D4C}"/>
              </a:ext>
            </a:extLst>
          </p:cNvPr>
          <p:cNvSpPr txBox="1"/>
          <p:nvPr/>
        </p:nvSpPr>
        <p:spPr>
          <a:xfrm>
            <a:off x="622956" y="1792090"/>
            <a:ext cx="3702760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File Header</a:t>
            </a:r>
          </a:p>
          <a:p>
            <a:r>
              <a:rPr lang="en-US" dirty="0">
                <a:solidFill>
                  <a:schemeClr val="tx2"/>
                </a:solidFill>
              </a:rPr>
              <a:t>Specify Hardware assembler generate the correct ARM version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A50826-339B-01C1-D8D9-C0B82444FFDD}"/>
              </a:ext>
            </a:extLst>
          </p:cNvPr>
          <p:cNvSpPr txBox="1"/>
          <p:nvPr/>
        </p:nvSpPr>
        <p:spPr>
          <a:xfrm>
            <a:off x="545489" y="5938065"/>
            <a:ext cx="3755589" cy="861774"/>
          </a:xfrm>
          <a:prstGeom prst="rect">
            <a:avLst/>
          </a:prstGeom>
          <a:solidFill>
            <a:schemeClr val="accent4">
              <a:lumMod val="20000"/>
              <a:lumOff val="80000"/>
              <a:alpha val="88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file footer </a:t>
            </a:r>
          </a:p>
          <a:p>
            <a:r>
              <a:rPr lang="en-US" sz="1600" dirty="0">
                <a:solidFill>
                  <a:srgbClr val="7030A0"/>
                </a:solidFill>
              </a:rPr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note.GNU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-stack,…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>
                <a:solidFill>
                  <a:schemeClr val="accent3"/>
                </a:solidFill>
              </a:rPr>
              <a:t>	</a:t>
            </a:r>
            <a:endParaRPr lang="en-US" b="1" dirty="0">
              <a:solidFill>
                <a:schemeClr val="accent3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D4F0C9-CEC3-0E02-63B2-7A1885B592C6}"/>
              </a:ext>
            </a:extLst>
          </p:cNvPr>
          <p:cNvGrpSpPr/>
          <p:nvPr/>
        </p:nvGrpSpPr>
        <p:grpSpPr>
          <a:xfrm>
            <a:off x="5311254" y="2965609"/>
            <a:ext cx="3499797" cy="3427306"/>
            <a:chOff x="5311254" y="2965609"/>
            <a:chExt cx="3499797" cy="3427306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76FA6E0-A76E-104A-ACF8-21D66D387E07}"/>
                </a:ext>
              </a:extLst>
            </p:cNvPr>
            <p:cNvCxnSpPr>
              <a:cxnSpLocks/>
              <a:endCxn id="53" idx="1"/>
            </p:cNvCxnSpPr>
            <p:nvPr/>
          </p:nvCxnSpPr>
          <p:spPr bwMode="auto">
            <a:xfrm>
              <a:off x="5949386" y="4675800"/>
              <a:ext cx="2861665" cy="87110"/>
            </a:xfrm>
            <a:prstGeom prst="straightConnector1">
              <a:avLst/>
            </a:prstGeom>
            <a:noFill/>
            <a:ln w="63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A5EBBF8-BBF6-EC47-9183-43F71F0E69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96302" y="5138314"/>
              <a:ext cx="2176227" cy="559753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1" name="Rectangle 1036">
              <a:extLst>
                <a:ext uri="{FF2B5EF4-FFF2-40B4-BE49-F238E27FC236}">
                  <a16:creationId xmlns:a16="http://schemas.microsoft.com/office/drawing/2014/main" id="{039C6BE2-CDBA-724E-88FE-6F4C1F6BF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1254" y="5027750"/>
              <a:ext cx="2057400" cy="533400"/>
            </a:xfrm>
            <a:prstGeom prst="rect">
              <a:avLst/>
            </a:prstGeom>
            <a:solidFill>
              <a:srgbClr val="99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Text</a:t>
              </a:r>
            </a:p>
          </p:txBody>
        </p:sp>
        <p:sp>
          <p:nvSpPr>
            <p:cNvPr id="82" name="Rectangle 1037">
              <a:extLst>
                <a:ext uri="{FF2B5EF4-FFF2-40B4-BE49-F238E27FC236}">
                  <a16:creationId xmlns:a16="http://schemas.microsoft.com/office/drawing/2014/main" id="{674B1C95-198C-024E-856F-309AB1D21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1254" y="5584162"/>
              <a:ext cx="2057400" cy="609600"/>
            </a:xfrm>
            <a:prstGeom prst="rect">
              <a:avLst/>
            </a:prstGeom>
            <a:solidFill>
              <a:srgbClr val="FF993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Symbol table</a:t>
              </a:r>
            </a:p>
          </p:txBody>
        </p:sp>
        <p:sp>
          <p:nvSpPr>
            <p:cNvPr id="83" name="Rectangle 1040">
              <a:extLst>
                <a:ext uri="{FF2B5EF4-FFF2-40B4-BE49-F238E27FC236}">
                  <a16:creationId xmlns:a16="http://schemas.microsoft.com/office/drawing/2014/main" id="{B740C98A-3CF3-1647-B75C-7158EA8E7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591" y="4474703"/>
              <a:ext cx="2057400" cy="533400"/>
            </a:xfrm>
            <a:prstGeom prst="rect">
              <a:avLst/>
            </a:prstGeom>
            <a:solidFill>
              <a:srgbClr val="99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Data</a:t>
              </a:r>
            </a:p>
          </p:txBody>
        </p:sp>
        <p:sp>
          <p:nvSpPr>
            <p:cNvPr id="85" name="Text Box 8">
              <a:extLst>
                <a:ext uri="{FF2B5EF4-FFF2-40B4-BE49-F238E27FC236}">
                  <a16:creationId xmlns:a16="http://schemas.microsoft.com/office/drawing/2014/main" id="{FAEE8230-2F0F-B745-883A-3B33D4D96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4219" y="2965609"/>
              <a:ext cx="1790190" cy="120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000000"/>
                  </a:solidFill>
                  <a:latin typeface="Calibri" pitchFamily="34" charset="0"/>
                </a:rPr>
                <a:t>a.out</a:t>
              </a:r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 executable</a:t>
              </a:r>
            </a:p>
            <a:p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created by the </a:t>
              </a:r>
              <a:r>
                <a:rPr lang="en-US" b="1" dirty="0">
                  <a:solidFill>
                    <a:srgbClr val="2C895B"/>
                  </a:solidFill>
                  <a:latin typeface="Calibri" pitchFamily="34" charset="0"/>
                </a:rPr>
                <a:t>assembler</a:t>
              </a:r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 &amp; </a:t>
              </a:r>
            </a:p>
            <a:p>
              <a:r>
                <a:rPr lang="en-US" b="1" dirty="0">
                  <a:solidFill>
                    <a:srgbClr val="F37440"/>
                  </a:solidFill>
                  <a:latin typeface="Calibri" pitchFamily="34" charset="0"/>
                </a:rPr>
                <a:t>link editor</a:t>
              </a: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A41B746D-C4E2-FEF0-C2A5-1E8534D0B921}"/>
                </a:ext>
              </a:extLst>
            </p:cNvPr>
            <p:cNvSpPr/>
            <p:nvPr/>
          </p:nvSpPr>
          <p:spPr>
            <a:xfrm>
              <a:off x="8372529" y="4975059"/>
              <a:ext cx="408486" cy="1417856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1037">
              <a:extLst>
                <a:ext uri="{FF2B5EF4-FFF2-40B4-BE49-F238E27FC236}">
                  <a16:creationId xmlns:a16="http://schemas.microsoft.com/office/drawing/2014/main" id="{DE52684F-7588-889C-0CA5-50863B0B4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591" y="4221220"/>
              <a:ext cx="2057400" cy="2534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Header - Description 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2C70909-4116-FEA8-0F36-280F703BAAE7}"/>
                </a:ext>
              </a:extLst>
            </p:cNvPr>
            <p:cNvCxnSpPr>
              <a:cxnSpLocks/>
              <a:endCxn id="60" idx="1"/>
            </p:cNvCxnSpPr>
            <p:nvPr/>
          </p:nvCxnSpPr>
          <p:spPr bwMode="auto">
            <a:xfrm>
              <a:off x="7427521" y="4347663"/>
              <a:ext cx="1383530" cy="67874"/>
            </a:xfrm>
            <a:prstGeom prst="straightConnector1">
              <a:avLst/>
            </a:prstGeom>
            <a:noFill/>
            <a:ln w="635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3370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6" grpId="0" animBg="1"/>
      <p:bldP spid="61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71EC4-5964-634D-832F-853B9E9DD81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8423" y="1201479"/>
            <a:ext cx="10764478" cy="397657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The following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assembler directives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indicate the </a:t>
            </a:r>
            <a:r>
              <a:rPr lang="en-US" sz="2000" b="1" i="1" dirty="0">
                <a:solidFill>
                  <a:srgbClr val="2C895B"/>
                </a:solidFill>
                <a:cs typeface="Courier New" panose="02070309020205020404" pitchFamily="49" charset="0"/>
              </a:rPr>
              <a:t>start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 of a </a:t>
            </a:r>
            <a:r>
              <a:rPr lang="en-US" sz="2000" b="1" dirty="0">
                <a:solidFill>
                  <a:srgbClr val="2C895B"/>
                </a:solidFill>
                <a:cs typeface="Courier New" panose="02070309020205020404" pitchFamily="49" charset="0"/>
              </a:rPr>
              <a:t>memory segment specification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  <a:cs typeface="Courier New" panose="02070309020205020404" pitchFamily="49" charset="0"/>
              </a:rPr>
              <a:t>Remains in effect</a:t>
            </a:r>
            <a:r>
              <a:rPr lang="en-US" sz="2000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until the next segment directive is seen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60E3D-EA3F-444E-9DF8-E108006F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23" y="81279"/>
            <a:ext cx="11301412" cy="427647"/>
          </a:xfrm>
        </p:spPr>
        <p:txBody>
          <a:bodyPr/>
          <a:lstStyle/>
          <a:p>
            <a:r>
              <a:rPr lang="en-US" dirty="0"/>
              <a:t>Creating Segments, Definitions In Assembly 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F44ED-B623-4F4E-BFB0-5DC36E773C8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4DCD07-2381-9907-D49D-1AE08FA599CC}"/>
              </a:ext>
            </a:extLst>
          </p:cNvPr>
          <p:cNvSpPr/>
          <p:nvPr/>
        </p:nvSpPr>
        <p:spPr bwMode="auto">
          <a:xfrm>
            <a:off x="1836715" y="2172160"/>
            <a:ext cx="8721831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uninitialized static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</a:t>
            </a:r>
          </a:p>
          <a:p>
            <a:pPr lvl="1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does not consume any space in the executable file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initialized static segment variables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definitions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data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 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.text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text segment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(code) </a:t>
            </a:r>
          </a:p>
        </p:txBody>
      </p:sp>
    </p:spTree>
    <p:extLst>
      <p:ext uri="{BB962C8B-B14F-4D97-AF65-F5344CB8AC3E}">
        <p14:creationId xmlns:p14="http://schemas.microsoft.com/office/powerpoint/2010/main" val="220801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7" grpId="0"/>
      <p:bldP spid="8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F1671-0287-1740-AB83-5FE45AA7B0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63130" y="1465895"/>
            <a:ext cx="3820852" cy="47686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assembly programs end in </a:t>
            </a:r>
            <a:r>
              <a:rPr lang="en-US" sz="2000" dirty="0">
                <a:solidFill>
                  <a:srgbClr val="C00000"/>
                </a:solidFill>
              </a:rPr>
              <a:t>.S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That is a </a:t>
            </a:r>
            <a:r>
              <a:rPr lang="en-US" sz="1800" b="1" u="sng" dirty="0">
                <a:solidFill>
                  <a:srgbClr val="C00000"/>
                </a:solidFill>
              </a:rPr>
              <a:t>capital</a:t>
            </a:r>
            <a:r>
              <a:rPr lang="en-US" sz="1800" dirty="0">
                <a:solidFill>
                  <a:srgbClr val="C00000"/>
                </a:solidFill>
              </a:rPr>
              <a:t> .S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example</a:t>
            </a:r>
            <a:r>
              <a:rPr lang="en-US" sz="2000" dirty="0"/>
              <a:t>: </a:t>
            </a:r>
            <a:r>
              <a:rPr lang="en-US" sz="2000" dirty="0" err="1"/>
              <a:t>test.S</a:t>
            </a:r>
            <a:endParaRPr lang="en-US" sz="2000" dirty="0"/>
          </a:p>
          <a:p>
            <a:r>
              <a:rPr lang="en-US" sz="2000" dirty="0">
                <a:solidFill>
                  <a:srgbClr val="0070C0"/>
                </a:solidFill>
              </a:rPr>
              <a:t>Always use </a:t>
            </a:r>
            <a:r>
              <a:rPr lang="en-US" sz="2000" dirty="0" err="1">
                <a:solidFill>
                  <a:srgbClr val="0070C0"/>
                </a:solidFill>
              </a:rPr>
              <a:t>gcc</a:t>
            </a:r>
            <a:r>
              <a:rPr lang="en-US" sz="2000" dirty="0">
                <a:solidFill>
                  <a:srgbClr val="0070C0"/>
                </a:solidFill>
              </a:rPr>
              <a:t> to assemble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_start()  and C runtime</a:t>
            </a:r>
          </a:p>
          <a:p>
            <a:r>
              <a:rPr lang="en-US" sz="2000" dirty="0"/>
              <a:t>File has a complete program 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File has a partial program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–c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Link files together</a:t>
            </a:r>
            <a:endParaRPr lang="en-US" sz="2000" i="1" dirty="0"/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cprog.o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CF845-476D-6047-87C3-DC11B8D0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3" y="623455"/>
            <a:ext cx="4368445" cy="482955"/>
          </a:xfrm>
        </p:spPr>
        <p:txBody>
          <a:bodyPr/>
          <a:lstStyle/>
          <a:p>
            <a:r>
              <a:rPr lang="en-US" dirty="0"/>
              <a:t>Assembly Source File</a:t>
            </a:r>
            <a:br>
              <a:rPr lang="en-US" dirty="0"/>
            </a:br>
            <a:r>
              <a:rPr lang="en-US" dirty="0"/>
              <a:t>Template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48BE0A-68B7-314A-95B1-D14AFD94FF58}"/>
              </a:ext>
            </a:extLst>
          </p:cNvPr>
          <p:cNvSpPr/>
          <p:nvPr/>
        </p:nvSpPr>
        <p:spPr bwMode="auto">
          <a:xfrm>
            <a:off x="308018" y="147417"/>
            <a:ext cx="7359761" cy="65241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Header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.arch armv6         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armv6 architecture instructions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.arm		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 32-bit instruction set</a:t>
            </a:r>
          </a:p>
          <a:p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fpu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vfp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floating point co-processor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.syntax unified        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modern syntax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BSS Segment (only when you have uninitialized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1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Data Segment (only when you have 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.data	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Read-Only Data (only when you have literals)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   </a:t>
            </a:r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Text Segment – your code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             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Header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 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%function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main to be a function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export function name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prologue	      // stack frame setup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your code for this function here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epilogue	      //stack frame teardown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footer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 – main)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Footer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.section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.note.GNU-stack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,"",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progbits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// stack/data non-exec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330CA-98E5-EA4F-BEF0-1905C390832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0410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42B06-AC17-DE4F-8206-980C20EAE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13" y="35661"/>
            <a:ext cx="11469734" cy="450287"/>
          </a:xfrm>
        </p:spPr>
        <p:txBody>
          <a:bodyPr/>
          <a:lstStyle/>
          <a:p>
            <a:r>
              <a:rPr lang="en-US" dirty="0"/>
              <a:t>ARM Assembly Source File: Header and Footer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4BD828-E213-2A4E-BC41-20417EFFBD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6476" y="3656645"/>
            <a:ext cx="11287690" cy="320135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syntax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unified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sz="2000" dirty="0"/>
              <a:t>use the standard ARM assembly language syntax called </a:t>
            </a:r>
            <a:r>
              <a:rPr lang="en-US" sz="2000" b="1" i="1" dirty="0">
                <a:solidFill>
                  <a:schemeClr val="accent5"/>
                </a:solidFill>
              </a:rPr>
              <a:t>Unified Assembler Language</a:t>
            </a:r>
            <a:r>
              <a:rPr lang="en-US" sz="2000" dirty="0">
                <a:solidFill>
                  <a:schemeClr val="accent5"/>
                </a:solidFill>
              </a:rPr>
              <a:t> (</a:t>
            </a:r>
            <a:r>
              <a:rPr lang="en-US" sz="2000" b="1" i="1" dirty="0">
                <a:solidFill>
                  <a:schemeClr val="accent5"/>
                </a:solidFill>
              </a:rPr>
              <a:t>UAL)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.section .note.GNU-stack,"",%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progbits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tells the linker to </a:t>
            </a:r>
            <a:r>
              <a:rPr lang="en-US" sz="2000" b="1" dirty="0">
                <a:solidFill>
                  <a:srgbClr val="FF0000"/>
                </a:solidFill>
              </a:rPr>
              <a:t>make the stack and all data segments not-executable </a:t>
            </a:r>
            <a:r>
              <a:rPr lang="en-US" sz="2000" dirty="0"/>
              <a:t>(no instructions in those sections) – security measure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.end</a:t>
            </a:r>
          </a:p>
          <a:p>
            <a:pPr lvl="1"/>
            <a:r>
              <a:rPr lang="en-US" sz="2000" dirty="0"/>
              <a:t>at the end of the source file, everything written after the </a:t>
            </a:r>
            <a:r>
              <a:rPr lang="en-US" sz="2000" dirty="0">
                <a:solidFill>
                  <a:srgbClr val="7030A0"/>
                </a:solidFill>
              </a:rPr>
              <a:t>.end </a:t>
            </a:r>
            <a:r>
              <a:rPr lang="en-US" sz="2000" dirty="0"/>
              <a:t>is ignored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72B4DFE-4742-C94B-98CC-E24EDD2357EC}"/>
              </a:ext>
            </a:extLst>
          </p:cNvPr>
          <p:cNvSpPr/>
          <p:nvPr/>
        </p:nvSpPr>
        <p:spPr bwMode="auto">
          <a:xfrm>
            <a:off x="3466535" y="439353"/>
            <a:ext cx="8218989" cy="110847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.arch  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armv6  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armv6 architecture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.arm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 32-bit instruction set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fpu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vfp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floating point co-processor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.syntax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unified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 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modern syntax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4C7C688-910C-DF40-9EA1-385C14BDCAF5}"/>
              </a:ext>
            </a:extLst>
          </p:cNvPr>
          <p:cNvSpPr/>
          <p:nvPr/>
        </p:nvSpPr>
        <p:spPr>
          <a:xfrm>
            <a:off x="2701379" y="729179"/>
            <a:ext cx="745787" cy="29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45405-18A3-C84E-BCB9-C3DC047DFB4C}"/>
              </a:ext>
            </a:extLst>
          </p:cNvPr>
          <p:cNvSpPr txBox="1"/>
          <p:nvPr/>
        </p:nvSpPr>
        <p:spPr>
          <a:xfrm>
            <a:off x="557153" y="445582"/>
            <a:ext cx="2148575" cy="83099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File Header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At the top of every ARM source file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70B258B-BD7C-A645-966C-0D7571289C94}"/>
              </a:ext>
            </a:extLst>
          </p:cNvPr>
          <p:cNvSpPr/>
          <p:nvPr/>
        </p:nvSpPr>
        <p:spPr bwMode="auto">
          <a:xfrm>
            <a:off x="3443291" y="2373110"/>
            <a:ext cx="8242233" cy="110847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.section .note.GNU-stack,"",%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progbits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set stack/data non-exec</a:t>
            </a:r>
            <a:endParaRPr lang="en-US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// everything past the .end is ignored!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// Debugging notes 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F38762D6-75E8-6348-85BD-1A570B0EFA46}"/>
              </a:ext>
            </a:extLst>
          </p:cNvPr>
          <p:cNvSpPr/>
          <p:nvPr/>
        </p:nvSpPr>
        <p:spPr>
          <a:xfrm>
            <a:off x="2701644" y="2508204"/>
            <a:ext cx="745787" cy="29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C7F181-871E-8B41-85C2-E00FB1DB408F}"/>
              </a:ext>
            </a:extLst>
          </p:cNvPr>
          <p:cNvSpPr txBox="1"/>
          <p:nvPr/>
        </p:nvSpPr>
        <p:spPr>
          <a:xfrm>
            <a:off x="460518" y="2294833"/>
            <a:ext cx="2245266" cy="830997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File Footer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At the bottom of every ARM source file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5A4D2F-48B9-6D4A-975B-A9DF36853C3E}"/>
              </a:ext>
            </a:extLst>
          </p:cNvPr>
          <p:cNvSpPr/>
          <p:nvPr/>
        </p:nvSpPr>
        <p:spPr bwMode="auto">
          <a:xfrm>
            <a:off x="3466535" y="1788229"/>
            <a:ext cx="8242233" cy="3483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Contents of the other memory segment include .text (your code)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E6E2BC-42FE-F142-ACAA-915AD518B3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9988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F7BE84-94B4-444E-9FCF-D804A398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32092"/>
          </a:xfrm>
        </p:spPr>
        <p:txBody>
          <a:bodyPr/>
          <a:lstStyle/>
          <a:p>
            <a:r>
              <a:rPr lang="en-US" dirty="0"/>
              <a:t>Assembler Directives: .</a:t>
            </a:r>
            <a:r>
              <a:rPr lang="en-US" dirty="0" err="1"/>
              <a:t>equ</a:t>
            </a:r>
            <a:r>
              <a:rPr lang="en-US" dirty="0"/>
              <a:t> and .</a:t>
            </a:r>
            <a:r>
              <a:rPr lang="en-US" dirty="0" err="1"/>
              <a:t>equiv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998106-2314-154E-B9E2-5116996DC8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8933" y="2539712"/>
            <a:ext cx="11014134" cy="302771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&lt;symbol&gt;,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&lt;expression&gt;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Defines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chemeClr val="accent1"/>
                </a:solidFill>
              </a:rPr>
              <a:t> sets the value </a:t>
            </a:r>
            <a:r>
              <a:rPr lang="en-US" sz="2200" dirty="0"/>
              <a:t>of a </a:t>
            </a:r>
            <a:r>
              <a:rPr lang="en-US" sz="2200" dirty="0">
                <a:solidFill>
                  <a:srgbClr val="00B050"/>
                </a:solidFill>
              </a:rPr>
              <a:t>symbol</a:t>
            </a:r>
            <a:r>
              <a:rPr lang="en-US" sz="2200" dirty="0"/>
              <a:t> to the </a:t>
            </a:r>
            <a:r>
              <a:rPr lang="en-US" sz="2200" dirty="0">
                <a:solidFill>
                  <a:schemeClr val="accent1"/>
                </a:solidFill>
              </a:rPr>
              <a:t>evaluation</a:t>
            </a:r>
            <a:r>
              <a:rPr lang="en-US" sz="2200" dirty="0"/>
              <a:t> of the </a:t>
            </a:r>
            <a:r>
              <a:rPr lang="en-US" sz="2200" dirty="0">
                <a:solidFill>
                  <a:schemeClr val="accent1"/>
                </a:solidFill>
              </a:rPr>
              <a:t>expression </a:t>
            </a:r>
          </a:p>
          <a:p>
            <a:pPr lvl="1"/>
            <a:r>
              <a:rPr lang="en-US" sz="2200" dirty="0"/>
              <a:t>Used for specifying constants, like a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sz="2200" dirty="0"/>
              <a:t>in C</a:t>
            </a:r>
          </a:p>
          <a:p>
            <a:pPr lvl="1"/>
            <a:r>
              <a:rPr lang="en-US" sz="2200" dirty="0"/>
              <a:t>You can </a:t>
            </a:r>
            <a:r>
              <a:rPr lang="en-US" sz="2200" dirty="0">
                <a:solidFill>
                  <a:srgbClr val="C00000"/>
                </a:solidFill>
              </a:rPr>
              <a:t>(re)</a:t>
            </a:r>
            <a:r>
              <a:rPr lang="en-US" sz="2200" dirty="0"/>
              <a:t>set a symbol many times in the file, </a:t>
            </a:r>
            <a:r>
              <a:rPr lang="en-US" sz="2200" dirty="0">
                <a:solidFill>
                  <a:srgbClr val="C00000"/>
                </a:solidFill>
              </a:rPr>
              <a:t>last one seen applies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     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buffer size in bytes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 lines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     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buffer size in bytes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8AE3D0-727E-A244-8908-0F3CC001E66B}"/>
              </a:ext>
            </a:extLst>
          </p:cNvPr>
          <p:cNvSpPr/>
          <p:nvPr/>
        </p:nvSpPr>
        <p:spPr bwMode="auto">
          <a:xfrm>
            <a:off x="1243737" y="706630"/>
            <a:ext cx="9210588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// buffer size in bytes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100*4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buffer for 100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STRSZ * 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// redefine BLKSZ from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C6F422-5302-8E46-8B68-5B106179316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067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95E3BE-1A73-2642-DC71-7F5582B1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42316"/>
          </a:xfrm>
        </p:spPr>
        <p:txBody>
          <a:bodyPr/>
          <a:lstStyle/>
          <a:p>
            <a:r>
              <a:rPr lang="en-US" dirty="0"/>
              <a:t>Example: Assembler Directive and Instructions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5E69F9-C325-2F00-F87E-A9F19DD07602}"/>
              </a:ext>
            </a:extLst>
          </p:cNvPr>
          <p:cNvSpPr/>
          <p:nvPr/>
        </p:nvSpPr>
        <p:spPr bwMode="auto">
          <a:xfrm>
            <a:off x="3415190" y="1471186"/>
            <a:ext cx="8124142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10              	  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11              	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12 300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0A0E1        	 mov     r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r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13              	.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14 300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043083E2          add     r3, r3, 4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15 300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001093E5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r1, [r3]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16 300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0051E3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r1,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17 301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FBFFFF1A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endParaRPr lang="en-US" sz="24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7FD698-49A3-FE47-FBAC-89065F29B4F1}"/>
              </a:ext>
            </a:extLst>
          </p:cNvPr>
          <p:cNvGrpSpPr/>
          <p:nvPr/>
        </p:nvGrpSpPr>
        <p:grpSpPr>
          <a:xfrm>
            <a:off x="3694434" y="4462670"/>
            <a:ext cx="8233344" cy="2182248"/>
            <a:chOff x="1613684" y="-681747"/>
            <a:chExt cx="8233344" cy="21822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FA5A2B-627D-1CC6-47BB-908BB2C3689C}"/>
                </a:ext>
              </a:extLst>
            </p:cNvPr>
            <p:cNvSpPr txBox="1"/>
            <p:nvPr/>
          </p:nvSpPr>
          <p:spPr>
            <a:xfrm>
              <a:off x="1613684" y="792615"/>
              <a:ext cx="823334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Instruction Memory Addresses </a:t>
              </a:r>
              <a:r>
                <a:rPr lang="en-US" sz="2000" dirty="0">
                  <a:solidFill>
                    <a:schemeClr val="accent1"/>
                  </a:solidFill>
                </a:rPr>
                <a:t>(lowest </a:t>
              </a:r>
              <a:r>
                <a:rPr lang="en-US" sz="2000" dirty="0">
                  <a:solidFill>
                    <a:srgbClr val="7030A0"/>
                  </a:solidFill>
                </a:rPr>
                <a:t>2-bits are always are 00)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Notice alignment and how addresses increase by 4 (32-bit instructions)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9598CB3F-24F8-F778-D33F-BD2AF5513D93}"/>
                </a:ext>
              </a:extLst>
            </p:cNvPr>
            <p:cNvSpPr/>
            <p:nvPr/>
          </p:nvSpPr>
          <p:spPr>
            <a:xfrm>
              <a:off x="2522260" y="-681747"/>
              <a:ext cx="147895" cy="14105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1C00E8-910D-1B28-7A9C-722CAE8FFE0F}"/>
              </a:ext>
            </a:extLst>
          </p:cNvPr>
          <p:cNvGrpSpPr/>
          <p:nvPr/>
        </p:nvGrpSpPr>
        <p:grpSpPr>
          <a:xfrm>
            <a:off x="634877" y="1270846"/>
            <a:ext cx="2825729" cy="1347700"/>
            <a:chOff x="1993066" y="510899"/>
            <a:chExt cx="2825729" cy="1347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9913D8-FCAD-4A26-2958-04280DA501D9}"/>
                </a:ext>
              </a:extLst>
            </p:cNvPr>
            <p:cNvSpPr txBox="1"/>
            <p:nvPr/>
          </p:nvSpPr>
          <p:spPr>
            <a:xfrm>
              <a:off x="1993066" y="510899"/>
              <a:ext cx="252219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Regular label </a:t>
              </a:r>
              <a:r>
                <a:rPr lang="en-US" sz="2000" dirty="0">
                  <a:solidFill>
                    <a:srgbClr val="FF0000"/>
                  </a:solidFill>
                </a:rPr>
                <a:t>main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is associated with memory location </a:t>
              </a:r>
              <a:r>
                <a:rPr lang="en-US" sz="2000" dirty="0">
                  <a:solidFill>
                    <a:schemeClr val="tx2"/>
                  </a:solidFill>
                </a:rPr>
                <a:t>0x3000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F099500-7481-EAF1-3767-EED510C8C65A}"/>
                </a:ext>
              </a:extLst>
            </p:cNvPr>
            <p:cNvSpPr/>
            <p:nvPr/>
          </p:nvSpPr>
          <p:spPr>
            <a:xfrm rot="5400000">
              <a:off x="4571447" y="161125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012CD3-F33B-CCDF-3BC3-ACA54CD57B28}"/>
              </a:ext>
            </a:extLst>
          </p:cNvPr>
          <p:cNvGrpSpPr/>
          <p:nvPr/>
        </p:nvGrpSpPr>
        <p:grpSpPr>
          <a:xfrm>
            <a:off x="593034" y="2797133"/>
            <a:ext cx="2822156" cy="1381244"/>
            <a:chOff x="1996639" y="1177033"/>
            <a:chExt cx="2822156" cy="13812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37D442-EC72-93CC-983B-3A3BD1222DE4}"/>
                </a:ext>
              </a:extLst>
            </p:cNvPr>
            <p:cNvSpPr txBox="1"/>
            <p:nvPr/>
          </p:nvSpPr>
          <p:spPr>
            <a:xfrm>
              <a:off x="1996639" y="1234838"/>
              <a:ext cx="252219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Local label </a:t>
              </a:r>
              <a:r>
                <a:rPr lang="en-US" sz="2000" dirty="0">
                  <a:solidFill>
                    <a:srgbClr val="FF0000"/>
                  </a:solidFill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</a:rPr>
                <a:t>Lloop</a:t>
              </a:r>
              <a:endParaRPr lang="en-US" sz="2000" dirty="0">
                <a:solidFill>
                  <a:srgbClr val="FF0000"/>
                </a:solidFill>
              </a:endParaRPr>
            </a:p>
            <a:p>
              <a:r>
                <a:rPr lang="en-US" sz="2000" dirty="0">
                  <a:solidFill>
                    <a:schemeClr val="accent1"/>
                  </a:solidFill>
                </a:rPr>
                <a:t>is associated with memory location </a:t>
              </a:r>
              <a:r>
                <a:rPr lang="en-US" sz="2000" dirty="0">
                  <a:solidFill>
                    <a:schemeClr val="tx2"/>
                  </a:solidFill>
                </a:rPr>
                <a:t>0x3004</a:t>
              </a:r>
            </a:p>
          </p:txBody>
        </p:sp>
        <p:sp>
          <p:nvSpPr>
            <p:cNvPr id="19" name="Up Arrow 18">
              <a:extLst>
                <a:ext uri="{FF2B5EF4-FFF2-40B4-BE49-F238E27FC236}">
                  <a16:creationId xmlns:a16="http://schemas.microsoft.com/office/drawing/2014/main" id="{07CD21FE-D49F-30E5-7D9E-D5DC032560A5}"/>
                </a:ext>
              </a:extLst>
            </p:cNvPr>
            <p:cNvSpPr/>
            <p:nvPr/>
          </p:nvSpPr>
          <p:spPr>
            <a:xfrm rot="5400000">
              <a:off x="4571447" y="1124419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7EBAD0-B5C1-C416-D9D3-B531EA26AFB8}"/>
              </a:ext>
            </a:extLst>
          </p:cNvPr>
          <p:cNvGrpSpPr/>
          <p:nvPr/>
        </p:nvGrpSpPr>
        <p:grpSpPr>
          <a:xfrm>
            <a:off x="4486029" y="608499"/>
            <a:ext cx="4472012" cy="981055"/>
            <a:chOff x="4234666" y="627473"/>
            <a:chExt cx="4472012" cy="98105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1BFF52B-21AD-892C-ABAB-C73E60C7430E}"/>
                </a:ext>
              </a:extLst>
            </p:cNvPr>
            <p:cNvGrpSpPr/>
            <p:nvPr/>
          </p:nvGrpSpPr>
          <p:grpSpPr>
            <a:xfrm>
              <a:off x="4234666" y="627473"/>
              <a:ext cx="4472012" cy="981055"/>
              <a:chOff x="1738286" y="1416959"/>
              <a:chExt cx="4472012" cy="98105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553E83-5E79-4848-4E98-04BD77202045}"/>
                  </a:ext>
                </a:extLst>
              </p:cNvPr>
              <p:cNvSpPr txBox="1"/>
              <p:nvPr/>
            </p:nvSpPr>
            <p:spPr>
              <a:xfrm>
                <a:off x="1738286" y="1416959"/>
                <a:ext cx="4472012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assembler directive </a:t>
                </a:r>
                <a:r>
                  <a:rPr lang="en-US" sz="2000" dirty="0">
                    <a:solidFill>
                      <a:srgbClr val="7030A0"/>
                    </a:solidFill>
                  </a:rPr>
                  <a:t>.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equ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does not allocate any memory (NULL = 0)</a:t>
                </a:r>
                <a:endParaRPr lang="en-US" sz="20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E7681929-AFA3-DD7A-05BD-411151FED219}"/>
                  </a:ext>
                </a:extLst>
              </p:cNvPr>
              <p:cNvSpPr/>
              <p:nvPr/>
            </p:nvSpPr>
            <p:spPr>
              <a:xfrm rot="10800000">
                <a:off x="5619823" y="2098052"/>
                <a:ext cx="194734" cy="299962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3B049F48-791A-1C3E-A035-9D2C687FF043}"/>
                </a:ext>
              </a:extLst>
            </p:cNvPr>
            <p:cNvSpPr/>
            <p:nvPr/>
          </p:nvSpPr>
          <p:spPr>
            <a:xfrm rot="10800000">
              <a:off x="5204631" y="1348356"/>
              <a:ext cx="194734" cy="2205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B943FA-39C8-808E-8E92-6DF60E6FD9D3}"/>
              </a:ext>
            </a:extLst>
          </p:cNvPr>
          <p:cNvGrpSpPr/>
          <p:nvPr/>
        </p:nvGrpSpPr>
        <p:grpSpPr>
          <a:xfrm>
            <a:off x="4822578" y="4462670"/>
            <a:ext cx="6976718" cy="1147000"/>
            <a:chOff x="2589428" y="-834147"/>
            <a:chExt cx="6976718" cy="11470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7D84A1-EEF2-B90A-CFFD-0D676FC3582F}"/>
                </a:ext>
              </a:extLst>
            </p:cNvPr>
            <p:cNvSpPr txBox="1"/>
            <p:nvPr/>
          </p:nvSpPr>
          <p:spPr>
            <a:xfrm>
              <a:off x="2589428" y="-395033"/>
              <a:ext cx="697671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Memory Contents</a:t>
              </a:r>
            </a:p>
            <a:p>
              <a:r>
                <a:rPr lang="en-US" sz="2000" dirty="0">
                  <a:solidFill>
                    <a:srgbClr val="FF0000"/>
                  </a:solidFill>
                </a:rPr>
                <a:t>Warning contents shown in </a:t>
              </a:r>
              <a:r>
                <a:rPr lang="en-US" sz="2000" i="1" dirty="0">
                  <a:solidFill>
                    <a:srgbClr val="FF0000"/>
                  </a:solidFill>
                </a:rPr>
                <a:t>"reverse"  </a:t>
              </a:r>
              <a:r>
                <a:rPr lang="en-US" sz="2000" dirty="0">
                  <a:solidFill>
                    <a:srgbClr val="FF0000"/>
                  </a:solidFill>
                </a:rPr>
                <a:t>byte order: </a:t>
              </a:r>
              <a:r>
                <a:rPr lang="en-US" sz="2000" dirty="0" err="1">
                  <a:solidFill>
                    <a:srgbClr val="FF0000"/>
                  </a:solidFill>
                </a:rPr>
                <a:t>Lsb</a:t>
              </a:r>
              <a:r>
                <a:rPr lang="en-US" sz="2000" dirty="0">
                  <a:solidFill>
                    <a:srgbClr val="FF0000"/>
                  </a:solidFill>
                </a:rPr>
                <a:t> – </a:t>
              </a:r>
              <a:r>
                <a:rPr lang="en-US" sz="2000" dirty="0" err="1">
                  <a:solidFill>
                    <a:srgbClr val="FF0000"/>
                  </a:solidFill>
                </a:rPr>
                <a:t>Msb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592E0A4F-E09E-B1AF-E189-DF8F5CA9F3E4}"/>
                </a:ext>
              </a:extLst>
            </p:cNvPr>
            <p:cNvSpPr/>
            <p:nvPr/>
          </p:nvSpPr>
          <p:spPr>
            <a:xfrm>
              <a:off x="3373332" y="-834147"/>
              <a:ext cx="147895" cy="40750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C488E34-376B-17D7-3286-7550BBBB8AB3}"/>
              </a:ext>
            </a:extLst>
          </p:cNvPr>
          <p:cNvSpPr txBox="1"/>
          <p:nvPr/>
        </p:nvSpPr>
        <p:spPr>
          <a:xfrm>
            <a:off x="284161" y="5131369"/>
            <a:ext cx="335059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output generated with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-c 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ahlns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space.S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partial output is shown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BDEE7A-BE67-FB10-8F7A-9EAC6ECBA39E}"/>
              </a:ext>
            </a:extLst>
          </p:cNvPr>
          <p:cNvSpPr txBox="1"/>
          <p:nvPr/>
        </p:nvSpPr>
        <p:spPr>
          <a:xfrm>
            <a:off x="10287000" y="111715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space.S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81B6C-0239-E3C8-185E-7DA06199ACA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106D5B4E-0006-7A33-689E-AF1A6009F305}"/>
              </a:ext>
            </a:extLst>
          </p:cNvPr>
          <p:cNvSpPr/>
          <p:nvPr/>
        </p:nvSpPr>
        <p:spPr>
          <a:xfrm>
            <a:off x="4379165" y="1558571"/>
            <a:ext cx="2263702" cy="42454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2EB2EF3B-EFBF-42AE-2685-1D57AA3FD18A}"/>
              </a:ext>
            </a:extLst>
          </p:cNvPr>
          <p:cNvSpPr/>
          <p:nvPr/>
        </p:nvSpPr>
        <p:spPr>
          <a:xfrm rot="5400000" flipV="1">
            <a:off x="5797113" y="930818"/>
            <a:ext cx="212227" cy="26004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Bent Arrow 30">
            <a:extLst>
              <a:ext uri="{FF2B5EF4-FFF2-40B4-BE49-F238E27FC236}">
                <a16:creationId xmlns:a16="http://schemas.microsoft.com/office/drawing/2014/main" id="{508C1563-FDD9-2BA8-1EF6-64FF61AAC17F}"/>
              </a:ext>
            </a:extLst>
          </p:cNvPr>
          <p:cNvSpPr/>
          <p:nvPr/>
        </p:nvSpPr>
        <p:spPr>
          <a:xfrm rot="5400000" flipV="1">
            <a:off x="5871060" y="1642041"/>
            <a:ext cx="212227" cy="26004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Bent Arrow 31">
            <a:extLst>
              <a:ext uri="{FF2B5EF4-FFF2-40B4-BE49-F238E27FC236}">
                <a16:creationId xmlns:a16="http://schemas.microsoft.com/office/drawing/2014/main" id="{9F48EA9D-4812-45E1-EF8D-CDEFECA54795}"/>
              </a:ext>
            </a:extLst>
          </p:cNvPr>
          <p:cNvSpPr/>
          <p:nvPr/>
        </p:nvSpPr>
        <p:spPr>
          <a:xfrm flipV="1">
            <a:off x="10128047" y="1866928"/>
            <a:ext cx="158953" cy="2150657"/>
          </a:xfrm>
          <a:prstGeom prst="bentArrow">
            <a:avLst>
              <a:gd name="adj1" fmla="val 17048"/>
              <a:gd name="adj2" fmla="val 31627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51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 animBg="1"/>
      <p:bldP spid="8" grpId="0" animBg="1"/>
      <p:bldP spid="31" grpId="0" animBg="1"/>
      <p:bldP spid="32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A61F-C9B5-D64D-983D-48C17110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64" y="0"/>
            <a:ext cx="10515600" cy="477155"/>
          </a:xfrm>
        </p:spPr>
        <p:txBody>
          <a:bodyPr/>
          <a:lstStyle/>
          <a:p>
            <a:r>
              <a:rPr lang="en-US" dirty="0"/>
              <a:t>Function Header and Footer Assembler Directives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C5C90-C73C-4D41-9383-BE1D54873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7649" y="2499245"/>
            <a:ext cx="11560129" cy="4178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.global </a:t>
            </a:r>
            <a:r>
              <a:rPr lang="en-US" sz="1600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endParaRPr lang="en-US" sz="16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cs typeface="Courier New" panose="02070309020205020404" pitchFamily="49" charset="0"/>
              </a:rPr>
              <a:t>Exports the function name to other files. </a:t>
            </a:r>
            <a:r>
              <a:rPr lang="en-US" sz="1600" b="1" u="sng" dirty="0">
                <a:solidFill>
                  <a:srgbClr val="0070C0"/>
                </a:solidFill>
                <a:cs typeface="Courier New" panose="02070309020205020404" pitchFamily="49" charset="0"/>
              </a:rPr>
              <a:t>Required</a:t>
            </a:r>
            <a:r>
              <a:rPr lang="en-US" sz="1600" b="1" dirty="0">
                <a:solidFill>
                  <a:srgbClr val="0070C0"/>
                </a:solidFill>
                <a:cs typeface="Courier New" panose="02070309020205020404" pitchFamily="49" charset="0"/>
              </a:rPr>
              <a:t> for main function, </a:t>
            </a:r>
            <a:r>
              <a:rPr lang="en-US" sz="1600" dirty="0">
                <a:solidFill>
                  <a:schemeClr val="tx2"/>
                </a:solidFill>
                <a:cs typeface="Courier New" panose="02070309020205020404" pitchFamily="49" charset="0"/>
              </a:rPr>
              <a:t>optional for others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/>
              <a:t>The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.type </a:t>
            </a:r>
            <a:r>
              <a:rPr lang="en-US" sz="1600" dirty="0"/>
              <a:t>directive sets the </a:t>
            </a:r>
            <a:r>
              <a:rPr lang="en-US" sz="1600" b="1" dirty="0">
                <a:solidFill>
                  <a:schemeClr val="accent1"/>
                </a:solidFill>
              </a:rPr>
              <a:t>type of a symbol/label name</a:t>
            </a:r>
          </a:p>
          <a:p>
            <a:pPr lvl="1"/>
            <a:r>
              <a:rPr lang="en-US" sz="1600" dirty="0"/>
              <a:t>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r>
              <a:rPr lang="en-US" sz="1600" dirty="0">
                <a:cs typeface="Courier New" panose="02070309020205020404" pitchFamily="49" charset="0"/>
              </a:rPr>
              <a:t>specifies </a:t>
            </a:r>
            <a:r>
              <a:rPr lang="en-US" sz="1600" dirty="0"/>
              <a:t>that </a:t>
            </a:r>
            <a:r>
              <a:rPr lang="en-US" sz="1600" b="1" dirty="0">
                <a:solidFill>
                  <a:schemeClr val="accent3"/>
                </a:solidFill>
              </a:rPr>
              <a:t>name</a:t>
            </a:r>
            <a:r>
              <a:rPr lang="en-US" sz="1600" dirty="0"/>
              <a:t> is a function (name is the address of the first instruction)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FP_OFF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Used for basic stack frame setup; the number 4 will change – later slides</a:t>
            </a:r>
            <a:endParaRPr lang="en-US" sz="1600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bytes 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The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.size </a:t>
            </a:r>
            <a:r>
              <a:rPr lang="en-US" sz="1600" dirty="0"/>
              <a:t>directive is used to </a:t>
            </a:r>
            <a:r>
              <a:rPr lang="en-US" sz="1600" dirty="0">
                <a:solidFill>
                  <a:schemeClr val="accent1"/>
                </a:solidFill>
              </a:rPr>
              <a:t>set the size associated with a symbol</a:t>
            </a:r>
          </a:p>
          <a:p>
            <a:pPr lvl="1"/>
            <a:r>
              <a:rPr lang="en-US" sz="1600" dirty="0"/>
              <a:t>Used by the linker to exclude unneeded code and/or data when creating an executable file</a:t>
            </a:r>
          </a:p>
          <a:p>
            <a:pPr lvl="1"/>
            <a:r>
              <a:rPr lang="en-US" sz="1600" dirty="0"/>
              <a:t>It is also used by the </a:t>
            </a:r>
            <a:r>
              <a:rPr lang="en-US" sz="1600" b="1" dirty="0"/>
              <a:t>debugger</a:t>
            </a:r>
            <a:r>
              <a:rPr lang="en-US" sz="1600" dirty="0"/>
              <a:t> </a:t>
            </a:r>
            <a:r>
              <a:rPr lang="en-US" sz="1600" dirty="0" err="1"/>
              <a:t>gdb</a:t>
            </a:r>
            <a:endParaRPr lang="en-US" sz="1600" dirty="0"/>
          </a:p>
          <a:p>
            <a:pPr lvl="1"/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US" sz="1600" b="1" dirty="0">
                <a:solidFill>
                  <a:schemeClr val="accent1"/>
                </a:solidFill>
              </a:rPr>
              <a:t> is best calculated as an expression: (period is the current address in a memory segment)</a:t>
            </a:r>
          </a:p>
          <a:p>
            <a:pPr marL="354012" lvl="1" indent="0">
              <a:buNone/>
            </a:pPr>
            <a:r>
              <a:rPr lang="en-US" sz="1600" dirty="0"/>
              <a:t>	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 – name)</a:t>
            </a:r>
            <a:endParaRPr lang="en-US" sz="16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8F8AFA-BDEF-694B-BD87-73A4B5F74428}"/>
              </a:ext>
            </a:extLst>
          </p:cNvPr>
          <p:cNvSpPr/>
          <p:nvPr/>
        </p:nvSpPr>
        <p:spPr bwMode="auto">
          <a:xfrm>
            <a:off x="3394410" y="372434"/>
            <a:ext cx="8533368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.text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    // make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global for linking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define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be a function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FP_OFF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  4        //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offset in main stack frame</a:t>
            </a:r>
            <a:endParaRPr lang="en-US" sz="16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// function prologue, stack frame setup</a:t>
            </a:r>
          </a:p>
          <a:p>
            <a:pPr lvl="2"/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your code</a:t>
            </a:r>
          </a:p>
          <a:p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// function epilogue, stack frame teardown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(. –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BC91EA-B772-6D48-B0CC-2E3C2079EAA0}"/>
              </a:ext>
            </a:extLst>
          </p:cNvPr>
          <p:cNvGrpSpPr/>
          <p:nvPr/>
        </p:nvGrpSpPr>
        <p:grpSpPr>
          <a:xfrm>
            <a:off x="211581" y="791956"/>
            <a:ext cx="3310662" cy="1477328"/>
            <a:chOff x="85557" y="5029693"/>
            <a:chExt cx="3310662" cy="14773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0208B7-DC86-754C-965F-66550A19A31B}"/>
                </a:ext>
              </a:extLst>
            </p:cNvPr>
            <p:cNvSpPr txBox="1"/>
            <p:nvPr/>
          </p:nvSpPr>
          <p:spPr>
            <a:xfrm>
              <a:off x="85557" y="5029693"/>
              <a:ext cx="2842679" cy="147732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F3753F"/>
                  </a:solidFill>
                </a:rPr>
                <a:t>function entry point</a:t>
              </a:r>
            </a:p>
            <a:p>
              <a:pPr algn="r"/>
              <a:r>
                <a:rPr lang="en-US" dirty="0"/>
                <a:t>address of the first instruction in the function</a:t>
              </a:r>
            </a:p>
            <a:p>
              <a:pPr algn="r"/>
              <a:r>
                <a:rPr lang="en-US" b="1" dirty="0">
                  <a:solidFill>
                    <a:srgbClr val="FF0000"/>
                  </a:solidFill>
                </a:rPr>
                <a:t>Must not be a local label (does not start with .L) 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1A62B22-F901-3145-8775-F356A32F6FB7}"/>
                </a:ext>
              </a:extLst>
            </p:cNvPr>
            <p:cNvSpPr/>
            <p:nvPr/>
          </p:nvSpPr>
          <p:spPr>
            <a:xfrm>
              <a:off x="2928236" y="5665872"/>
              <a:ext cx="467983" cy="1442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Left Brace 11">
            <a:extLst>
              <a:ext uri="{FF2B5EF4-FFF2-40B4-BE49-F238E27FC236}">
                <a16:creationId xmlns:a16="http://schemas.microsoft.com/office/drawing/2014/main" id="{7BAA202C-037E-6B4D-836F-69520C079EEE}"/>
              </a:ext>
            </a:extLst>
          </p:cNvPr>
          <p:cNvSpPr/>
          <p:nvPr/>
        </p:nvSpPr>
        <p:spPr>
          <a:xfrm>
            <a:off x="4276909" y="716577"/>
            <a:ext cx="448301" cy="765416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67A0FB-C41C-0245-B62C-5001CB6ADCED}"/>
              </a:ext>
            </a:extLst>
          </p:cNvPr>
          <p:cNvSpPr/>
          <p:nvPr/>
        </p:nvSpPr>
        <p:spPr>
          <a:xfrm>
            <a:off x="3522243" y="837675"/>
            <a:ext cx="978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70C0"/>
                </a:solidFill>
              </a:rPr>
              <a:t>Function Header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6A6AB6A-A4CE-D44E-AACE-B0575E5A7F6C}"/>
              </a:ext>
            </a:extLst>
          </p:cNvPr>
          <p:cNvSpPr/>
          <p:nvPr/>
        </p:nvSpPr>
        <p:spPr>
          <a:xfrm>
            <a:off x="4276908" y="2399257"/>
            <a:ext cx="448301" cy="286453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082EE-7E75-F644-8DB8-4EC69C62BDD9}"/>
              </a:ext>
            </a:extLst>
          </p:cNvPr>
          <p:cNvSpPr/>
          <p:nvPr/>
        </p:nvSpPr>
        <p:spPr>
          <a:xfrm>
            <a:off x="3372571" y="2264345"/>
            <a:ext cx="978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70C0"/>
                </a:solidFill>
              </a:rPr>
              <a:t>Function Footer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903F26-9C3A-9A46-8CD0-4D05EE01B69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1212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A61F-C9B5-D64D-983D-48C17110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18" y="271272"/>
            <a:ext cx="11429614" cy="477155"/>
          </a:xfrm>
        </p:spPr>
        <p:txBody>
          <a:bodyPr/>
          <a:lstStyle/>
          <a:p>
            <a:r>
              <a:rPr lang="en-US" dirty="0"/>
              <a:t>Function Template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8F8AFA-BDEF-694B-BD87-73A4B5F74428}"/>
              </a:ext>
            </a:extLst>
          </p:cNvPr>
          <p:cNvSpPr/>
          <p:nvPr/>
        </p:nvSpPr>
        <p:spPr bwMode="auto">
          <a:xfrm>
            <a:off x="2405513" y="874847"/>
            <a:ext cx="9324319" cy="55106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.text			      // start of the text segment</a:t>
            </a:r>
          </a:p>
          <a:p>
            <a:endParaRPr lang="en-US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// make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global for linking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%function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be a function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,  4        //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offset in main stack frame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push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// push (save)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on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// set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 this function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your code</a:t>
            </a:r>
          </a:p>
          <a:p>
            <a:pPr lvl="2"/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sub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 // pop (retore)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from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     // return to caller</a:t>
            </a: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(. –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7BAA202C-037E-6B4D-836F-69520C079EEE}"/>
              </a:ext>
            </a:extLst>
          </p:cNvPr>
          <p:cNvSpPr/>
          <p:nvPr/>
        </p:nvSpPr>
        <p:spPr>
          <a:xfrm>
            <a:off x="2449365" y="3224566"/>
            <a:ext cx="448301" cy="765416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67A0FB-C41C-0245-B62C-5001CB6ADCED}"/>
              </a:ext>
            </a:extLst>
          </p:cNvPr>
          <p:cNvSpPr/>
          <p:nvPr/>
        </p:nvSpPr>
        <p:spPr>
          <a:xfrm>
            <a:off x="975679" y="3224566"/>
            <a:ext cx="14481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70C0"/>
                </a:solidFill>
              </a:rPr>
              <a:t>Function Prologue</a:t>
            </a:r>
          </a:p>
          <a:p>
            <a:pPr algn="r"/>
            <a:r>
              <a:rPr lang="en-US" sz="1600" b="1" dirty="0">
                <a:solidFill>
                  <a:srgbClr val="0070C0"/>
                </a:solidFill>
              </a:rPr>
              <a:t>creates stack frame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6A6AB6A-A4CE-D44E-AACE-B0575E5A7F6C}"/>
              </a:ext>
            </a:extLst>
          </p:cNvPr>
          <p:cNvSpPr/>
          <p:nvPr/>
        </p:nvSpPr>
        <p:spPr>
          <a:xfrm>
            <a:off x="2436314" y="4872878"/>
            <a:ext cx="448301" cy="765416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082EE-7E75-F644-8DB8-4EC69C62BDD9}"/>
              </a:ext>
            </a:extLst>
          </p:cNvPr>
          <p:cNvSpPr/>
          <p:nvPr/>
        </p:nvSpPr>
        <p:spPr>
          <a:xfrm>
            <a:off x="1081512" y="4716977"/>
            <a:ext cx="134239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70C0"/>
                </a:solidFill>
              </a:rPr>
              <a:t>Function Epilogue</a:t>
            </a:r>
          </a:p>
          <a:p>
            <a:pPr algn="r"/>
            <a:r>
              <a:rPr lang="en-US" sz="1600" b="1" dirty="0">
                <a:solidFill>
                  <a:srgbClr val="0070C0"/>
                </a:solidFill>
              </a:rPr>
              <a:t>removes stack frame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903F26-9C3A-9A46-8CD0-4D05EE01B69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149F3E90-125B-823F-09C9-8ABC47B10A43}"/>
              </a:ext>
            </a:extLst>
          </p:cNvPr>
          <p:cNvSpPr/>
          <p:nvPr/>
        </p:nvSpPr>
        <p:spPr>
          <a:xfrm>
            <a:off x="3296981" y="1558465"/>
            <a:ext cx="415850" cy="795130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1118FC-9E75-CD5F-00F8-D81E07528C61}"/>
              </a:ext>
            </a:extLst>
          </p:cNvPr>
          <p:cNvSpPr/>
          <p:nvPr/>
        </p:nvSpPr>
        <p:spPr>
          <a:xfrm>
            <a:off x="2178100" y="1641626"/>
            <a:ext cx="112713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70C0"/>
                </a:solidFill>
              </a:rPr>
              <a:t>Function header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0C18563-F6B7-6735-11BD-13EFADE471F5}"/>
              </a:ext>
            </a:extLst>
          </p:cNvPr>
          <p:cNvSpPr/>
          <p:nvPr/>
        </p:nvSpPr>
        <p:spPr>
          <a:xfrm>
            <a:off x="3190969" y="6005811"/>
            <a:ext cx="415850" cy="263802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12489D-8E9D-D931-F6B6-A7407B167611}"/>
              </a:ext>
            </a:extLst>
          </p:cNvPr>
          <p:cNvSpPr/>
          <p:nvPr/>
        </p:nvSpPr>
        <p:spPr>
          <a:xfrm>
            <a:off x="2072088" y="5854235"/>
            <a:ext cx="112713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70C0"/>
                </a:solidFill>
              </a:rPr>
              <a:t>Function footer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2E2B20-6C81-5211-199C-1B0C7C0D79A6}"/>
              </a:ext>
            </a:extLst>
          </p:cNvPr>
          <p:cNvSpPr/>
          <p:nvPr/>
        </p:nvSpPr>
        <p:spPr>
          <a:xfrm>
            <a:off x="483593" y="1641626"/>
            <a:ext cx="1568210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err="1">
                <a:solidFill>
                  <a:srgbClr val="0070C0"/>
                </a:solidFill>
              </a:rPr>
              <a:t>myfunc</a:t>
            </a:r>
            <a:r>
              <a:rPr lang="en-US" sz="1600" b="1" dirty="0">
                <a:solidFill>
                  <a:srgbClr val="0070C0"/>
                </a:solidFill>
              </a:rPr>
              <a:t> label is the address of the first instruction in </a:t>
            </a:r>
            <a:r>
              <a:rPr lang="en-US" sz="1600" b="1" dirty="0" err="1">
                <a:solidFill>
                  <a:srgbClr val="0070C0"/>
                </a:solidFill>
              </a:rPr>
              <a:t>myfunc</a:t>
            </a:r>
            <a:r>
              <a:rPr lang="en-US" sz="1600" b="1" dirty="0">
                <a:solidFill>
                  <a:srgbClr val="0070C0"/>
                </a:solidFill>
              </a:rPr>
              <a:t> (the push below)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02FFA68-05EE-2E00-82EA-DAB6EC493F60}"/>
              </a:ext>
            </a:extLst>
          </p:cNvPr>
          <p:cNvSpPr/>
          <p:nvPr/>
        </p:nvSpPr>
        <p:spPr>
          <a:xfrm>
            <a:off x="2072088" y="2703311"/>
            <a:ext cx="278064" cy="212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2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68314" y="2739143"/>
            <a:ext cx="11923686" cy="39746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Where </a:t>
            </a:r>
            <a:r>
              <a:rPr lang="en-US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r0, r1, r2, r3 </a:t>
            </a:r>
            <a:r>
              <a:rPr lang="en-US" sz="1800" dirty="0"/>
              <a:t>are arm registers, the function declaration is (first four arguments):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r0 = function(r0, r1, r2, r3)       </a:t>
            </a:r>
            <a:r>
              <a:rPr lang="en-US" sz="1800" b="1" kern="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// 32-bit return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r0, r1 = function(r0, r1, r2, r3)   </a:t>
            </a:r>
            <a:r>
              <a:rPr lang="en-US" sz="1800" b="1" kern="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// 64-bit return – long long</a:t>
            </a:r>
            <a:endParaRPr lang="en-US" sz="1800" kern="0" dirty="0">
              <a:solidFill>
                <a:srgbClr val="00B050"/>
              </a:solidFill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Each </a:t>
            </a:r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parameter and return value is limited to data that </a:t>
            </a:r>
            <a:r>
              <a:rPr lang="en-US" sz="1800" b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can fit in 4 bytes or less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You receive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up to the first four parameters in these four registers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You copy up to the first four parameters into these four registers before calling a function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For parameter values using more than 4 bytes, a pointer to the parameter is passed (we will cover this later)</a:t>
            </a:r>
            <a:endParaRPr lang="en-US" sz="1800" b="1" kern="0" dirty="0">
              <a:solidFill>
                <a:srgbClr val="FF0000"/>
              </a:solidFill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1" u="sng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You MUST ALWAYS assume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that the called function will 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alter the contents of all four registers: r0-r3 </a:t>
            </a:r>
          </a:p>
          <a:p>
            <a:pPr lvl="1"/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In terms of C runtime support, these registers contain the copies given to the called function</a:t>
            </a:r>
          </a:p>
          <a:p>
            <a:pPr lvl="1"/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C allows the copies to be changed in any way by the called function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5425" y="350514"/>
            <a:ext cx="11866575" cy="391196"/>
          </a:xfrm>
        </p:spPr>
        <p:txBody>
          <a:bodyPr/>
          <a:lstStyle/>
          <a:p>
            <a:r>
              <a:rPr lang="en-US" altLang="en-US" dirty="0"/>
              <a:t>Preview: Return Value and Passing Parameters to Functions</a:t>
            </a:r>
            <a:br>
              <a:rPr lang="en-US" altLang="en-US" dirty="0"/>
            </a:br>
            <a:r>
              <a:rPr lang="en-US" altLang="en-US" sz="1800" dirty="0">
                <a:solidFill>
                  <a:srgbClr val="FF0000"/>
                </a:solidFill>
              </a:rPr>
              <a:t>(Four parameters or less)</a:t>
            </a:r>
            <a:endParaRPr lang="en-US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6FB3996-5233-3F43-A972-95E16B7B537F}"/>
              </a:ext>
            </a:extLst>
          </p:cNvPr>
          <p:cNvGraphicFramePr>
            <a:graphicFrameLocks noGrp="1"/>
          </p:cNvGraphicFramePr>
          <p:nvPr/>
        </p:nvGraphicFramePr>
        <p:xfrm>
          <a:off x="268314" y="741710"/>
          <a:ext cx="5296464" cy="1882727"/>
        </p:xfrm>
        <a:graphic>
          <a:graphicData uri="http://schemas.openxmlformats.org/drawingml/2006/table">
            <a:tbl>
              <a:tblPr firstRow="1" firstCol="1" bandRow="1"/>
              <a:tblGrid>
                <a:gridCol w="1404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4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 Function Call Use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1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st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parameter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r1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nd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parameter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r2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3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 parameter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r3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4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th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 parameter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5CC7837-209A-EA47-8CF0-F1AF4098BFA1}"/>
              </a:ext>
            </a:extLst>
          </p:cNvPr>
          <p:cNvGraphicFramePr>
            <a:graphicFrameLocks noGrp="1"/>
          </p:cNvGraphicFramePr>
          <p:nvPr/>
        </p:nvGraphicFramePr>
        <p:xfrm>
          <a:off x="5681776" y="741710"/>
          <a:ext cx="6107658" cy="1884689"/>
        </p:xfrm>
        <a:graphic>
          <a:graphicData uri="http://schemas.openxmlformats.org/drawingml/2006/table">
            <a:tbl>
              <a:tblPr firstRow="1" firstCol="1" bandRow="1"/>
              <a:tblGrid>
                <a:gridCol w="1623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3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7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Function Return Value Use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56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8, 16 or 32-bit result,</a:t>
                      </a:r>
                      <a:r>
                        <a:rPr lang="en-US" sz="20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32-bit address or least-significant half of a 64-bit result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r1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most-significant half of a 64-bit result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BD7113-99E7-6D4A-9D7D-81C16F7797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177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827828" y="497571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A0DBF8-C510-7F8A-B4B5-A8534F04699E}"/>
              </a:ext>
            </a:extLst>
          </p:cNvPr>
          <p:cNvGrpSpPr/>
          <p:nvPr/>
        </p:nvGrpSpPr>
        <p:grpSpPr>
          <a:xfrm>
            <a:off x="6937262" y="512230"/>
            <a:ext cx="5064505" cy="3785652"/>
            <a:chOff x="6937262" y="512230"/>
            <a:chExt cx="5064505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820836" y="915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73555" y="2362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95096" y="2872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73555" y="1608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89161" y="995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83766" y="1053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9216881" y="1170563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00171" y="1635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099714" y="1271116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321499" y="2357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10011654" y="1600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67474" y="1916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73555" y="2908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929557" y="2336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93388" y="1660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218203" y="2908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937262" y="512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95511" y="3623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10024403" y="3592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247510" y="3627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89895" y="3250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AF41A9-5F06-347D-F8B1-0B359DE67D54}"/>
              </a:ext>
            </a:extLst>
          </p:cNvPr>
          <p:cNvGrpSpPr/>
          <p:nvPr/>
        </p:nvGrpSpPr>
        <p:grpSpPr>
          <a:xfrm>
            <a:off x="268098" y="4605305"/>
            <a:ext cx="7664400" cy="1772696"/>
            <a:chOff x="268098" y="4605305"/>
            <a:chExt cx="7664400" cy="177269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03247" y="4614298"/>
              <a:ext cx="5629251" cy="1763703"/>
              <a:chOff x="7697098" y="4699138"/>
              <a:chExt cx="5629251" cy="1763703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00048" y="5702116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9669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 or *w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16337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 or **d or *p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7697098" y="4819820"/>
                <a:ext cx="9380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 or *d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321500" y="5098359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21500" y="606273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CE6A622A-CE28-9743-A383-F315D0B8B123}"/>
                  </a:ext>
                </a:extLst>
              </p:cNvPr>
              <p:cNvCxnSpPr>
                <a:cxnSpLocks/>
                <a:stCxn id="74" idx="0"/>
                <a:endCxn id="71" idx="2"/>
              </p:cNvCxnSpPr>
              <p:nvPr/>
            </p:nvCxnSpPr>
            <p:spPr>
              <a:xfrm flipV="1">
                <a:off x="11175011" y="5147768"/>
                <a:ext cx="0" cy="574809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49619" y="6060374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F14D180-C23B-6A42-A89B-45374F270C20}"/>
                  </a:ext>
                </a:extLst>
              </p:cNvPr>
              <p:cNvSpPr txBox="1"/>
              <p:nvPr/>
            </p:nvSpPr>
            <p:spPr>
              <a:xfrm>
                <a:off x="10462958" y="5076225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649414" y="4605305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306905" y="461899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268098" y="499138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645094" y="4760707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252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998106-2314-154E-B9E2-5116996DC8E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49083" y="2337383"/>
            <a:ext cx="11693834" cy="422228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&lt;label&gt;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Imports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F37440"/>
                </a:solidFill>
              </a:rPr>
              <a:t>label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(function name, symbol or a static variable name); </a:t>
            </a:r>
          </a:p>
          <a:p>
            <a:pPr lvl="1"/>
            <a:r>
              <a:rPr lang="en-US" sz="2200" dirty="0"/>
              <a:t>An address associated with the label from another file can be used by code in this file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&lt;label&gt;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Exports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37440"/>
                </a:solidFill>
              </a:rPr>
              <a:t>label (or symbol)</a:t>
            </a:r>
            <a:r>
              <a:rPr lang="en-US" sz="2200" dirty="0"/>
              <a:t> to be visible outside the source file boundary (other assembly or c source)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label</a:t>
            </a:r>
            <a:r>
              <a:rPr lang="en-US" sz="2200" dirty="0"/>
              <a:t> is either a </a:t>
            </a:r>
            <a:r>
              <a:rPr lang="en-US" sz="2200" dirty="0">
                <a:solidFill>
                  <a:srgbClr val="2C895B"/>
                </a:solidFill>
              </a:rPr>
              <a:t>function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37440"/>
                </a:solidFill>
              </a:rPr>
              <a:t>name</a:t>
            </a:r>
            <a:r>
              <a:rPr lang="en-US" sz="2200" dirty="0"/>
              <a:t> or a </a:t>
            </a:r>
            <a:r>
              <a:rPr lang="en-US" sz="2200" dirty="0">
                <a:solidFill>
                  <a:srgbClr val="0070C0"/>
                </a:solidFill>
              </a:rPr>
              <a:t>global</a:t>
            </a:r>
            <a:r>
              <a:rPr lang="en-US" sz="2200" dirty="0"/>
              <a:t> variable</a:t>
            </a:r>
            <a:r>
              <a:rPr lang="en-US" sz="2200" dirty="0">
                <a:solidFill>
                  <a:srgbClr val="F37440"/>
                </a:solidFill>
              </a:rPr>
              <a:t> name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Only use with function names or static variables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Without</a:t>
            </a:r>
            <a:r>
              <a:rPr lang="en-US" sz="2400" dirty="0">
                <a:solidFill>
                  <a:srgbClr val="0070C0"/>
                </a:solidFill>
              </a:rPr>
              <a:t>  </a:t>
            </a:r>
            <a:r>
              <a:rPr lang="en-US" sz="2400" dirty="0">
                <a:solidFill>
                  <a:srgbClr val="7030A0"/>
                </a:solidFill>
              </a:rPr>
              <a:t>.global</a:t>
            </a:r>
            <a:r>
              <a:rPr lang="en-US" sz="2400" dirty="0">
                <a:solidFill>
                  <a:srgbClr val="0070C0"/>
                </a:solidFill>
              </a:rPr>
              <a:t>, </a:t>
            </a:r>
            <a:r>
              <a:rPr lang="en-US" sz="2400" dirty="0">
                <a:solidFill>
                  <a:srgbClr val="F37440"/>
                </a:solidFill>
              </a:rPr>
              <a:t>labels</a:t>
            </a:r>
            <a:r>
              <a:rPr lang="en-US" sz="2400" dirty="0">
                <a:solidFill>
                  <a:srgbClr val="0070C0"/>
                </a:solidFill>
              </a:rPr>
              <a:t> are usually </a:t>
            </a:r>
            <a:r>
              <a:rPr lang="en-US" sz="2400" b="1" dirty="0">
                <a:solidFill>
                  <a:srgbClr val="C00000"/>
                </a:solidFill>
              </a:rPr>
              <a:t>local to the file </a:t>
            </a:r>
            <a:r>
              <a:rPr lang="en-US" sz="2400" dirty="0">
                <a:solidFill>
                  <a:srgbClr val="0070C0"/>
                </a:solidFill>
              </a:rPr>
              <a:t>from the point where they are defined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F7BE84-94B4-444E-9FCF-D804A398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99" y="298329"/>
            <a:ext cx="11791479" cy="450761"/>
          </a:xfrm>
        </p:spPr>
        <p:txBody>
          <a:bodyPr/>
          <a:lstStyle/>
          <a:p>
            <a:r>
              <a:rPr lang="en-US" dirty="0"/>
              <a:t>Assembler Directives: Label Scope Control </a:t>
            </a:r>
            <a:r>
              <a:rPr lang="en-US" sz="2400" dirty="0">
                <a:solidFill>
                  <a:srgbClr val="FF0000"/>
                </a:solidFill>
              </a:rPr>
              <a:t>(Normal Labels only)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8AE3D0-727E-A244-8908-0F3CC001E66B}"/>
              </a:ext>
            </a:extLst>
          </p:cNvPr>
          <p:cNvSpPr/>
          <p:nvPr/>
        </p:nvSpPr>
        <p:spPr bwMode="auto">
          <a:xfrm>
            <a:off x="3994671" y="717303"/>
            <a:ext cx="323449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fbuf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3C69D-0858-114C-91DB-EFE45580C02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9606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6D1104-0A20-3EE2-2B1D-AE5BACEB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Preview: Writing an ARM32 function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692AE5-53CB-622A-C25F-6891E853A663}"/>
              </a:ext>
            </a:extLst>
          </p:cNvPr>
          <p:cNvSpPr/>
          <p:nvPr/>
        </p:nvSpPr>
        <p:spPr bwMode="auto">
          <a:xfrm>
            <a:off x="364756" y="904284"/>
            <a:ext cx="4162057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stdlib.h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"sum4.h"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sum4(1,2,3,4);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2067FC-72FE-622A-9CFC-16F9FA3FDB76}"/>
              </a:ext>
            </a:extLst>
          </p:cNvPr>
          <p:cNvSpPr/>
          <p:nvPr/>
        </p:nvSpPr>
        <p:spPr bwMode="auto">
          <a:xfrm>
            <a:off x="364757" y="4148669"/>
            <a:ext cx="4162057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ifndef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SUM4_H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#define SUM4_H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ifndef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__ASSEMBLER__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sum4(int, int, int, int);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#else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.extern sum4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#endif</a:t>
            </a:r>
          </a:p>
          <a:p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#endif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546E7B-6051-8650-1773-359355326960}"/>
              </a:ext>
            </a:extLst>
          </p:cNvPr>
          <p:cNvSpPr/>
          <p:nvPr/>
        </p:nvSpPr>
        <p:spPr bwMode="auto">
          <a:xfrm>
            <a:off x="4905696" y="795291"/>
            <a:ext cx="5518984" cy="59224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"sum4.h"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sum4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.type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sum4,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28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= sum4(r0, r1, r2, r3)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sum4: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{r4-r9,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  add     r0, r0, r3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{r4-r9,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sum4, (. - sum4)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.section .note.GNU-stack,"",%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progbits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.end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A21AE8-E0A6-57FF-D056-E215E405E265}"/>
              </a:ext>
            </a:extLst>
          </p:cNvPr>
          <p:cNvSpPr/>
          <p:nvPr/>
        </p:nvSpPr>
        <p:spPr bwMode="auto">
          <a:xfrm>
            <a:off x="8213113" y="904284"/>
            <a:ext cx="3801043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-Wall -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Wextra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-c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main.c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-c sum4.S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sum4.o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main.o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./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A91340F-376F-104B-1438-1BFD53B885BE}"/>
              </a:ext>
            </a:extLst>
          </p:cNvPr>
          <p:cNvSpPr/>
          <p:nvPr/>
        </p:nvSpPr>
        <p:spPr>
          <a:xfrm>
            <a:off x="8935932" y="2582405"/>
            <a:ext cx="512243" cy="145727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117E2E-E6DB-8CC1-44A2-D990A7E45998}"/>
              </a:ext>
            </a:extLst>
          </p:cNvPr>
          <p:cNvSpPr txBox="1"/>
          <p:nvPr/>
        </p:nvSpPr>
        <p:spPr>
          <a:xfrm>
            <a:off x="9344808" y="2994272"/>
            <a:ext cx="278794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will cover this </a:t>
            </a:r>
          </a:p>
          <a:p>
            <a:r>
              <a:rPr lang="en-US" dirty="0"/>
              <a:t>when we do stack frames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184C86D-F983-5DE1-75C8-CA27F91222D9}"/>
              </a:ext>
            </a:extLst>
          </p:cNvPr>
          <p:cNvSpPr/>
          <p:nvPr/>
        </p:nvSpPr>
        <p:spPr>
          <a:xfrm>
            <a:off x="8348870" y="4969565"/>
            <a:ext cx="456575" cy="698707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3C64A-DE6A-DB6A-9200-055A06360A4B}"/>
              </a:ext>
            </a:extLst>
          </p:cNvPr>
          <p:cNvSpPr txBox="1"/>
          <p:nvPr/>
        </p:nvSpPr>
        <p:spPr>
          <a:xfrm>
            <a:off x="8805445" y="4969565"/>
            <a:ext cx="278794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will cover this </a:t>
            </a:r>
          </a:p>
          <a:p>
            <a:r>
              <a:rPr lang="en-US" dirty="0"/>
              <a:t>when we do stack frames</a:t>
            </a:r>
          </a:p>
        </p:txBody>
      </p:sp>
    </p:spTree>
    <p:extLst>
      <p:ext uri="{BB962C8B-B14F-4D97-AF65-F5344CB8AC3E}">
        <p14:creationId xmlns:p14="http://schemas.microsoft.com/office/powerpoint/2010/main" val="35058027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9FE6AB-E81E-B444-B591-D0FED0BF917C}"/>
              </a:ext>
            </a:extLst>
          </p:cNvPr>
          <p:cNvSpPr/>
          <p:nvPr/>
        </p:nvSpPr>
        <p:spPr>
          <a:xfrm>
            <a:off x="544148" y="687203"/>
            <a:ext cx="10952912" cy="3042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B42E9-51EC-5946-974B-01878683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7" y="16798"/>
            <a:ext cx="11521966" cy="593499"/>
          </a:xfrm>
        </p:spPr>
        <p:txBody>
          <a:bodyPr/>
          <a:lstStyle/>
          <a:p>
            <a:r>
              <a:rPr lang="en-US" dirty="0"/>
              <a:t>Load/Store: Register Base Addressing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48C1-6E57-4545-A59D-E0C27906CCA4}"/>
              </a:ext>
            </a:extLst>
          </p:cNvPr>
          <p:cNvSpPr/>
          <p:nvPr/>
        </p:nvSpPr>
        <p:spPr>
          <a:xfrm>
            <a:off x="4299138" y="93494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32-bit memory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AC8F8-F5D4-8447-839F-F37551C6D43A}"/>
              </a:ext>
            </a:extLst>
          </p:cNvPr>
          <p:cNvSpPr/>
          <p:nvPr/>
        </p:nvSpPr>
        <p:spPr>
          <a:xfrm>
            <a:off x="4249768" y="2765966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7190895-4F89-3540-98CE-DCCCB6E167D4}"/>
              </a:ext>
            </a:extLst>
          </p:cNvPr>
          <p:cNvSpPr/>
          <p:nvPr/>
        </p:nvSpPr>
        <p:spPr>
          <a:xfrm>
            <a:off x="5496571" y="17364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672C6-6E2F-1246-838E-D16861B6BB89}"/>
              </a:ext>
            </a:extLst>
          </p:cNvPr>
          <p:cNvSpPr/>
          <p:nvPr/>
        </p:nvSpPr>
        <p:spPr>
          <a:xfrm>
            <a:off x="8179976" y="93494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814B572-D0CB-8A4E-A07E-FD738CE58FF1}"/>
              </a:ext>
            </a:extLst>
          </p:cNvPr>
          <p:cNvSpPr/>
          <p:nvPr/>
        </p:nvSpPr>
        <p:spPr>
          <a:xfrm>
            <a:off x="7445139" y="114031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E3FA5-0D7F-3744-92E4-AB3BD3E80B32}"/>
              </a:ext>
            </a:extLst>
          </p:cNvPr>
          <p:cNvSpPr txBox="1"/>
          <p:nvPr/>
        </p:nvSpPr>
        <p:spPr>
          <a:xfrm>
            <a:off x="671994" y="859650"/>
            <a:ext cx="3852337" cy="2581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ldr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[r1]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endParaRPr lang="en-US" b="1" dirty="0">
              <a:solidFill>
                <a:srgbClr val="000000"/>
              </a:solidFill>
              <a:latin typeface="Consolas"/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Copies a 32-bit word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from the memory location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whose address is contained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 r1 (r1 is a pointer)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into register r0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759530-60FA-874C-BCB8-A99D950745E8}"/>
              </a:ext>
            </a:extLst>
          </p:cNvPr>
          <p:cNvSpPr txBox="1"/>
          <p:nvPr/>
        </p:nvSpPr>
        <p:spPr>
          <a:xfrm>
            <a:off x="7753457" y="1857673"/>
            <a:ext cx="3626066" cy="166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r1 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is being used as a </a:t>
            </a:r>
            <a:r>
              <a:rPr lang="en-US" b="1" u="sng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to a location in memory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 err="1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ldr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requires the use of a </a:t>
            </a:r>
            <a:r>
              <a:rPr lang="en-US" b="1" u="sng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operand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7FC23-65A2-A446-BB79-19622BF1C8EC}"/>
              </a:ext>
            </a:extLst>
          </p:cNvPr>
          <p:cNvGrpSpPr/>
          <p:nvPr/>
        </p:nvGrpSpPr>
        <p:grpSpPr>
          <a:xfrm>
            <a:off x="511817" y="3920756"/>
            <a:ext cx="10952912" cy="2695197"/>
            <a:chOff x="511817" y="3920756"/>
            <a:chExt cx="10952912" cy="2695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01E7C-518A-0346-9D9A-3F6B9427401A}"/>
                </a:ext>
              </a:extLst>
            </p:cNvPr>
            <p:cNvSpPr/>
            <p:nvPr/>
          </p:nvSpPr>
          <p:spPr>
            <a:xfrm>
              <a:off x="511817" y="3920756"/>
              <a:ext cx="10952912" cy="26951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DF693-E3C0-B642-B002-BCC38B552352}"/>
                </a:ext>
              </a:extLst>
            </p:cNvPr>
            <p:cNvSpPr txBox="1"/>
            <p:nvPr/>
          </p:nvSpPr>
          <p:spPr>
            <a:xfrm>
              <a:off x="627968" y="3924911"/>
              <a:ext cx="3799325" cy="2485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str	r0, [r1]</a:t>
              </a:r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Copies all 32 bits of the value held in register r0 to the 32-bit memory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Calibri"/>
                  <a:cs typeface="Calibri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location contained in register r1 (r1 pointer)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E0DCC8-9CA1-2D48-8DAD-EBD99D1178A1}"/>
                </a:ext>
              </a:extLst>
            </p:cNvPr>
            <p:cNvSpPr/>
            <p:nvPr/>
          </p:nvSpPr>
          <p:spPr>
            <a:xfrm>
              <a:off x="4313875" y="5786552"/>
              <a:ext cx="3185715" cy="62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32-bit memory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B3D6252-7ED2-6D44-B1C4-8EABA3185683}"/>
                </a:ext>
              </a:extLst>
            </p:cNvPr>
            <p:cNvSpPr/>
            <p:nvPr/>
          </p:nvSpPr>
          <p:spPr>
            <a:xfrm>
              <a:off x="5562045" y="4921762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BD97E-EED7-C04B-AA1A-0EAC022A897F}"/>
                </a:ext>
              </a:extLst>
            </p:cNvPr>
            <p:cNvSpPr/>
            <p:nvPr/>
          </p:nvSpPr>
          <p:spPr>
            <a:xfrm>
              <a:off x="4299138" y="4098667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egister r0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2469FE-92B5-694A-8A86-405E6437C0BF}"/>
                </a:ext>
              </a:extLst>
            </p:cNvPr>
            <p:cNvSpPr/>
            <p:nvPr/>
          </p:nvSpPr>
          <p:spPr>
            <a:xfrm>
              <a:off x="8234427" y="5786552"/>
              <a:ext cx="3145096" cy="6749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register r1 (address)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DA3709D-80C7-194D-AA47-E2EF29D472E5}"/>
                </a:ext>
              </a:extLst>
            </p:cNvPr>
            <p:cNvSpPr/>
            <p:nvPr/>
          </p:nvSpPr>
          <p:spPr>
            <a:xfrm>
              <a:off x="7499590" y="5991921"/>
              <a:ext cx="734837" cy="269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0C3844-F6D9-2945-A6A2-F5162F07EDF7}"/>
                </a:ext>
              </a:extLst>
            </p:cNvPr>
            <p:cNvSpPr txBox="1"/>
            <p:nvPr/>
          </p:nvSpPr>
          <p:spPr>
            <a:xfrm>
              <a:off x="7785600" y="3928838"/>
              <a:ext cx="3626066" cy="1664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r1 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is being used as a </a:t>
              </a:r>
              <a:r>
                <a:rPr lang="en-US" b="1" u="sng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to a location in memory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str requires the use of a </a:t>
              </a:r>
              <a:r>
                <a:rPr lang="en-US" b="1" u="sng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 operand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FD6E7-8DF1-DA4E-B27F-30FEDBFB35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2703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73" y="121265"/>
            <a:ext cx="11288654" cy="490633"/>
          </a:xfrm>
        </p:spPr>
        <p:txBody>
          <a:bodyPr/>
          <a:lstStyle/>
          <a:p>
            <a:r>
              <a:rPr lang="en-US" dirty="0"/>
              <a:t>Example Base Register Addressing Load – Modify –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5404" y="4706831"/>
            <a:ext cx="7053913" cy="199759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x + 1;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(read x)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1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r0 + 1 (x++)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 r0 write x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EE988A-947E-2647-B5D2-95A5DF599481}"/>
              </a:ext>
            </a:extLst>
          </p:cNvPr>
          <p:cNvSpPr/>
          <p:nvPr/>
        </p:nvSpPr>
        <p:spPr>
          <a:xfrm>
            <a:off x="4755604" y="176865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ea typeface="Arial"/>
              </a:rPr>
              <a:t>Memory assigned to x</a:t>
            </a:r>
            <a:endParaRPr lang="en-US" sz="20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F562BF-1504-454C-AEA1-04B0106F9DDD}"/>
              </a:ext>
            </a:extLst>
          </p:cNvPr>
          <p:cNvSpPr/>
          <p:nvPr/>
        </p:nvSpPr>
        <p:spPr>
          <a:xfrm>
            <a:off x="4687254" y="3332149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 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83DF1A56-EA2F-9B4F-9246-F04F019BBA12}"/>
              </a:ext>
            </a:extLst>
          </p:cNvPr>
          <p:cNvSpPr/>
          <p:nvPr/>
        </p:nvSpPr>
        <p:spPr>
          <a:xfrm>
            <a:off x="5341740" y="24825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5F33B6-D395-8846-971A-3B78138323B0}"/>
              </a:ext>
            </a:extLst>
          </p:cNvPr>
          <p:cNvSpPr/>
          <p:nvPr/>
        </p:nvSpPr>
        <p:spPr>
          <a:xfrm>
            <a:off x="8636442" y="176865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8" name="Left Arrow 47">
            <a:extLst>
              <a:ext uri="{FF2B5EF4-FFF2-40B4-BE49-F238E27FC236}">
                <a16:creationId xmlns:a16="http://schemas.microsoft.com/office/drawing/2014/main" id="{16414800-0709-F047-9B66-68251FF92649}"/>
              </a:ext>
            </a:extLst>
          </p:cNvPr>
          <p:cNvSpPr/>
          <p:nvPr/>
        </p:nvSpPr>
        <p:spPr>
          <a:xfrm>
            <a:off x="7901605" y="197402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8DCF3-2D02-6446-B3B7-AB62624C8D8A}"/>
              </a:ext>
            </a:extLst>
          </p:cNvPr>
          <p:cNvSpPr txBox="1"/>
          <p:nvPr/>
        </p:nvSpPr>
        <p:spPr>
          <a:xfrm>
            <a:off x="8055077" y="3408029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+ 1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AB7FE122-26DC-5A4F-B83C-6F5672AD4802}"/>
              </a:ext>
            </a:extLst>
          </p:cNvPr>
          <p:cNvSpPr/>
          <p:nvPr/>
        </p:nvSpPr>
        <p:spPr>
          <a:xfrm rot="10800000">
            <a:off x="6772220" y="2458280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B16317-8BA5-C342-BBB9-29C61EB63AFC}"/>
              </a:ext>
            </a:extLst>
          </p:cNvPr>
          <p:cNvSpPr txBox="1"/>
          <p:nvPr/>
        </p:nvSpPr>
        <p:spPr>
          <a:xfrm>
            <a:off x="8719481" y="2556487"/>
            <a:ext cx="3062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0b..00001</a:t>
            </a:r>
            <a:r>
              <a:rPr lang="en-US" sz="2400" dirty="0">
                <a:solidFill>
                  <a:srgbClr val="7030A0"/>
                </a:solidFill>
              </a:rPr>
              <a:t>00</a:t>
            </a:r>
          </a:p>
          <a:p>
            <a:r>
              <a:rPr lang="en-US" sz="2400" dirty="0">
                <a:solidFill>
                  <a:srgbClr val="7030A0"/>
                </a:solidFill>
              </a:rPr>
              <a:t>Notice: word aligned!</a:t>
            </a:r>
          </a:p>
          <a:p>
            <a:r>
              <a:rPr lang="en-US" sz="2400" dirty="0">
                <a:solidFill>
                  <a:srgbClr val="7030A0"/>
                </a:solidFill>
              </a:rPr>
              <a:t>(last two bits are 0's)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A06C025-92F7-D74F-9181-8425F05BE4A4}"/>
              </a:ext>
            </a:extLst>
          </p:cNvPr>
          <p:cNvGrpSpPr/>
          <p:nvPr/>
        </p:nvGrpSpPr>
        <p:grpSpPr>
          <a:xfrm>
            <a:off x="-172698" y="1053524"/>
            <a:ext cx="2468598" cy="4297145"/>
            <a:chOff x="8661113" y="2565170"/>
            <a:chExt cx="2468598" cy="429714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3E57-A979-5243-8C62-EA47BB7EA4F1}"/>
                </a:ext>
              </a:extLst>
            </p:cNvPr>
            <p:cNvSpPr/>
            <p:nvPr/>
          </p:nvSpPr>
          <p:spPr>
            <a:xfrm>
              <a:off x="9100665" y="5518775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3FA8CB6-8141-B941-BF75-E3C984D477DC}"/>
                </a:ext>
              </a:extLst>
            </p:cNvPr>
            <p:cNvSpPr/>
            <p:nvPr/>
          </p:nvSpPr>
          <p:spPr>
            <a:xfrm>
              <a:off x="9100665" y="5142658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3EF2DF1-017B-4242-A572-2B4FA9308739}"/>
                </a:ext>
              </a:extLst>
            </p:cNvPr>
            <p:cNvSpPr txBox="1"/>
            <p:nvPr/>
          </p:nvSpPr>
          <p:spPr>
            <a:xfrm>
              <a:off x="8661113" y="5938985"/>
              <a:ext cx="24685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n-bit</a:t>
              </a:r>
              <a:r>
                <a:rPr lang="en-US" dirty="0">
                  <a:solidFill>
                    <a:srgbClr val="00B050"/>
                  </a:solidFill>
                </a:rPr>
                <a:t> Memory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Address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binary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0DDD927-9BAC-4D45-86A6-9FA8CBDBB816}"/>
                </a:ext>
              </a:extLst>
            </p:cNvPr>
            <p:cNvSpPr/>
            <p:nvPr/>
          </p:nvSpPr>
          <p:spPr>
            <a:xfrm>
              <a:off x="9100665" y="478462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841DC85-8F7A-FD48-B0D7-8D661260D492}"/>
                </a:ext>
              </a:extLst>
            </p:cNvPr>
            <p:cNvSpPr/>
            <p:nvPr/>
          </p:nvSpPr>
          <p:spPr>
            <a:xfrm>
              <a:off x="9100665" y="4413426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BCDB03-0FC5-0544-80C7-9B8CDA5812A3}"/>
                </a:ext>
              </a:extLst>
            </p:cNvPr>
            <p:cNvSpPr/>
            <p:nvPr/>
          </p:nvSpPr>
          <p:spPr>
            <a:xfrm>
              <a:off x="9100665" y="4037309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</a:t>
              </a:r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000001</a:t>
              </a:r>
              <a:r>
                <a:rPr lang="en-US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34404F1-9DF7-9740-8C1B-16997E668804}"/>
                </a:ext>
              </a:extLst>
            </p:cNvPr>
            <p:cNvSpPr/>
            <p:nvPr/>
          </p:nvSpPr>
          <p:spPr>
            <a:xfrm>
              <a:off x="9100665" y="3685572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..00000101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120B7C2-4E23-4741-8C1C-B6D0DADDC5E7}"/>
                </a:ext>
              </a:extLst>
            </p:cNvPr>
            <p:cNvSpPr/>
            <p:nvPr/>
          </p:nvSpPr>
          <p:spPr>
            <a:xfrm>
              <a:off x="9100665" y="331641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5E4E955-F178-3A40-B73A-B4A1322A91DE}"/>
                </a:ext>
              </a:extLst>
            </p:cNvPr>
            <p:cNvSpPr/>
            <p:nvPr/>
          </p:nvSpPr>
          <p:spPr>
            <a:xfrm>
              <a:off x="9100665" y="2940300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..00000111</a:t>
              </a:r>
            </a:p>
          </p:txBody>
        </p:sp>
        <p:sp>
          <p:nvSpPr>
            <p:cNvPr id="62" name="Up Arrow 61">
              <a:extLst>
                <a:ext uri="{FF2B5EF4-FFF2-40B4-BE49-F238E27FC236}">
                  <a16:creationId xmlns:a16="http://schemas.microsoft.com/office/drawing/2014/main" id="{74A5ACEC-EB3F-D048-9CFC-2C1D9A226010}"/>
                </a:ext>
              </a:extLst>
            </p:cNvPr>
            <p:cNvSpPr/>
            <p:nvPr/>
          </p:nvSpPr>
          <p:spPr>
            <a:xfrm>
              <a:off x="9882289" y="2565170"/>
              <a:ext cx="235635" cy="35764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FCF2C2F-633D-7540-916D-76DB6AA587B4}"/>
              </a:ext>
            </a:extLst>
          </p:cNvPr>
          <p:cNvGrpSpPr/>
          <p:nvPr/>
        </p:nvGrpSpPr>
        <p:grpSpPr>
          <a:xfrm>
            <a:off x="1610641" y="992465"/>
            <a:ext cx="1694763" cy="3964642"/>
            <a:chOff x="10459173" y="2508975"/>
            <a:chExt cx="1694763" cy="396464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7DCDDBB-66E0-9B48-9131-B6703BB795C1}"/>
                </a:ext>
              </a:extLst>
            </p:cNvPr>
            <p:cNvSpPr txBox="1"/>
            <p:nvPr/>
          </p:nvSpPr>
          <p:spPr>
            <a:xfrm>
              <a:off x="10634563" y="548183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B0C591F-3E1F-5F43-AE82-582AE39DE0D8}"/>
                </a:ext>
              </a:extLst>
            </p:cNvPr>
            <p:cNvSpPr txBox="1"/>
            <p:nvPr/>
          </p:nvSpPr>
          <p:spPr>
            <a:xfrm>
              <a:off x="10625028" y="5123800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35CF544-D423-3D45-9A92-417A4444C0A8}"/>
                </a:ext>
              </a:extLst>
            </p:cNvPr>
            <p:cNvSpPr txBox="1"/>
            <p:nvPr/>
          </p:nvSpPr>
          <p:spPr>
            <a:xfrm>
              <a:off x="10625028" y="475376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C87250F-CEC4-0C49-A7BA-99555C68F716}"/>
                </a:ext>
              </a:extLst>
            </p:cNvPr>
            <p:cNvSpPr txBox="1"/>
            <p:nvPr/>
          </p:nvSpPr>
          <p:spPr>
            <a:xfrm>
              <a:off x="10625028" y="4384429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E95A68-9488-8B40-B2BA-A9D68D2393BA}"/>
                </a:ext>
              </a:extLst>
            </p:cNvPr>
            <p:cNvSpPr txBox="1"/>
            <p:nvPr/>
          </p:nvSpPr>
          <p:spPr>
            <a:xfrm>
              <a:off x="10625028" y="401439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4F14C23-D045-0645-A796-5049981A1B61}"/>
                </a:ext>
              </a:extLst>
            </p:cNvPr>
            <p:cNvSpPr txBox="1"/>
            <p:nvPr/>
          </p:nvSpPr>
          <p:spPr>
            <a:xfrm>
              <a:off x="10632554" y="364541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018F926-B479-A647-9542-4EC2BCC39934}"/>
                </a:ext>
              </a:extLst>
            </p:cNvPr>
            <p:cNvSpPr txBox="1"/>
            <p:nvPr/>
          </p:nvSpPr>
          <p:spPr>
            <a:xfrm>
              <a:off x="10625028" y="32817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8BFFAA3-4C4A-B743-BB39-B39A2C07966B}"/>
                </a:ext>
              </a:extLst>
            </p:cNvPr>
            <p:cNvSpPr txBox="1"/>
            <p:nvPr/>
          </p:nvSpPr>
          <p:spPr>
            <a:xfrm>
              <a:off x="10640505" y="2905334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5239425-B752-014D-B06C-681404F39AEC}"/>
                </a:ext>
              </a:extLst>
            </p:cNvPr>
            <p:cNvSpPr txBox="1"/>
            <p:nvPr/>
          </p:nvSpPr>
          <p:spPr>
            <a:xfrm>
              <a:off x="10459173" y="610428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 byte </a:t>
              </a:r>
            </a:p>
          </p:txBody>
        </p:sp>
        <p:sp>
          <p:nvSpPr>
            <p:cNvPr id="74" name="Right Brace 73">
              <a:extLst>
                <a:ext uri="{FF2B5EF4-FFF2-40B4-BE49-F238E27FC236}">
                  <a16:creationId xmlns:a16="http://schemas.microsoft.com/office/drawing/2014/main" id="{AE088B83-D6B2-5F46-8034-B52C8014524B}"/>
                </a:ext>
              </a:extLst>
            </p:cNvPr>
            <p:cNvSpPr/>
            <p:nvPr/>
          </p:nvSpPr>
          <p:spPr>
            <a:xfrm rot="5400000">
              <a:off x="11074196" y="5384978"/>
              <a:ext cx="396719" cy="1280006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707C1A-3925-1F4D-AB31-BA3E056F7589}"/>
                </a:ext>
              </a:extLst>
            </p:cNvPr>
            <p:cNvSpPr txBox="1"/>
            <p:nvPr/>
          </p:nvSpPr>
          <p:spPr>
            <a:xfrm>
              <a:off x="10534699" y="250897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contents</a:t>
              </a:r>
            </a:p>
          </p:txBody>
        </p: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C46FB976-C58B-F547-9A6D-14E7FA2C638F}"/>
              </a:ext>
            </a:extLst>
          </p:cNvPr>
          <p:cNvSpPr/>
          <p:nvPr/>
        </p:nvSpPr>
        <p:spPr>
          <a:xfrm>
            <a:off x="3079505" y="1388118"/>
            <a:ext cx="719360" cy="1479094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35C7ED90-B38B-4944-9F8D-EA5D4B8BEE06}"/>
              </a:ext>
            </a:extLst>
          </p:cNvPr>
          <p:cNvSpPr/>
          <p:nvPr/>
        </p:nvSpPr>
        <p:spPr>
          <a:xfrm>
            <a:off x="3834277" y="1974027"/>
            <a:ext cx="921327" cy="26944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AB4C9-3932-CB48-82B2-000D32AC00FB}"/>
              </a:ext>
            </a:extLst>
          </p:cNvPr>
          <p:cNvSpPr txBox="1"/>
          <p:nvPr/>
        </p:nvSpPr>
        <p:spPr>
          <a:xfrm>
            <a:off x="3542461" y="2695553"/>
            <a:ext cx="106931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X starting address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372E495D-97A8-FF4C-A4C4-4D6FCE524F98}"/>
              </a:ext>
            </a:extLst>
          </p:cNvPr>
          <p:cNvSpPr/>
          <p:nvPr/>
        </p:nvSpPr>
        <p:spPr>
          <a:xfrm>
            <a:off x="3079505" y="2720479"/>
            <a:ext cx="451799" cy="1314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35804B-B60B-DA41-A9E5-0919401DAC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565AB-54CE-F445-B5CC-C72843F17CE5}"/>
              </a:ext>
            </a:extLst>
          </p:cNvPr>
          <p:cNvSpPr txBox="1"/>
          <p:nvPr/>
        </p:nvSpPr>
        <p:spPr>
          <a:xfrm>
            <a:off x="5091778" y="743574"/>
            <a:ext cx="2416046" cy="8002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x = x + 1</a:t>
            </a:r>
          </a:p>
          <a:p>
            <a:r>
              <a:rPr lang="en-US" dirty="0">
                <a:solidFill>
                  <a:srgbClr val="0070C0"/>
                </a:solidFill>
              </a:rPr>
              <a:t>Where x is in memory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71F64-8086-E0FE-2EB0-02F6826350CD}"/>
              </a:ext>
            </a:extLst>
          </p:cNvPr>
          <p:cNvSpPr txBox="1"/>
          <p:nvPr/>
        </p:nvSpPr>
        <p:spPr>
          <a:xfrm>
            <a:off x="9225228" y="1252731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r1 is a pointer</a:t>
            </a:r>
          </a:p>
        </p:txBody>
      </p:sp>
    </p:spTree>
    <p:extLst>
      <p:ext uri="{BB962C8B-B14F-4D97-AF65-F5344CB8AC3E}">
        <p14:creationId xmlns:p14="http://schemas.microsoft.com/office/powerpoint/2010/main" val="339248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2" grpId="0" animBg="1"/>
      <p:bldP spid="6" grpId="0"/>
      <p:bldP spid="49" grpId="0" animBg="1"/>
      <p:bldP spid="40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9FE6AB-E81E-B444-B591-D0FED0BF917C}"/>
              </a:ext>
            </a:extLst>
          </p:cNvPr>
          <p:cNvSpPr/>
          <p:nvPr/>
        </p:nvSpPr>
        <p:spPr>
          <a:xfrm>
            <a:off x="544148" y="687203"/>
            <a:ext cx="10952912" cy="3042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B42E9-51EC-5946-974B-01878683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7" y="16798"/>
            <a:ext cx="11521966" cy="593499"/>
          </a:xfrm>
        </p:spPr>
        <p:txBody>
          <a:bodyPr/>
          <a:lstStyle/>
          <a:p>
            <a:r>
              <a:rPr lang="en-US" dirty="0"/>
              <a:t>Load/Store: Register Base Addressing + Immediate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48C1-6E57-4545-A59D-E0C27906CCA4}"/>
              </a:ext>
            </a:extLst>
          </p:cNvPr>
          <p:cNvSpPr/>
          <p:nvPr/>
        </p:nvSpPr>
        <p:spPr>
          <a:xfrm>
            <a:off x="4299138" y="93494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32-bit memory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AC8F8-F5D4-8447-839F-F37551C6D43A}"/>
              </a:ext>
            </a:extLst>
          </p:cNvPr>
          <p:cNvSpPr/>
          <p:nvPr/>
        </p:nvSpPr>
        <p:spPr>
          <a:xfrm>
            <a:off x="4249768" y="2765966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7190895-4F89-3540-98CE-DCCCB6E167D4}"/>
              </a:ext>
            </a:extLst>
          </p:cNvPr>
          <p:cNvSpPr/>
          <p:nvPr/>
        </p:nvSpPr>
        <p:spPr>
          <a:xfrm>
            <a:off x="5496571" y="17364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672C6-6E2F-1246-838E-D16861B6BB89}"/>
              </a:ext>
            </a:extLst>
          </p:cNvPr>
          <p:cNvSpPr/>
          <p:nvPr/>
        </p:nvSpPr>
        <p:spPr>
          <a:xfrm>
            <a:off x="8234427" y="859650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814B572-D0CB-8A4E-A07E-FD738CE58FF1}"/>
              </a:ext>
            </a:extLst>
          </p:cNvPr>
          <p:cNvSpPr/>
          <p:nvPr/>
        </p:nvSpPr>
        <p:spPr>
          <a:xfrm>
            <a:off x="7445139" y="114031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E3FA5-0D7F-3744-92E4-AB3BD3E80B32}"/>
              </a:ext>
            </a:extLst>
          </p:cNvPr>
          <p:cNvSpPr txBox="1"/>
          <p:nvPr/>
        </p:nvSpPr>
        <p:spPr>
          <a:xfrm>
            <a:off x="671994" y="859650"/>
            <a:ext cx="3852337" cy="2581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ldr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[r1, 4]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endParaRPr lang="en-US" b="1" dirty="0">
              <a:solidFill>
                <a:srgbClr val="000000"/>
              </a:solidFill>
              <a:latin typeface="Consolas"/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Copies a 32-bit word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from the memory location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whose address is contained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 r1 +4 (r1 is a pointer)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into register r0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7FC23-65A2-A446-BB79-19622BF1C8EC}"/>
              </a:ext>
            </a:extLst>
          </p:cNvPr>
          <p:cNvGrpSpPr/>
          <p:nvPr/>
        </p:nvGrpSpPr>
        <p:grpSpPr>
          <a:xfrm>
            <a:off x="511817" y="3930695"/>
            <a:ext cx="10952912" cy="2695197"/>
            <a:chOff x="511817" y="3920756"/>
            <a:chExt cx="10952912" cy="2695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01E7C-518A-0346-9D9A-3F6B9427401A}"/>
                </a:ext>
              </a:extLst>
            </p:cNvPr>
            <p:cNvSpPr/>
            <p:nvPr/>
          </p:nvSpPr>
          <p:spPr>
            <a:xfrm>
              <a:off x="511817" y="3920756"/>
              <a:ext cx="10952912" cy="26951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DF693-E3C0-B642-B002-BCC38B552352}"/>
                </a:ext>
              </a:extLst>
            </p:cNvPr>
            <p:cNvSpPr txBox="1"/>
            <p:nvPr/>
          </p:nvSpPr>
          <p:spPr>
            <a:xfrm>
              <a:off x="544148" y="3928838"/>
              <a:ext cx="4199240" cy="248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str	r0, [r1, 4]</a:t>
              </a:r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Copies all 32 bits of the value held in register r0 to the 32-bit memory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Calibri"/>
                  <a:cs typeface="Calibri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location contained in register r1+4 (r1 pointer)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E0DCC8-9CA1-2D48-8DAD-EBD99D1178A1}"/>
                </a:ext>
              </a:extLst>
            </p:cNvPr>
            <p:cNvSpPr/>
            <p:nvPr/>
          </p:nvSpPr>
          <p:spPr>
            <a:xfrm>
              <a:off x="4313875" y="5786552"/>
              <a:ext cx="3185715" cy="62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32-bit memory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B3D6252-7ED2-6D44-B1C4-8EABA3185683}"/>
                </a:ext>
              </a:extLst>
            </p:cNvPr>
            <p:cNvSpPr/>
            <p:nvPr/>
          </p:nvSpPr>
          <p:spPr>
            <a:xfrm>
              <a:off x="5562045" y="4921762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BD97E-EED7-C04B-AA1A-0EAC022A897F}"/>
                </a:ext>
              </a:extLst>
            </p:cNvPr>
            <p:cNvSpPr/>
            <p:nvPr/>
          </p:nvSpPr>
          <p:spPr>
            <a:xfrm>
              <a:off x="4299138" y="4098667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egister r0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2469FE-92B5-694A-8A86-405E6437C0BF}"/>
                </a:ext>
              </a:extLst>
            </p:cNvPr>
            <p:cNvSpPr/>
            <p:nvPr/>
          </p:nvSpPr>
          <p:spPr>
            <a:xfrm>
              <a:off x="8234427" y="5786552"/>
              <a:ext cx="3145096" cy="6749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register r1 (address)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DA3709D-80C7-194D-AA47-E2EF29D472E5}"/>
                </a:ext>
              </a:extLst>
            </p:cNvPr>
            <p:cNvSpPr/>
            <p:nvPr/>
          </p:nvSpPr>
          <p:spPr>
            <a:xfrm>
              <a:off x="7499590" y="5991921"/>
              <a:ext cx="734837" cy="269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FD6E7-8DF1-DA4E-B27F-30FEDBFB35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11ABBD23-B367-908F-8779-3349C5CFA809}"/>
              </a:ext>
            </a:extLst>
          </p:cNvPr>
          <p:cNvSpPr/>
          <p:nvPr/>
        </p:nvSpPr>
        <p:spPr>
          <a:xfrm>
            <a:off x="9618132" y="1605644"/>
            <a:ext cx="377686" cy="388830"/>
          </a:xfrm>
          <a:prstGeom prst="plus">
            <a:avLst>
              <a:gd name="adj" fmla="val 413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248F19-91ED-8237-AFED-24F202674558}"/>
              </a:ext>
            </a:extLst>
          </p:cNvPr>
          <p:cNvSpPr/>
          <p:nvPr/>
        </p:nvSpPr>
        <p:spPr>
          <a:xfrm>
            <a:off x="8214683" y="2074286"/>
            <a:ext cx="3145096" cy="607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4</a:t>
            </a: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</a:rPr>
              <a:t>Immediate value in instruction</a:t>
            </a:r>
            <a:endParaRPr lang="en-US" sz="16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2AC3BEB1-342F-088E-CA8F-4759EC6E83FD}"/>
              </a:ext>
            </a:extLst>
          </p:cNvPr>
          <p:cNvSpPr/>
          <p:nvPr/>
        </p:nvSpPr>
        <p:spPr>
          <a:xfrm>
            <a:off x="9429289" y="5304933"/>
            <a:ext cx="377686" cy="388830"/>
          </a:xfrm>
          <a:prstGeom prst="plus">
            <a:avLst>
              <a:gd name="adj" fmla="val 413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3F672A-79AD-A8F1-6CEF-A35B833FB734}"/>
              </a:ext>
            </a:extLst>
          </p:cNvPr>
          <p:cNvSpPr/>
          <p:nvPr/>
        </p:nvSpPr>
        <p:spPr>
          <a:xfrm>
            <a:off x="8102361" y="4510562"/>
            <a:ext cx="3145096" cy="607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</a:rPr>
              <a:t>Immediate value in instruction</a:t>
            </a:r>
            <a:endParaRPr lang="en-US" sz="1600" dirty="0">
              <a:solidFill>
                <a:srgbClr val="000000"/>
              </a:solidFill>
              <a:effectLst/>
              <a:latin typeface="Arial"/>
              <a:ea typeface="Arial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7766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39" y="134165"/>
            <a:ext cx="11265328" cy="416384"/>
          </a:xfrm>
        </p:spPr>
        <p:txBody>
          <a:bodyPr/>
          <a:lstStyle/>
          <a:p>
            <a:r>
              <a:rPr lang="en-US" dirty="0"/>
              <a:t>LDR/STR – Base Register + Immediate Offset Addressing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6FF03-2BBA-539B-51DA-56EB894CE3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6628" y="2676239"/>
            <a:ext cx="11359771" cy="36997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Register Base Addressing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Pointer Address: Rn; </a:t>
            </a:r>
            <a:r>
              <a:rPr lang="en-US" sz="2000" dirty="0">
                <a:solidFill>
                  <a:srgbClr val="FF0000"/>
                </a:solidFill>
              </a:rPr>
              <a:t>source/destination data: Rd</a:t>
            </a:r>
            <a:r>
              <a:rPr lang="en-US" sz="2000" dirty="0">
                <a:solidFill>
                  <a:srgbClr val="F3744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Unsigned pointer address </a:t>
            </a:r>
            <a:r>
              <a:rPr lang="en-US" sz="2000" dirty="0"/>
              <a:t>in stored 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Register Base + immediate offset Addressing: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Pointer Address = register content + immediate offset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-4095 &lt;= imm12 &lt;= 4095 (bytes)</a:t>
            </a:r>
            <a:endParaRPr lang="en-US" sz="2000" dirty="0">
              <a:solidFill>
                <a:srgbClr val="0070C0"/>
              </a:solidFill>
            </a:endParaRP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Unsigned</a:t>
            </a:r>
            <a:r>
              <a:rPr lang="en-US" sz="2000" dirty="0"/>
              <a:t> offset integer </a:t>
            </a:r>
            <a:r>
              <a:rPr lang="en-US" sz="2000" dirty="0">
                <a:solidFill>
                  <a:schemeClr val="accent5"/>
                </a:solidFill>
              </a:rPr>
              <a:t>immediate value </a:t>
            </a:r>
            <a:r>
              <a:rPr lang="en-US" sz="2000" dirty="0">
                <a:solidFill>
                  <a:srgbClr val="FF0000"/>
                </a:solidFill>
              </a:rPr>
              <a:t>(bytes) </a:t>
            </a:r>
            <a:r>
              <a:rPr lang="en-US" sz="2000" dirty="0"/>
              <a:t>is </a:t>
            </a:r>
            <a:r>
              <a:rPr lang="en-US" sz="2000" dirty="0">
                <a:solidFill>
                  <a:srgbClr val="2C895B"/>
                </a:solidFill>
              </a:rPr>
              <a:t>added or subtracted </a:t>
            </a:r>
            <a:r>
              <a:rPr lang="en-US" sz="2000" dirty="0">
                <a:solidFill>
                  <a:srgbClr val="F37440"/>
                </a:solidFill>
              </a:rPr>
              <a:t>(U bit above says to add or subtract)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/>
              <a:t>from the </a:t>
            </a:r>
            <a:r>
              <a:rPr lang="en-US" sz="2000" dirty="0">
                <a:solidFill>
                  <a:srgbClr val="2C895B"/>
                </a:solidFill>
              </a:rPr>
              <a:t>pointer address </a:t>
            </a:r>
            <a:r>
              <a:rPr lang="en-US" sz="2000" dirty="0"/>
              <a:t>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Often used to </a:t>
            </a:r>
            <a:r>
              <a:rPr lang="en-US" sz="2000" dirty="0">
                <a:solidFill>
                  <a:srgbClr val="0070C0"/>
                </a:solidFill>
              </a:rPr>
              <a:t>address struct members</a:t>
            </a:r>
          </a:p>
          <a:p>
            <a:pPr lvl="2"/>
            <a:r>
              <a:rPr lang="en-US" sz="1800" dirty="0">
                <a:solidFill>
                  <a:schemeClr val="accent5"/>
                </a:solidFill>
              </a:rPr>
              <a:t>Address of struct is address of the first member and subsequent members are a fixed offset from the first based on their size of the preceding members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7489C-7F00-F94B-AB7C-3D3EA9E25AF5}"/>
              </a:ext>
            </a:extLst>
          </p:cNvPr>
          <p:cNvSpPr/>
          <p:nvPr/>
        </p:nvSpPr>
        <p:spPr>
          <a:xfrm>
            <a:off x="2468707" y="503415"/>
            <a:ext cx="6366256" cy="19895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AC17B2-B866-6F45-A481-CDBD9BBA3695}"/>
              </a:ext>
            </a:extLst>
          </p:cNvPr>
          <p:cNvCxnSpPr>
            <a:cxnSpLocks/>
          </p:cNvCxnSpPr>
          <p:nvPr/>
        </p:nvCxnSpPr>
        <p:spPr bwMode="auto">
          <a:xfrm flipV="1">
            <a:off x="6137710" y="1624940"/>
            <a:ext cx="1" cy="441121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BB1B4A-4FC8-FF45-824D-3DED9AC86C5C}"/>
              </a:ext>
            </a:extLst>
          </p:cNvPr>
          <p:cNvSpPr txBox="1"/>
          <p:nvPr/>
        </p:nvSpPr>
        <p:spPr>
          <a:xfrm>
            <a:off x="5800264" y="2045985"/>
            <a:ext cx="2873544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unsigned</a:t>
            </a:r>
            <a:r>
              <a:rPr lang="en-US" dirty="0">
                <a:solidFill>
                  <a:srgbClr val="0070C0"/>
                </a:solidFill>
              </a:rPr>
              <a:t> immediate offset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538FC1-9DFC-5D44-8D07-EE254CBB8A1A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8244" y="1704017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324431-7130-3B45-B69F-E25D00172087}"/>
              </a:ext>
            </a:extLst>
          </p:cNvPr>
          <p:cNvSpPr txBox="1"/>
          <p:nvPr/>
        </p:nvSpPr>
        <p:spPr>
          <a:xfrm>
            <a:off x="2738850" y="2045985"/>
            <a:ext cx="276229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Rd – source/</a:t>
            </a:r>
            <a:r>
              <a:rPr lang="en-US" dirty="0" err="1">
                <a:solidFill>
                  <a:srgbClr val="0070C0"/>
                </a:solidFill>
              </a:rPr>
              <a:t>dest</a:t>
            </a:r>
            <a:r>
              <a:rPr lang="en-US" dirty="0">
                <a:solidFill>
                  <a:srgbClr val="0070C0"/>
                </a:solidFill>
              </a:rPr>
              <a:t> register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09EC0-1E32-9D44-9365-5697996537B2}"/>
              </a:ext>
            </a:extLst>
          </p:cNvPr>
          <p:cNvSpPr txBox="1"/>
          <p:nvPr/>
        </p:nvSpPr>
        <p:spPr>
          <a:xfrm>
            <a:off x="2601068" y="1337742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26FEAB-2E70-3544-BC62-2FA31EADD170}"/>
              </a:ext>
            </a:extLst>
          </p:cNvPr>
          <p:cNvSpPr txBox="1"/>
          <p:nvPr/>
        </p:nvSpPr>
        <p:spPr>
          <a:xfrm>
            <a:off x="4910340" y="1342447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50EAE6-EB13-6045-82CF-E5F24005C9EA}"/>
              </a:ext>
            </a:extLst>
          </p:cNvPr>
          <p:cNvSpPr txBox="1"/>
          <p:nvPr/>
        </p:nvSpPr>
        <p:spPr>
          <a:xfrm>
            <a:off x="5522304" y="1337742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64B073-D7E6-474B-80D2-09970EFD2CDC}"/>
              </a:ext>
            </a:extLst>
          </p:cNvPr>
          <p:cNvSpPr txBox="1"/>
          <p:nvPr/>
        </p:nvSpPr>
        <p:spPr>
          <a:xfrm>
            <a:off x="4304528" y="133879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278D8D-E977-644A-A7E0-F575CDBDD05B}"/>
              </a:ext>
            </a:extLst>
          </p:cNvPr>
          <p:cNvCxnSpPr>
            <a:cxnSpLocks/>
          </p:cNvCxnSpPr>
          <p:nvPr/>
        </p:nvCxnSpPr>
        <p:spPr bwMode="auto">
          <a:xfrm>
            <a:off x="4660756" y="931953"/>
            <a:ext cx="0" cy="39099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D0E096-592B-D34F-AEF6-1AE54C2C9F41}"/>
              </a:ext>
            </a:extLst>
          </p:cNvPr>
          <p:cNvSpPr txBox="1"/>
          <p:nvPr/>
        </p:nvSpPr>
        <p:spPr>
          <a:xfrm>
            <a:off x="3899229" y="554379"/>
            <a:ext cx="4774571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Rn – base register contains address (pointer)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FCC1C8-574E-8E4E-8555-AF8F96C64834}"/>
              </a:ext>
            </a:extLst>
          </p:cNvPr>
          <p:cNvSpPr txBox="1"/>
          <p:nvPr/>
        </p:nvSpPr>
        <p:spPr>
          <a:xfrm>
            <a:off x="3899230" y="1337742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86C981-D013-4F48-8C5A-8E47500AF226}"/>
              </a:ext>
            </a:extLst>
          </p:cNvPr>
          <p:cNvSpPr txBox="1"/>
          <p:nvPr/>
        </p:nvSpPr>
        <p:spPr>
          <a:xfrm>
            <a:off x="2601068" y="569421"/>
            <a:ext cx="1228427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+/- offset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C50C43-B247-C542-B15B-579DDCF77113}"/>
              </a:ext>
            </a:extLst>
          </p:cNvPr>
          <p:cNvCxnSpPr>
            <a:endCxn id="41" idx="0"/>
          </p:cNvCxnSpPr>
          <p:nvPr/>
        </p:nvCxnSpPr>
        <p:spPr>
          <a:xfrm>
            <a:off x="3591439" y="938753"/>
            <a:ext cx="500589" cy="39898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409284B-6443-0E42-A1DC-B73A0EFE824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0511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3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FE162A9-B5C7-0548-987F-324C99264692}"/>
              </a:ext>
            </a:extLst>
          </p:cNvPr>
          <p:cNvSpPr/>
          <p:nvPr/>
        </p:nvSpPr>
        <p:spPr>
          <a:xfrm>
            <a:off x="894522" y="687694"/>
            <a:ext cx="9687339" cy="336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E44B7E-615A-0745-AB8B-85866618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66" y="193830"/>
            <a:ext cx="11432811" cy="493864"/>
          </a:xfrm>
        </p:spPr>
        <p:txBody>
          <a:bodyPr/>
          <a:lstStyle/>
          <a:p>
            <a:r>
              <a:rPr lang="en-US" sz="2800" dirty="0" err="1"/>
              <a:t>ldr</a:t>
            </a:r>
            <a:r>
              <a:rPr lang="en-US" sz="2800" dirty="0"/>
              <a:t>/str Register Base + Immediate Offset Addressing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3D122-7FB5-D847-BF4D-55AFF51F9311}"/>
              </a:ext>
            </a:extLst>
          </p:cNvPr>
          <p:cNvGraphicFramePr>
            <a:graphicFrameLocks noGrp="1"/>
          </p:cNvGraphicFramePr>
          <p:nvPr/>
        </p:nvGraphicFramePr>
        <p:xfrm>
          <a:off x="97797" y="4738309"/>
          <a:ext cx="11996405" cy="1824580"/>
        </p:xfrm>
        <a:graphic>
          <a:graphicData uri="http://schemas.openxmlformats.org/drawingml/2006/table">
            <a:tbl>
              <a:tblPr/>
              <a:tblGrid>
                <a:gridCol w="548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84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Syntax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Address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Examples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35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[Rn, +/- constant]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constant is in bytes</a:t>
                      </a:r>
                    </a:p>
                    <a:p>
                      <a:pPr marL="0" marR="0" algn="l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[Rn]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Rn + or – constant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same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r0, [r5,100]</a:t>
                      </a:r>
                      <a:r>
                        <a:rPr lang="en-US" sz="2400" b="0" i="0" kern="1200" baseline="30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[r5, 0]</a:t>
                      </a: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[r5]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3D1368-71DC-EF47-8C4A-9EB56CED5E11}"/>
              </a:ext>
            </a:extLst>
          </p:cNvPr>
          <p:cNvSpPr txBox="1"/>
          <p:nvPr/>
        </p:nvSpPr>
        <p:spPr>
          <a:xfrm>
            <a:off x="3019905" y="1853548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B4307-B5DD-4244-8C7A-991693A81F80}"/>
              </a:ext>
            </a:extLst>
          </p:cNvPr>
          <p:cNvSpPr txBox="1"/>
          <p:nvPr/>
        </p:nvSpPr>
        <p:spPr>
          <a:xfrm>
            <a:off x="5329177" y="1858253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AF27ED-893F-FF4A-88F6-F390877D6131}"/>
              </a:ext>
            </a:extLst>
          </p:cNvPr>
          <p:cNvSpPr txBox="1"/>
          <p:nvPr/>
        </p:nvSpPr>
        <p:spPr>
          <a:xfrm>
            <a:off x="5941141" y="1853548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3AC76-DDF4-FE41-8C0A-93CD9FE895FD}"/>
              </a:ext>
            </a:extLst>
          </p:cNvPr>
          <p:cNvSpPr txBox="1"/>
          <p:nvPr/>
        </p:nvSpPr>
        <p:spPr>
          <a:xfrm>
            <a:off x="4723365" y="1854600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23A53-0BAD-564C-8781-570657542A19}"/>
              </a:ext>
            </a:extLst>
          </p:cNvPr>
          <p:cNvSpPr txBox="1"/>
          <p:nvPr/>
        </p:nvSpPr>
        <p:spPr>
          <a:xfrm>
            <a:off x="4318067" y="1853548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F6DB39-2E74-E84C-92F9-B63E321A62DF}"/>
              </a:ext>
            </a:extLst>
          </p:cNvPr>
          <p:cNvCxnSpPr>
            <a:stCxn id="24" idx="2"/>
          </p:cNvCxnSpPr>
          <p:nvPr/>
        </p:nvCxnSpPr>
        <p:spPr>
          <a:xfrm>
            <a:off x="6439034" y="2253658"/>
            <a:ext cx="8577" cy="95386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9BC16-2651-CD4F-AA4B-1496E5A9EB62}"/>
              </a:ext>
            </a:extLst>
          </p:cNvPr>
          <p:cNvCxnSpPr>
            <a:stCxn id="25" idx="2"/>
          </p:cNvCxnSpPr>
          <p:nvPr/>
        </p:nvCxnSpPr>
        <p:spPr>
          <a:xfrm>
            <a:off x="5026271" y="2254710"/>
            <a:ext cx="0" cy="126849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9CDA9-92E3-2F4E-B59D-88403DB99351}"/>
              </a:ext>
            </a:extLst>
          </p:cNvPr>
          <p:cNvCxnSpPr>
            <a:cxnSpLocks/>
          </p:cNvCxnSpPr>
          <p:nvPr/>
        </p:nvCxnSpPr>
        <p:spPr>
          <a:xfrm>
            <a:off x="5026271" y="3522584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6A10F03-A38E-2446-A01B-E9DDD1F8ABE7}"/>
              </a:ext>
            </a:extLst>
          </p:cNvPr>
          <p:cNvSpPr/>
          <p:nvPr/>
        </p:nvSpPr>
        <p:spPr>
          <a:xfrm>
            <a:off x="6060395" y="3207518"/>
            <a:ext cx="718457" cy="718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+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F31996-0384-2241-B267-C0131FBA2DD9}"/>
              </a:ext>
            </a:extLst>
          </p:cNvPr>
          <p:cNvSpPr txBox="1"/>
          <p:nvPr/>
        </p:nvSpPr>
        <p:spPr>
          <a:xfrm>
            <a:off x="3092271" y="2899310"/>
            <a:ext cx="1409360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0 subtract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 add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EE2F7-3DFE-E04B-AE59-7AF3A6D4220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3796951" y="2221586"/>
            <a:ext cx="704680" cy="67772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411AB8-D715-A941-A05B-2AA9B14D7F95}"/>
              </a:ext>
            </a:extLst>
          </p:cNvPr>
          <p:cNvCxnSpPr>
            <a:cxnSpLocks/>
          </p:cNvCxnSpPr>
          <p:nvPr/>
        </p:nvCxnSpPr>
        <p:spPr>
          <a:xfrm>
            <a:off x="6783533" y="3566746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32B62D-1CE4-3E48-B24B-8530624D2809}"/>
              </a:ext>
            </a:extLst>
          </p:cNvPr>
          <p:cNvSpPr txBox="1"/>
          <p:nvPr/>
        </p:nvSpPr>
        <p:spPr>
          <a:xfrm>
            <a:off x="7772793" y="3322529"/>
            <a:ext cx="225587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Memory Address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3F195B-AA41-6D4A-89F0-8934C4F1CD6C}"/>
              </a:ext>
            </a:extLst>
          </p:cNvPr>
          <p:cNvSpPr txBox="1"/>
          <p:nvPr/>
        </p:nvSpPr>
        <p:spPr>
          <a:xfrm>
            <a:off x="1236812" y="1812514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Instruction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140879-89B2-C24A-89ED-A6C24872283A}"/>
              </a:ext>
            </a:extLst>
          </p:cNvPr>
          <p:cNvSpPr txBox="1"/>
          <p:nvPr/>
        </p:nvSpPr>
        <p:spPr>
          <a:xfrm>
            <a:off x="4384693" y="820606"/>
            <a:ext cx="239039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Source for str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Destination for </a:t>
            </a:r>
            <a:r>
              <a:rPr lang="en-US" sz="2000" b="1" dirty="0" err="1">
                <a:solidFill>
                  <a:srgbClr val="0070C0"/>
                </a:solidFill>
              </a:rPr>
              <a:t>ldr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6EE6D-6EDD-5048-95FA-5837A678A1CB}"/>
              </a:ext>
            </a:extLst>
          </p:cNvPr>
          <p:cNvCxnSpPr>
            <a:cxnSpLocks/>
          </p:cNvCxnSpPr>
          <p:nvPr/>
        </p:nvCxnSpPr>
        <p:spPr>
          <a:xfrm>
            <a:off x="5588222" y="1530722"/>
            <a:ext cx="0" cy="3345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290F8AC8-E708-AD49-A5CB-F856C3753944}"/>
              </a:ext>
            </a:extLst>
          </p:cNvPr>
          <p:cNvSpPr/>
          <p:nvPr/>
        </p:nvSpPr>
        <p:spPr>
          <a:xfrm>
            <a:off x="8601559" y="5811864"/>
            <a:ext cx="480448" cy="635431"/>
          </a:xfrm>
          <a:prstGeom prst="leftBrace">
            <a:avLst>
              <a:gd name="adj1" fmla="val 8333"/>
              <a:gd name="adj2" fmla="val 28049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697829F1-7C76-6042-93C1-F3675F54D6CA}"/>
              </a:ext>
            </a:extLst>
          </p:cNvPr>
          <p:cNvSpPr/>
          <p:nvPr/>
        </p:nvSpPr>
        <p:spPr>
          <a:xfrm>
            <a:off x="7839165" y="5912605"/>
            <a:ext cx="669404" cy="108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05102F-5FEE-C14F-9EC8-4934F74CCB0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148124-730B-F36E-7402-A5A4E56F7DE0}"/>
              </a:ext>
            </a:extLst>
          </p:cNvPr>
          <p:cNvSpPr txBox="1"/>
          <p:nvPr/>
        </p:nvSpPr>
        <p:spPr>
          <a:xfrm>
            <a:off x="7204532" y="1826194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or subtract 12 bit binary</a:t>
            </a:r>
          </a:p>
          <a:p>
            <a:r>
              <a:rPr lang="en-US" dirty="0">
                <a:solidFill>
                  <a:srgbClr val="FF0000"/>
                </a:solidFill>
              </a:rPr>
              <a:t>-4095 to +4095</a:t>
            </a:r>
          </a:p>
        </p:txBody>
      </p:sp>
    </p:spTree>
    <p:extLst>
      <p:ext uri="{BB962C8B-B14F-4D97-AF65-F5344CB8AC3E}">
        <p14:creationId xmlns:p14="http://schemas.microsoft.com/office/powerpoint/2010/main" val="388050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1480F-3D44-37EC-4F49-AD3D125A20E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795291"/>
            <a:ext cx="11017250" cy="23102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Load and store have </a:t>
            </a:r>
            <a:r>
              <a:rPr lang="en-US" dirty="0">
                <a:solidFill>
                  <a:srgbClr val="2C895B"/>
                </a:solidFill>
              </a:rPr>
              <a:t>variations</a:t>
            </a:r>
            <a:r>
              <a:rPr lang="en-US" dirty="0"/>
              <a:t> that move 8-bits, 16-bits and 32-bits</a:t>
            </a:r>
          </a:p>
          <a:p>
            <a:r>
              <a:rPr lang="en-US" dirty="0"/>
              <a:t>Load into a register with less than 32-bits will </a:t>
            </a:r>
            <a:r>
              <a:rPr lang="en-US" dirty="0">
                <a:solidFill>
                  <a:srgbClr val="FF0000"/>
                </a:solidFill>
              </a:rPr>
              <a:t>set the upper bits not filled from memory differently</a:t>
            </a:r>
            <a:r>
              <a:rPr lang="en-US" dirty="0">
                <a:solidFill>
                  <a:srgbClr val="2C895B"/>
                </a:solidFill>
              </a:rPr>
              <a:t> depending </a:t>
            </a:r>
            <a:r>
              <a:rPr lang="en-US" dirty="0"/>
              <a:t>on which </a:t>
            </a:r>
            <a:r>
              <a:rPr lang="en-US" dirty="0">
                <a:solidFill>
                  <a:srgbClr val="FF0000"/>
                </a:solidFill>
              </a:rPr>
              <a:t>variation of the load instruction </a:t>
            </a:r>
            <a:r>
              <a:rPr lang="en-US" dirty="0"/>
              <a:t>is used </a:t>
            </a:r>
          </a:p>
          <a:p>
            <a:r>
              <a:rPr lang="en-US" dirty="0"/>
              <a:t>Store will only select the lower 8-bit, lower 16-bits or all 32-bits of the register to copy to memory, </a:t>
            </a:r>
            <a:r>
              <a:rPr lang="en-US" dirty="0">
                <a:solidFill>
                  <a:srgbClr val="FF0000"/>
                </a:solidFill>
              </a:rPr>
              <a:t>register contents are not altered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D9333-B795-464C-BC87-30F02B52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and Storing: Variations List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C46A03E7-CA18-B74F-983A-E79BAB972CCB}"/>
              </a:ext>
            </a:extLst>
          </p:cNvPr>
          <p:cNvGraphicFramePr>
            <a:graphicFrameLocks/>
          </p:cNvGraphicFramePr>
          <p:nvPr/>
        </p:nvGraphicFramePr>
        <p:xfrm>
          <a:off x="333546" y="3224605"/>
          <a:ext cx="11524908" cy="3337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87612">
                  <a:extLst>
                    <a:ext uri="{9D8B030D-6E8A-4147-A177-3AD203B41FA5}">
                      <a16:colId xmlns:a16="http://schemas.microsoft.com/office/drawing/2014/main" val="503186759"/>
                    </a:ext>
                  </a:extLst>
                </a:gridCol>
                <a:gridCol w="3945987">
                  <a:extLst>
                    <a:ext uri="{9D8B030D-6E8A-4147-A177-3AD203B41FA5}">
                      <a16:colId xmlns:a16="http://schemas.microsoft.com/office/drawing/2014/main" val="3732785564"/>
                    </a:ext>
                  </a:extLst>
                </a:gridCol>
                <a:gridCol w="2433711">
                  <a:extLst>
                    <a:ext uri="{9D8B030D-6E8A-4147-A177-3AD203B41FA5}">
                      <a16:colId xmlns:a16="http://schemas.microsoft.com/office/drawing/2014/main" val="2828824039"/>
                    </a:ext>
                  </a:extLst>
                </a:gridCol>
                <a:gridCol w="3657598">
                  <a:extLst>
                    <a:ext uri="{9D8B030D-6E8A-4147-A177-3AD203B41FA5}">
                      <a16:colId xmlns:a16="http://schemas.microsoft.com/office/drawing/2014/main" val="414204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Instruction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Sign Extension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Memory Address Requirement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1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low byte (bits 0-7)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81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halfword (bits 0-15)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0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word (bits 0-31)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336622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5D5505F-5275-F748-A1A4-7AF6B75C7F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057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32-bit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unsigned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F71BC5-43A1-CE05-4448-DC95458E4EB9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91222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57BF24A-B6C8-3E6B-01A3-D533B4F22034}"/>
              </a:ext>
            </a:extLst>
          </p:cNvPr>
          <p:cNvCxnSpPr>
            <a:cxnSpLocks/>
          </p:cNvCxnSpPr>
          <p:nvPr/>
        </p:nvCxnSpPr>
        <p:spPr>
          <a:xfrm flipH="1">
            <a:off x="3847878" y="2706428"/>
            <a:ext cx="2852858" cy="0"/>
          </a:xfrm>
          <a:prstGeom prst="straightConnector1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CAED960-919C-64F4-6921-2AC40BF6188C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D29CBFB-231F-E451-2DB7-16DE39450709}"/>
              </a:ext>
            </a:extLst>
          </p:cNvPr>
          <p:cNvCxnSpPr>
            <a:cxnSpLocks/>
          </p:cNvCxnSpPr>
          <p:nvPr/>
        </p:nvCxnSpPr>
        <p:spPr>
          <a:xfrm flipH="1">
            <a:off x="2912322" y="2417396"/>
            <a:ext cx="3806489" cy="0"/>
          </a:xfrm>
          <a:prstGeom prst="straightConnector1">
            <a:avLst/>
          </a:prstGeom>
          <a:ln w="3175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182F34BD-B74F-0E62-89BE-5A232950507C}"/>
              </a:ext>
            </a:extLst>
          </p:cNvPr>
          <p:cNvGrpSpPr/>
          <p:nvPr/>
        </p:nvGrpSpPr>
        <p:grpSpPr>
          <a:xfrm>
            <a:off x="912104" y="4009721"/>
            <a:ext cx="1363444" cy="646331"/>
            <a:chOff x="912104" y="4009721"/>
            <a:chExt cx="1363444" cy="646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7C10F26-EA17-3EA5-43C3-F6E605054DA5}"/>
                </a:ext>
              </a:extLst>
            </p:cNvPr>
            <p:cNvSpPr txBox="1"/>
            <p:nvPr/>
          </p:nvSpPr>
          <p:spPr>
            <a:xfrm>
              <a:off x="912104" y="400972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  <a:p>
              <a:r>
                <a:rPr lang="en-US" dirty="0"/>
                <a:t>address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1D61DB7E-6931-C0E9-D9C8-E33BD7404BFA}"/>
                </a:ext>
              </a:extLst>
            </p:cNvPr>
            <p:cNvSpPr/>
            <p:nvPr/>
          </p:nvSpPr>
          <p:spPr>
            <a:xfrm>
              <a:off x="1903890" y="4217950"/>
              <a:ext cx="371658" cy="18796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65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16-bit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</a:rPr>
              <a:t>load unsigned halfword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D37764-1698-1FAC-872F-5F160D025638}"/>
              </a:ext>
            </a:extLst>
          </p:cNvPr>
          <p:cNvSpPr txBox="1"/>
          <p:nvPr/>
        </p:nvSpPr>
        <p:spPr>
          <a:xfrm>
            <a:off x="9420218" y="2868224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0x0201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56DF7DF-B146-B274-A922-150B5820470A}"/>
              </a:ext>
            </a:extLst>
          </p:cNvPr>
          <p:cNvSpPr/>
          <p:nvPr/>
        </p:nvSpPr>
        <p:spPr>
          <a:xfrm>
            <a:off x="9045482" y="2860700"/>
            <a:ext cx="512243" cy="68141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921914-FA35-57CD-3765-64D088777ED8}"/>
              </a:ext>
            </a:extLst>
          </p:cNvPr>
          <p:cNvGrpSpPr/>
          <p:nvPr/>
        </p:nvGrpSpPr>
        <p:grpSpPr>
          <a:xfrm>
            <a:off x="912104" y="4009721"/>
            <a:ext cx="1363444" cy="646331"/>
            <a:chOff x="912104" y="4009721"/>
            <a:chExt cx="1363444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F97D54-F890-EEAE-5BD3-646EA3FE9616}"/>
                </a:ext>
              </a:extLst>
            </p:cNvPr>
            <p:cNvSpPr txBox="1"/>
            <p:nvPr/>
          </p:nvSpPr>
          <p:spPr>
            <a:xfrm>
              <a:off x="912104" y="400972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  <a:p>
              <a:r>
                <a:rPr lang="en-US" dirty="0"/>
                <a:t>address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78788C42-21B9-03C4-BEE9-C7A8C2FAAA7F}"/>
                </a:ext>
              </a:extLst>
            </p:cNvPr>
            <p:cNvSpPr/>
            <p:nvPr/>
          </p:nvSpPr>
          <p:spPr>
            <a:xfrm>
              <a:off x="1903890" y="4217950"/>
              <a:ext cx="371658" cy="18796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BFDD07-C035-F76D-A340-5818ED1A7A95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05E27A-1FFD-E021-94DA-D062ED994CF6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8B1924-DF0D-4B2F-C8BB-6C5C24BB7C84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E3082-9938-3AFC-B8D5-6B1352EC7519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</p:spTree>
    <p:extLst>
      <p:ext uri="{BB962C8B-B14F-4D97-AF65-F5344CB8AC3E}">
        <p14:creationId xmlns:p14="http://schemas.microsoft.com/office/powerpoint/2010/main" val="1169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021059" y="538826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**d + *p;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972CFB-B62A-C910-96CB-FAD4F7A1B865}"/>
              </a:ext>
            </a:extLst>
          </p:cNvPr>
          <p:cNvGrpSpPr/>
          <p:nvPr/>
        </p:nvGrpSpPr>
        <p:grpSpPr>
          <a:xfrm>
            <a:off x="133354" y="3797360"/>
            <a:ext cx="6152366" cy="2940641"/>
            <a:chOff x="133354" y="3797360"/>
            <a:chExt cx="6152366" cy="29406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63679" y="4568925"/>
              <a:ext cx="3815009" cy="2169076"/>
              <a:chOff x="8217591" y="4353721"/>
              <a:chExt cx="3815009" cy="2169076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17591" y="5703860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8301315" y="4879641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268085" y="435372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01443" y="6122687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21111" y="6122687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547517" y="4954489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205008" y="496817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133354" y="454279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329" y="5168231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D26804-9FA0-B2EF-2BF8-AADDC9BFF599}"/>
                </a:ext>
              </a:extLst>
            </p:cNvPr>
            <p:cNvSpPr txBox="1"/>
            <p:nvPr/>
          </p:nvSpPr>
          <p:spPr>
            <a:xfrm>
              <a:off x="4970012" y="531519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A5ECF0-281E-D3EE-CFAD-63801515F13C}"/>
                </a:ext>
              </a:extLst>
            </p:cNvPr>
            <p:cNvSpPr txBox="1"/>
            <p:nvPr/>
          </p:nvSpPr>
          <p:spPr>
            <a:xfrm>
              <a:off x="4960787" y="4166550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50A933-AFDA-033A-F39B-BCAA07EA4791}"/>
                </a:ext>
              </a:extLst>
            </p:cNvPr>
            <p:cNvCxnSpPr>
              <a:cxnSpLocks/>
              <a:stCxn id="31" idx="2"/>
              <a:endCxn id="71" idx="0"/>
            </p:cNvCxnSpPr>
            <p:nvPr/>
          </p:nvCxnSpPr>
          <p:spPr>
            <a:xfrm>
              <a:off x="5312807" y="4535882"/>
              <a:ext cx="8292" cy="396203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71FC44-7BF0-0133-B88E-EA747B65C991}"/>
                </a:ext>
              </a:extLst>
            </p:cNvPr>
            <p:cNvSpPr txBox="1"/>
            <p:nvPr/>
          </p:nvSpPr>
          <p:spPr>
            <a:xfrm>
              <a:off x="4692014" y="3797360"/>
              <a:ext cx="15937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2949548-9D9C-02A8-74C7-B4044C3455A1}"/>
              </a:ext>
            </a:extLst>
          </p:cNvPr>
          <p:cNvGrpSpPr/>
          <p:nvPr/>
        </p:nvGrpSpPr>
        <p:grpSpPr>
          <a:xfrm>
            <a:off x="6882514" y="617230"/>
            <a:ext cx="5192471" cy="3785652"/>
            <a:chOff x="6882514" y="617230"/>
            <a:chExt cx="5192471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766088" y="1020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18807" y="2467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40348" y="2977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18807" y="1713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34413" y="1100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29018" y="1158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245423" y="1740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494103" y="82797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266751" y="2462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956906" y="1705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12726" y="2021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18807" y="3013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874809" y="2441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38640" y="1765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163455" y="3013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882514" y="617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40763" y="3728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9969655" y="3697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192762" y="3732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35147" y="3355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E0CBD5-916B-96D8-A365-4FA1ECEE83B2}"/>
                </a:ext>
              </a:extLst>
            </p:cNvPr>
            <p:cNvSpPr txBox="1"/>
            <p:nvPr/>
          </p:nvSpPr>
          <p:spPr>
            <a:xfrm>
              <a:off x="10955531" y="1198304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29EC5A-B195-4F08-DC37-3990ACEF34D2}"/>
                </a:ext>
              </a:extLst>
            </p:cNvPr>
            <p:cNvCxnSpPr>
              <a:cxnSpLocks/>
              <a:stCxn id="34" idx="1"/>
              <a:endCxn id="12" idx="3"/>
            </p:cNvCxnSpPr>
            <p:nvPr/>
          </p:nvCxnSpPr>
          <p:spPr>
            <a:xfrm flipH="1" flipV="1">
              <a:off x="9824698" y="1358603"/>
              <a:ext cx="1130833" cy="24367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5550A0B-1758-8846-A79C-D8A3FF7220E3}"/>
              </a:ext>
            </a:extLst>
          </p:cNvPr>
          <p:cNvSpPr txBox="1"/>
          <p:nvPr/>
        </p:nvSpPr>
        <p:spPr>
          <a:xfrm>
            <a:off x="7500704" y="5059531"/>
            <a:ext cx="384913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Important Observation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Lside</a:t>
            </a:r>
            <a:r>
              <a:rPr lang="en-US" sz="2400" dirty="0">
                <a:solidFill>
                  <a:schemeClr val="accent6"/>
                </a:solidFill>
              </a:rPr>
              <a:t> is two reads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Rside</a:t>
            </a:r>
            <a:r>
              <a:rPr lang="en-US" sz="2400" dirty="0">
                <a:solidFill>
                  <a:schemeClr val="accent6"/>
                </a:solidFill>
              </a:rPr>
              <a:t> is three reads</a:t>
            </a:r>
          </a:p>
        </p:txBody>
      </p:sp>
    </p:spTree>
    <p:extLst>
      <p:ext uri="{BB962C8B-B14F-4D97-AF65-F5344CB8AC3E}">
        <p14:creationId xmlns:p14="http://schemas.microsoft.com/office/powerpoint/2010/main" val="153066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0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16-bit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ldrsh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signed halfword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D37764-1698-1FAC-872F-5F160D025638}"/>
              </a:ext>
            </a:extLst>
          </p:cNvPr>
          <p:cNvSpPr txBox="1"/>
          <p:nvPr/>
        </p:nvSpPr>
        <p:spPr>
          <a:xfrm>
            <a:off x="9420218" y="2868224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0x0201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56DF7DF-B146-B274-A922-150B5820470A}"/>
              </a:ext>
            </a:extLst>
          </p:cNvPr>
          <p:cNvSpPr/>
          <p:nvPr/>
        </p:nvSpPr>
        <p:spPr>
          <a:xfrm>
            <a:off x="9045482" y="2860700"/>
            <a:ext cx="512243" cy="68141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921914-FA35-57CD-3765-64D088777ED8}"/>
              </a:ext>
            </a:extLst>
          </p:cNvPr>
          <p:cNvGrpSpPr/>
          <p:nvPr/>
        </p:nvGrpSpPr>
        <p:grpSpPr>
          <a:xfrm>
            <a:off x="912104" y="4009721"/>
            <a:ext cx="1363444" cy="646331"/>
            <a:chOff x="912104" y="4009721"/>
            <a:chExt cx="1363444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F97D54-F890-EEAE-5BD3-646EA3FE9616}"/>
                </a:ext>
              </a:extLst>
            </p:cNvPr>
            <p:cNvSpPr txBox="1"/>
            <p:nvPr/>
          </p:nvSpPr>
          <p:spPr>
            <a:xfrm>
              <a:off x="912104" y="400972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  <a:p>
              <a:r>
                <a:rPr lang="en-US" dirty="0"/>
                <a:t>address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78788C42-21B9-03C4-BEE9-C7A8C2FAAA7F}"/>
                </a:ext>
              </a:extLst>
            </p:cNvPr>
            <p:cNvSpPr/>
            <p:nvPr/>
          </p:nvSpPr>
          <p:spPr>
            <a:xfrm>
              <a:off x="1903890" y="4217950"/>
              <a:ext cx="371658" cy="18796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BFDD07-C035-F76D-A340-5818ED1A7A95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05E27A-1FFD-E021-94DA-D062ED994CF6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8B1924-DF0D-4B2F-C8BB-6C5C24BB7C84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E3082-9938-3AFC-B8D5-6B1352EC7519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70859D-2FAF-0F11-F162-2803841F8413}"/>
              </a:ext>
            </a:extLst>
          </p:cNvPr>
          <p:cNvSpPr txBox="1"/>
          <p:nvPr/>
        </p:nvSpPr>
        <p:spPr>
          <a:xfrm>
            <a:off x="3496477" y="998998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0x02 = 0b0</a:t>
            </a:r>
            <a:r>
              <a:rPr lang="en-US" dirty="0">
                <a:solidFill>
                  <a:schemeClr val="accent6"/>
                </a:solidFill>
              </a:rPr>
              <a:t>0000010</a:t>
            </a:r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6D174135-9949-4796-6B0B-2F0B1302D271}"/>
              </a:ext>
            </a:extLst>
          </p:cNvPr>
          <p:cNvSpPr/>
          <p:nvPr/>
        </p:nvSpPr>
        <p:spPr>
          <a:xfrm>
            <a:off x="4562527" y="1295992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9AE53B-5863-0D3F-70DD-01F85C3105A7}"/>
              </a:ext>
            </a:extLst>
          </p:cNvPr>
          <p:cNvSpPr txBox="1"/>
          <p:nvPr/>
        </p:nvSpPr>
        <p:spPr>
          <a:xfrm>
            <a:off x="2618969" y="271218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Sign extend</a:t>
            </a:r>
          </a:p>
        </p:txBody>
      </p:sp>
    </p:spTree>
    <p:extLst>
      <p:ext uri="{BB962C8B-B14F-4D97-AF65-F5344CB8AC3E}">
        <p14:creationId xmlns:p14="http://schemas.microsoft.com/office/powerpoint/2010/main" val="369222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16-bit Signed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ldrsh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signed halfword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0x82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927376" y="1789913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927376" y="3016743"/>
            <a:ext cx="1791435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735933-7BA1-DCF4-EE13-2A55E24B503F}"/>
              </a:ext>
            </a:extLst>
          </p:cNvPr>
          <p:cNvSpPr txBox="1"/>
          <p:nvPr/>
        </p:nvSpPr>
        <p:spPr>
          <a:xfrm>
            <a:off x="9420218" y="286822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0x8201 </a:t>
            </a:r>
          </a:p>
          <a:p>
            <a:r>
              <a:rPr lang="en-US" dirty="0"/>
              <a:t>negative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353A4AE-665A-D6BD-DFC4-DC4CF348CCB0}"/>
              </a:ext>
            </a:extLst>
          </p:cNvPr>
          <p:cNvSpPr/>
          <p:nvPr/>
        </p:nvSpPr>
        <p:spPr>
          <a:xfrm>
            <a:off x="9045482" y="2860700"/>
            <a:ext cx="512243" cy="68141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073AA-76F6-2AC1-4580-8A8B985CF11C}"/>
              </a:ext>
            </a:extLst>
          </p:cNvPr>
          <p:cNvSpPr txBox="1"/>
          <p:nvPr/>
        </p:nvSpPr>
        <p:spPr>
          <a:xfrm>
            <a:off x="2732816" y="278578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Sign extend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4DBD31-57F5-84F5-EFFC-16760BA1CA02}"/>
              </a:ext>
            </a:extLst>
          </p:cNvPr>
          <p:cNvSpPr txBox="1"/>
          <p:nvPr/>
        </p:nvSpPr>
        <p:spPr>
          <a:xfrm>
            <a:off x="3496477" y="998998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0x82 = 0b1</a:t>
            </a:r>
            <a:r>
              <a:rPr lang="en-US" dirty="0">
                <a:solidFill>
                  <a:schemeClr val="accent6"/>
                </a:solidFill>
              </a:rPr>
              <a:t>0000010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D5BE404C-EF21-0A64-C09E-C997025CFB96}"/>
              </a:ext>
            </a:extLst>
          </p:cNvPr>
          <p:cNvSpPr/>
          <p:nvPr/>
        </p:nvSpPr>
        <p:spPr>
          <a:xfrm>
            <a:off x="4562527" y="1295992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6D9429-ABFF-CFB7-30A1-F095CD35B890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3965BE-2216-EF85-6629-8D9AEF739101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C04FFD2-5CEE-E65E-1D90-33B80113A565}"/>
              </a:ext>
            </a:extLst>
          </p:cNvPr>
          <p:cNvSpPr txBox="1"/>
          <p:nvPr/>
        </p:nvSpPr>
        <p:spPr>
          <a:xfrm>
            <a:off x="2586785" y="2407617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C05501-F236-5677-3415-875B20D73261}"/>
              </a:ext>
            </a:extLst>
          </p:cNvPr>
          <p:cNvSpPr txBox="1"/>
          <p:nvPr/>
        </p:nvSpPr>
        <p:spPr>
          <a:xfrm>
            <a:off x="3463666" y="2423886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</p:spTree>
    <p:extLst>
      <p:ext uri="{BB962C8B-B14F-4D97-AF65-F5344CB8AC3E}">
        <p14:creationId xmlns:p14="http://schemas.microsoft.com/office/powerpoint/2010/main" val="251156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16-bit Unsigned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1303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unsigned halfword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0x82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927376" y="1789913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927376" y="3016743"/>
            <a:ext cx="1791435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735933-7BA1-DCF4-EE13-2A55E24B503F}"/>
              </a:ext>
            </a:extLst>
          </p:cNvPr>
          <p:cNvSpPr txBox="1"/>
          <p:nvPr/>
        </p:nvSpPr>
        <p:spPr>
          <a:xfrm>
            <a:off x="9420218" y="2868224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0x8201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353A4AE-665A-D6BD-DFC4-DC4CF348CCB0}"/>
              </a:ext>
            </a:extLst>
          </p:cNvPr>
          <p:cNvSpPr/>
          <p:nvPr/>
        </p:nvSpPr>
        <p:spPr>
          <a:xfrm>
            <a:off x="9045482" y="2860700"/>
            <a:ext cx="512243" cy="68141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4DBD31-57F5-84F5-EFFC-16760BA1CA02}"/>
              </a:ext>
            </a:extLst>
          </p:cNvPr>
          <p:cNvSpPr txBox="1"/>
          <p:nvPr/>
        </p:nvSpPr>
        <p:spPr>
          <a:xfrm>
            <a:off x="3986463" y="10450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0b1</a:t>
            </a:r>
            <a:r>
              <a:rPr lang="en-US" dirty="0">
                <a:solidFill>
                  <a:schemeClr val="accent6"/>
                </a:solidFill>
              </a:rPr>
              <a:t>0000010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D5BE404C-EF21-0A64-C09E-C997025CFB96}"/>
              </a:ext>
            </a:extLst>
          </p:cNvPr>
          <p:cNvSpPr/>
          <p:nvPr/>
        </p:nvSpPr>
        <p:spPr>
          <a:xfrm>
            <a:off x="4596063" y="1353206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106A5C-F117-164E-C1AE-566836B6E67A}"/>
              </a:ext>
            </a:extLst>
          </p:cNvPr>
          <p:cNvCxnSpPr>
            <a:cxnSpLocks/>
          </p:cNvCxnSpPr>
          <p:nvPr/>
        </p:nvCxnSpPr>
        <p:spPr>
          <a:xfrm flipV="1">
            <a:off x="3903816" y="1789227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B910B6-8674-49C7-20B3-8BE80810DFB3}"/>
              </a:ext>
            </a:extLst>
          </p:cNvPr>
          <p:cNvCxnSpPr>
            <a:cxnSpLocks/>
          </p:cNvCxnSpPr>
          <p:nvPr/>
        </p:nvCxnSpPr>
        <p:spPr>
          <a:xfrm flipV="1">
            <a:off x="2968260" y="1757386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C2439CD-191E-3B54-C2B1-2763D03FE6CB}"/>
              </a:ext>
            </a:extLst>
          </p:cNvPr>
          <p:cNvSpPr txBox="1"/>
          <p:nvPr/>
        </p:nvSpPr>
        <p:spPr>
          <a:xfrm>
            <a:off x="2642723" y="2402642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71DC5A-1445-F4CA-6FA7-9F5083A32F06}"/>
              </a:ext>
            </a:extLst>
          </p:cNvPr>
          <p:cNvSpPr txBox="1"/>
          <p:nvPr/>
        </p:nvSpPr>
        <p:spPr>
          <a:xfrm>
            <a:off x="3519604" y="2418911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</p:spTree>
    <p:extLst>
      <p:ext uri="{BB962C8B-B14F-4D97-AF65-F5344CB8AC3E}">
        <p14:creationId xmlns:p14="http://schemas.microsoft.com/office/powerpoint/2010/main" val="269217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8-bit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0539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</a:rPr>
              <a:t>load unsigned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D37764-1698-1FAC-872F-5F160D025638}"/>
              </a:ext>
            </a:extLst>
          </p:cNvPr>
          <p:cNvSpPr txBox="1"/>
          <p:nvPr/>
        </p:nvSpPr>
        <p:spPr>
          <a:xfrm>
            <a:off x="9377837" y="3016743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56DF7DF-B146-B274-A922-150B5820470A}"/>
              </a:ext>
            </a:extLst>
          </p:cNvPr>
          <p:cNvSpPr/>
          <p:nvPr/>
        </p:nvSpPr>
        <p:spPr>
          <a:xfrm>
            <a:off x="9055882" y="3184293"/>
            <a:ext cx="501843" cy="35782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59A899-0B88-3223-EFAF-0B762777F657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61990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231E9-A7F7-B227-8E51-A664DB3C5314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7DB786-1DC7-5D05-894F-040E7D84FBD5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6A93F8E-B99C-8D8E-1C26-730780B67F61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40018A-DAD0-738A-9580-83E08637BA3B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AD83C-A025-DC84-9B3E-BA47715E1404}"/>
              </a:ext>
            </a:extLst>
          </p:cNvPr>
          <p:cNvSpPr txBox="1"/>
          <p:nvPr/>
        </p:nvSpPr>
        <p:spPr>
          <a:xfrm>
            <a:off x="4391637" y="24165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</p:spTree>
    <p:extLst>
      <p:ext uri="{BB962C8B-B14F-4D97-AF65-F5344CB8AC3E}">
        <p14:creationId xmlns:p14="http://schemas.microsoft.com/office/powerpoint/2010/main" val="20237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8-bit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0539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ldrsb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D37764-1698-1FAC-872F-5F160D025638}"/>
              </a:ext>
            </a:extLst>
          </p:cNvPr>
          <p:cNvSpPr txBox="1"/>
          <p:nvPr/>
        </p:nvSpPr>
        <p:spPr>
          <a:xfrm>
            <a:off x="9377837" y="3016743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56DF7DF-B146-B274-A922-150B5820470A}"/>
              </a:ext>
            </a:extLst>
          </p:cNvPr>
          <p:cNvSpPr/>
          <p:nvPr/>
        </p:nvSpPr>
        <p:spPr>
          <a:xfrm>
            <a:off x="9055882" y="3184293"/>
            <a:ext cx="501843" cy="35782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571E959-B2D5-7FDC-059B-6D2CC75F3431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61990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817A1F-A25F-84F9-6E30-140E50BB5622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767564-6A0D-2F94-91DC-0498CCC2E2B1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E38023-555D-56DB-C003-19BB95069252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2A313-F7A9-EE3F-869A-AADB7651A785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9BE817-2DF6-49FA-B665-BC77CA3C5AD5}"/>
              </a:ext>
            </a:extLst>
          </p:cNvPr>
          <p:cNvSpPr txBox="1"/>
          <p:nvPr/>
        </p:nvSpPr>
        <p:spPr>
          <a:xfrm>
            <a:off x="4391637" y="24165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9CA2B1-A46C-3CFB-FF5F-7C4BAA6CD333}"/>
              </a:ext>
            </a:extLst>
          </p:cNvPr>
          <p:cNvSpPr txBox="1"/>
          <p:nvPr/>
        </p:nvSpPr>
        <p:spPr>
          <a:xfrm>
            <a:off x="2839646" y="2785659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Sign extend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5EA5F9-D039-1BCE-F9A6-BBFA3BCA6094}"/>
              </a:ext>
            </a:extLst>
          </p:cNvPr>
          <p:cNvSpPr txBox="1"/>
          <p:nvPr/>
        </p:nvSpPr>
        <p:spPr>
          <a:xfrm>
            <a:off x="5357210" y="103696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0b0</a:t>
            </a:r>
            <a:r>
              <a:rPr lang="en-US" dirty="0">
                <a:solidFill>
                  <a:schemeClr val="accent6"/>
                </a:solidFill>
              </a:rPr>
              <a:t>0000001</a:t>
            </a:r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69150A96-F58D-2387-DAB3-33205FDF56A9}"/>
              </a:ext>
            </a:extLst>
          </p:cNvPr>
          <p:cNvSpPr/>
          <p:nvPr/>
        </p:nvSpPr>
        <p:spPr>
          <a:xfrm>
            <a:off x="5676316" y="1336543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9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8-bit Signed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ldrsb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0x81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>
                <a:solidFill>
                  <a:schemeClr val="accent6"/>
                </a:solidFill>
              </a:rPr>
              <a:t>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735933-7BA1-DCF4-EE13-2A55E24B503F}"/>
              </a:ext>
            </a:extLst>
          </p:cNvPr>
          <p:cNvSpPr txBox="1"/>
          <p:nvPr/>
        </p:nvSpPr>
        <p:spPr>
          <a:xfrm>
            <a:off x="9348922" y="300566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0x81 </a:t>
            </a:r>
          </a:p>
          <a:p>
            <a:r>
              <a:rPr lang="en-US" dirty="0"/>
              <a:t>negative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353A4AE-665A-D6BD-DFC4-DC4CF348CCB0}"/>
              </a:ext>
            </a:extLst>
          </p:cNvPr>
          <p:cNvSpPr/>
          <p:nvPr/>
        </p:nvSpPr>
        <p:spPr>
          <a:xfrm>
            <a:off x="9102720" y="3184293"/>
            <a:ext cx="455005" cy="35782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073AA-76F6-2AC1-4580-8A8B985CF11C}"/>
              </a:ext>
            </a:extLst>
          </p:cNvPr>
          <p:cNvSpPr txBox="1"/>
          <p:nvPr/>
        </p:nvSpPr>
        <p:spPr>
          <a:xfrm>
            <a:off x="3260191" y="273588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Sign extend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4DBD31-57F5-84F5-EFFC-16760BA1CA02}"/>
              </a:ext>
            </a:extLst>
          </p:cNvPr>
          <p:cNvSpPr txBox="1"/>
          <p:nvPr/>
        </p:nvSpPr>
        <p:spPr>
          <a:xfrm>
            <a:off x="5357210" y="102275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0b1</a:t>
            </a:r>
            <a:r>
              <a:rPr lang="en-US" dirty="0">
                <a:solidFill>
                  <a:schemeClr val="accent6"/>
                </a:solidFill>
              </a:rPr>
              <a:t>0000001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D5BE404C-EF21-0A64-C09E-C997025CFB96}"/>
              </a:ext>
            </a:extLst>
          </p:cNvPr>
          <p:cNvSpPr/>
          <p:nvPr/>
        </p:nvSpPr>
        <p:spPr>
          <a:xfrm>
            <a:off x="5676316" y="1336543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5FF16C-AA65-43BB-24F7-9B53E1DA58D4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61990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0F17AC-FF83-AB98-C1D3-672638152229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D0F53C-F2AF-A7F7-7AA7-6C8A954AE79D}"/>
              </a:ext>
            </a:extLst>
          </p:cNvPr>
          <p:cNvSpPr txBox="1"/>
          <p:nvPr/>
        </p:nvSpPr>
        <p:spPr>
          <a:xfrm>
            <a:off x="2652989" y="2407617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ABE3F1-DED8-B231-7EB6-926A7B9BDBA0}"/>
              </a:ext>
            </a:extLst>
          </p:cNvPr>
          <p:cNvSpPr txBox="1"/>
          <p:nvPr/>
        </p:nvSpPr>
        <p:spPr>
          <a:xfrm>
            <a:off x="3529870" y="2423886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BB93F3-F913-035E-F85A-4B171C0CFBCE}"/>
              </a:ext>
            </a:extLst>
          </p:cNvPr>
          <p:cNvSpPr txBox="1"/>
          <p:nvPr/>
        </p:nvSpPr>
        <p:spPr>
          <a:xfrm>
            <a:off x="4457841" y="2416586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9A20C1-0811-C249-75B9-FEC773E089A3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07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8-bit Signed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unsigned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0x81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>
                <a:solidFill>
                  <a:schemeClr val="accent6"/>
                </a:solidFill>
              </a:rPr>
              <a:t>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735933-7BA1-DCF4-EE13-2A55E24B503F}"/>
              </a:ext>
            </a:extLst>
          </p:cNvPr>
          <p:cNvSpPr txBox="1"/>
          <p:nvPr/>
        </p:nvSpPr>
        <p:spPr>
          <a:xfrm>
            <a:off x="9348922" y="3005664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353A4AE-665A-D6BD-DFC4-DC4CF348CCB0}"/>
              </a:ext>
            </a:extLst>
          </p:cNvPr>
          <p:cNvSpPr/>
          <p:nvPr/>
        </p:nvSpPr>
        <p:spPr>
          <a:xfrm>
            <a:off x="9102720" y="3184293"/>
            <a:ext cx="455005" cy="35782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4955CE-0762-252A-C614-912B47B7EAD3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61990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6C97F6-0BBB-240D-61A8-A8B92DE993C3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73E5D6-CAC6-FFF3-F6D4-FD2399B02F44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4F72BF3-A2E8-E37E-FE3E-5A12CFB76A37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D2ABD1-D0FF-8575-3CDC-60DF9271C0AA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521204-D65A-24CA-D023-C021E1F330C4}"/>
              </a:ext>
            </a:extLst>
          </p:cNvPr>
          <p:cNvSpPr txBox="1"/>
          <p:nvPr/>
        </p:nvSpPr>
        <p:spPr>
          <a:xfrm>
            <a:off x="4391637" y="24165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</p:spTree>
    <p:extLst>
      <p:ext uri="{BB962C8B-B14F-4D97-AF65-F5344CB8AC3E}">
        <p14:creationId xmlns:p14="http://schemas.microsoft.com/office/powerpoint/2010/main" val="346174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Memory, 32-bit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str r1, [r0]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F71BC5-43A1-CE05-4448-DC95458E4EB9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912226"/>
          </a:xfrm>
          <a:prstGeom prst="straightConnector1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57BF24A-B6C8-3E6B-01A3-D533B4F22034}"/>
              </a:ext>
            </a:extLst>
          </p:cNvPr>
          <p:cNvCxnSpPr>
            <a:cxnSpLocks/>
          </p:cNvCxnSpPr>
          <p:nvPr/>
        </p:nvCxnSpPr>
        <p:spPr>
          <a:xfrm flipH="1">
            <a:off x="3847878" y="2706428"/>
            <a:ext cx="2852858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CAED960-919C-64F4-6921-2AC40BF6188C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D29CBFB-231F-E451-2DB7-16DE39450709}"/>
              </a:ext>
            </a:extLst>
          </p:cNvPr>
          <p:cNvCxnSpPr>
            <a:cxnSpLocks/>
          </p:cNvCxnSpPr>
          <p:nvPr/>
        </p:nvCxnSpPr>
        <p:spPr>
          <a:xfrm flipH="1">
            <a:off x="2912322" y="2417396"/>
            <a:ext cx="3806489" cy="0"/>
          </a:xfrm>
          <a:prstGeom prst="straightConnector1">
            <a:avLst/>
          </a:prstGeom>
          <a:ln w="31750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5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Memory, 16-bit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07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Memory, 8-bit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6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Memory: Size and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2" y="835293"/>
            <a:ext cx="11181158" cy="27328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/>
                </a:solidFill>
              </a:rPr>
              <a:t>number of </a:t>
            </a:r>
            <a:r>
              <a:rPr lang="en-US" sz="2800" b="1" dirty="0">
                <a:solidFill>
                  <a:schemeClr val="accent5"/>
                </a:solidFill>
              </a:rPr>
              <a:t>contiguous bytes </a:t>
            </a:r>
            <a:r>
              <a:rPr lang="en-US" sz="2800" dirty="0">
                <a:solidFill>
                  <a:schemeClr val="accent5"/>
                </a:solidFill>
              </a:rPr>
              <a:t>a variable uses </a:t>
            </a:r>
            <a:r>
              <a:rPr lang="en-US" sz="2800" dirty="0"/>
              <a:t>is based on the </a:t>
            </a:r>
            <a:r>
              <a:rPr lang="en-US" sz="2800" i="1" dirty="0">
                <a:solidFill>
                  <a:schemeClr val="accent5"/>
                </a:solidFill>
              </a:rPr>
              <a:t>type</a:t>
            </a:r>
            <a:r>
              <a:rPr lang="en-US" sz="2800" dirty="0"/>
              <a:t> of the variable</a:t>
            </a:r>
          </a:p>
          <a:p>
            <a:pPr lvl="1">
              <a:defRPr/>
            </a:pPr>
            <a:r>
              <a:rPr lang="en-US" sz="2600" dirty="0"/>
              <a:t>Different </a:t>
            </a:r>
            <a:r>
              <a:rPr lang="en-US" sz="2600" dirty="0">
                <a:solidFill>
                  <a:srgbClr val="2C895B"/>
                </a:solidFill>
              </a:rPr>
              <a:t>variable types </a:t>
            </a:r>
            <a:r>
              <a:rPr lang="en-US" sz="2600" dirty="0"/>
              <a:t>require </a:t>
            </a:r>
            <a:r>
              <a:rPr lang="en-US" sz="2600" dirty="0">
                <a:solidFill>
                  <a:srgbClr val="0070C0"/>
                </a:solidFill>
              </a:rPr>
              <a:t>different numbers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2C895B"/>
                </a:solidFill>
              </a:rPr>
              <a:t>contiguous bytes</a:t>
            </a:r>
          </a:p>
          <a:p>
            <a:pPr>
              <a:defRPr/>
            </a:pPr>
            <a:r>
              <a:rPr lang="en-US" sz="2600" b="1" i="1" dirty="0"/>
              <a:t>Variable names </a:t>
            </a:r>
            <a:r>
              <a:rPr lang="en-US" sz="2600" dirty="0"/>
              <a:t>map to a </a:t>
            </a:r>
            <a:r>
              <a:rPr lang="en-US" sz="2600" i="1" u="sng" dirty="0">
                <a:solidFill>
                  <a:schemeClr val="accent5"/>
                </a:solidFill>
              </a:rPr>
              <a:t>starting address in memory</a:t>
            </a:r>
          </a:p>
          <a:p>
            <a:pPr>
              <a:defRPr/>
            </a:pPr>
            <a:r>
              <a:rPr lang="en-US" sz="2600" dirty="0">
                <a:solidFill>
                  <a:schemeClr val="accent1"/>
                </a:solidFill>
              </a:rPr>
              <a:t>Example Below</a:t>
            </a:r>
            <a:r>
              <a:rPr lang="en-US" sz="2600" dirty="0">
                <a:solidFill>
                  <a:schemeClr val="tx2"/>
                </a:solidFill>
              </a:rPr>
              <a:t>: Variables all starting at address 0x80, each box is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93A47-7E44-2641-88B2-47871EF1352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53571-5726-124C-A5D3-3843CE5BB193}"/>
              </a:ext>
            </a:extLst>
          </p:cNvPr>
          <p:cNvGrpSpPr/>
          <p:nvPr/>
        </p:nvGrpSpPr>
        <p:grpSpPr>
          <a:xfrm>
            <a:off x="625356" y="5113801"/>
            <a:ext cx="2602987" cy="1326865"/>
            <a:chOff x="625356" y="5113801"/>
            <a:chExt cx="2602987" cy="13268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4588AD-BB07-F34C-8B1D-C9DE94669EBC}"/>
                </a:ext>
              </a:extLst>
            </p:cNvPr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7E81333-E034-B040-823C-7C3520C0E06F}"/>
                  </a:ext>
                </a:extLst>
              </p:cNvPr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B8F658-CDFB-8349-9829-B92EBBA7C951}"/>
                  </a:ext>
                </a:extLst>
              </p:cNvPr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char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D02279-AD26-7944-81EC-2685D84F5825}"/>
                  </a:ext>
                </a:extLst>
              </p:cNvPr>
              <p:cNvSpPr txBox="1"/>
              <p:nvPr/>
            </p:nvSpPr>
            <p:spPr>
              <a:xfrm>
                <a:off x="76930" y="4870666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5C826-856E-954E-B9B1-E73389CBFABC}"/>
                </a:ext>
              </a:extLst>
            </p:cNvPr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49C6E8E-65DF-DC49-9D1C-B6173D55369A}"/>
                </a:ext>
              </a:extLst>
            </p:cNvPr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CAED8-16C9-EB47-9538-1DD5F455A4DF}"/>
              </a:ext>
            </a:extLst>
          </p:cNvPr>
          <p:cNvGrpSpPr/>
          <p:nvPr/>
        </p:nvGrpSpPr>
        <p:grpSpPr>
          <a:xfrm>
            <a:off x="8117796" y="3526735"/>
            <a:ext cx="3770254" cy="3054056"/>
            <a:chOff x="8117796" y="3526735"/>
            <a:chExt cx="3770254" cy="305405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9AD27A-8536-344E-A195-118F7411F0F1}"/>
                </a:ext>
              </a:extLst>
            </p:cNvPr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769CF1-7532-8C47-9F8A-90FC3ACF3888}"/>
                  </a:ext>
                </a:extLst>
              </p:cNvPr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00000000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B2715-3064-1047-8466-E5CFC0CAD3FB}"/>
                  </a:ext>
                </a:extLst>
              </p:cNvPr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D06FFC-C324-E143-A142-6A4E49D31C6A}"/>
                  </a:ext>
                </a:extLst>
              </p:cNvPr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A0418-1AD5-D144-93D1-E474553E4176}"/>
                  </a:ext>
                </a:extLst>
              </p:cNvPr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CFF365-9A45-C745-8332-D864923DAE87}"/>
                  </a:ext>
                </a:extLst>
              </p:cNvPr>
              <p:cNvSpPr txBox="1"/>
              <p:nvPr/>
            </p:nvSpPr>
            <p:spPr>
              <a:xfrm>
                <a:off x="5014749" y="2223403"/>
                <a:ext cx="1374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 bytes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4A62BF-3A71-8242-9728-E89C1278FB87}"/>
                  </a:ext>
                </a:extLst>
              </p:cNvPr>
              <p:cNvSpPr txBox="1"/>
              <p:nvPr/>
            </p:nvSpPr>
            <p:spPr>
              <a:xfrm>
                <a:off x="4141180" y="4815794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EB08E-29D3-FD48-9823-C6F75BB2671A}"/>
                  </a:ext>
                </a:extLst>
              </p:cNvPr>
              <p:cNvSpPr txBox="1"/>
              <p:nvPr/>
            </p:nvSpPr>
            <p:spPr>
              <a:xfrm>
                <a:off x="4141179" y="394001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B21C21-4557-F142-A988-0B88F3F81780}"/>
                  </a:ext>
                </a:extLst>
              </p:cNvPr>
              <p:cNvSpPr txBox="1"/>
              <p:nvPr/>
            </p:nvSpPr>
            <p:spPr>
              <a:xfrm>
                <a:off x="4135647" y="435412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D6983E-C6AB-B440-AB9F-ED614A6795A5}"/>
                  </a:ext>
                </a:extLst>
              </p:cNvPr>
              <p:cNvSpPr txBox="1"/>
              <p:nvPr/>
            </p:nvSpPr>
            <p:spPr>
              <a:xfrm>
                <a:off x="4141180" y="34592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397E1-F828-874B-8357-FE79DB43F8F2}"/>
                </a:ext>
              </a:extLst>
            </p:cNvPr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CE6F516-2349-7C4A-A5B8-4179F658FD75}"/>
                </a:ext>
              </a:extLst>
            </p:cNvPr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532A37-DBA4-F549-87B3-96E8CCBDB166}"/>
                </a:ext>
              </a:extLst>
            </p:cNvPr>
            <p:cNvSpPr txBox="1"/>
            <p:nvPr/>
          </p:nvSpPr>
          <p:spPr>
            <a:xfrm rot="16200000">
              <a:off x="10787909" y="5461696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584D336-91AB-9243-83CA-FDEB66F6F2E8}"/>
                </a:ext>
              </a:extLst>
            </p:cNvPr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E9A54-488F-6547-8ED1-F8349F449105}"/>
              </a:ext>
            </a:extLst>
          </p:cNvPr>
          <p:cNvGrpSpPr/>
          <p:nvPr/>
        </p:nvGrpSpPr>
        <p:grpSpPr>
          <a:xfrm>
            <a:off x="3852667" y="4376833"/>
            <a:ext cx="3630778" cy="2551955"/>
            <a:chOff x="3852667" y="4376833"/>
            <a:chExt cx="3630778" cy="255195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BAFEF-CE4E-0446-8D3C-0A7C9C6647E1}"/>
                </a:ext>
              </a:extLst>
            </p:cNvPr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E1BCAC-3C8C-4744-BAF7-41BD10ADD6BB}"/>
                  </a:ext>
                </a:extLst>
              </p:cNvPr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short int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 bytes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7EE629-DF25-C44D-9AAF-940C6EEBB7EF}"/>
                  </a:ext>
                </a:extLst>
              </p:cNvPr>
              <p:cNvSpPr txBox="1"/>
              <p:nvPr/>
            </p:nvSpPr>
            <p:spPr>
              <a:xfrm>
                <a:off x="1865582" y="481048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847F6-1F2E-4644-B78F-519BB2947AE0}"/>
                  </a:ext>
                </a:extLst>
              </p:cNvPr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9DABB1-7BD5-E945-B63F-2D378321347A}"/>
                  </a:ext>
                </a:extLst>
              </p:cNvPr>
              <p:cNvSpPr txBox="1"/>
              <p:nvPr/>
            </p:nvSpPr>
            <p:spPr>
              <a:xfrm>
                <a:off x="1880128" y="4336701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065C5-DA33-A04A-AD8C-29035DE7F356}"/>
                  </a:ext>
                </a:extLst>
              </p:cNvPr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793E0E-6402-554D-9EC9-E4AC2AD79E59}"/>
                </a:ext>
              </a:extLst>
            </p:cNvPr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D918DC02-74B7-984B-8132-505721F63A16}"/>
                </a:ext>
              </a:extLst>
            </p:cNvPr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656ACC57-7DD6-704D-BF83-0282EBC2D9CD}"/>
                </a:ext>
              </a:extLst>
            </p:cNvPr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BEFC47-93DF-CB4D-BA52-A32EA2E5A9DD}"/>
                </a:ext>
              </a:extLst>
            </p:cNvPr>
            <p:cNvSpPr txBox="1"/>
            <p:nvPr/>
          </p:nvSpPr>
          <p:spPr>
            <a:xfrm rot="16200000">
              <a:off x="6383304" y="5828647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82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Memory, 8-bit – Storing different byte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858252" y="1079818"/>
            <a:ext cx="9149175" cy="458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353811" y="5646308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582429" y="2605047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849410" y="262885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600716" y="228314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838621" y="3383688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838621" y="3688251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838621" y="399281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838621" y="4304901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856874" y="2917134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455208" y="5288001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774177" y="430490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780269" y="394707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739523" y="365387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745615" y="329605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838621" y="2967338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838621" y="4889079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955746" y="3881541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488672" y="495716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856874" y="4466603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23A7EB6-419F-9B0C-B0BB-F8AC959F943D}"/>
              </a:ext>
            </a:extLst>
          </p:cNvPr>
          <p:cNvGrpSpPr/>
          <p:nvPr/>
        </p:nvGrpSpPr>
        <p:grpSpPr>
          <a:xfrm>
            <a:off x="2582429" y="1669361"/>
            <a:ext cx="3742224" cy="312089"/>
            <a:chOff x="1085950" y="2250436"/>
            <a:chExt cx="3742224" cy="3120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50C4E7-9ABA-32DC-B1C0-3683DD535A90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7DD0C4-8FDA-DA4F-DC05-5D930FA91E4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49C85A-7C39-7912-EFDC-A3362856F002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7995B7-6A99-3842-664C-AE2ACB0A821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1109FCE-AB71-7B7F-54FE-46EED1BF1437}"/>
              </a:ext>
            </a:extLst>
          </p:cNvPr>
          <p:cNvSpPr txBox="1"/>
          <p:nvPr/>
        </p:nvSpPr>
        <p:spPr>
          <a:xfrm>
            <a:off x="2600716" y="134746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4FF8AF-BF6D-C42D-E782-6E725B152AD0}"/>
              </a:ext>
            </a:extLst>
          </p:cNvPr>
          <p:cNvSpPr txBox="1"/>
          <p:nvPr/>
        </p:nvSpPr>
        <p:spPr>
          <a:xfrm>
            <a:off x="992563" y="220096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r1, r2, 8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196C4A-460B-9A59-72C2-042787983490}"/>
              </a:ext>
            </a:extLst>
          </p:cNvPr>
          <p:cNvCxnSpPr>
            <a:cxnSpLocks/>
          </p:cNvCxnSpPr>
          <p:nvPr/>
        </p:nvCxnSpPr>
        <p:spPr>
          <a:xfrm flipH="1" flipV="1">
            <a:off x="3129717" y="1981448"/>
            <a:ext cx="728825" cy="62359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1B89CC-0BBF-697D-58FF-30332869E659}"/>
              </a:ext>
            </a:extLst>
          </p:cNvPr>
          <p:cNvCxnSpPr>
            <a:cxnSpLocks/>
          </p:cNvCxnSpPr>
          <p:nvPr/>
        </p:nvCxnSpPr>
        <p:spPr>
          <a:xfrm flipH="1" flipV="1">
            <a:off x="4166902" y="1958339"/>
            <a:ext cx="728825" cy="62359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A6568B9-B75B-BBFA-5C2E-1040CB7E9B3B}"/>
              </a:ext>
            </a:extLst>
          </p:cNvPr>
          <p:cNvCxnSpPr>
            <a:cxnSpLocks/>
          </p:cNvCxnSpPr>
          <p:nvPr/>
        </p:nvCxnSpPr>
        <p:spPr>
          <a:xfrm flipH="1" flipV="1">
            <a:off x="5015096" y="2004558"/>
            <a:ext cx="728825" cy="62359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37924C-37E7-102D-2BF8-74D0354B585C}"/>
              </a:ext>
            </a:extLst>
          </p:cNvPr>
          <p:cNvSpPr txBox="1"/>
          <p:nvPr/>
        </p:nvSpPr>
        <p:spPr>
          <a:xfrm>
            <a:off x="1524236" y="1645661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3B8A49-834C-09FB-4DE7-54C3F4A15412}"/>
              </a:ext>
            </a:extLst>
          </p:cNvPr>
          <p:cNvCxnSpPr>
            <a:cxnSpLocks/>
          </p:cNvCxnSpPr>
          <p:nvPr/>
        </p:nvCxnSpPr>
        <p:spPr>
          <a:xfrm flipH="1" flipV="1">
            <a:off x="2184572" y="1995921"/>
            <a:ext cx="451775" cy="65656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6EFF640-1E49-2290-939D-BB9D60CF0486}"/>
              </a:ext>
            </a:extLst>
          </p:cNvPr>
          <p:cNvSpPr txBox="1"/>
          <p:nvPr/>
        </p:nvSpPr>
        <p:spPr>
          <a:xfrm>
            <a:off x="4417006" y="1071199"/>
            <a:ext cx="541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We want store this byte to memory location 0x1000</a:t>
            </a: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5C482EA-DAC8-A57B-A31A-57B320153CBD}"/>
              </a:ext>
            </a:extLst>
          </p:cNvPr>
          <p:cNvSpPr/>
          <p:nvPr/>
        </p:nvSpPr>
        <p:spPr>
          <a:xfrm>
            <a:off x="4895727" y="1432564"/>
            <a:ext cx="277852" cy="2485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5F6E61-8D15-DDD5-BE07-786917C16C34}"/>
              </a:ext>
            </a:extLst>
          </p:cNvPr>
          <p:cNvSpPr txBox="1"/>
          <p:nvPr/>
        </p:nvSpPr>
        <p:spPr>
          <a:xfrm>
            <a:off x="847300" y="3059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you could also do a </a:t>
            </a:r>
            <a:r>
              <a:rPr lang="en-US" dirty="0" err="1">
                <a:solidFill>
                  <a:srgbClr val="0070C0"/>
                </a:solidFill>
              </a:rPr>
              <a:t>ror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95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ACD6AA-5F18-9541-A6F0-EAA05D8C462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11015" y="1063548"/>
            <a:ext cx="11632223" cy="42733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Address of X (defined as int X)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X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r2 contains the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*Y)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write Y = &amp;X;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r1, [r2]   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53FDB8-9673-7E43-A38F-E67C5AF67BC7}"/>
              </a:ext>
            </a:extLst>
          </p:cNvPr>
          <p:cNvSpPr/>
          <p:nvPr/>
        </p:nvSpPr>
        <p:spPr>
          <a:xfrm>
            <a:off x="3184918" y="274450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15952F-BE04-8E4C-A50D-8E120CFC45FB}"/>
              </a:ext>
            </a:extLst>
          </p:cNvPr>
          <p:cNvSpPr txBox="1"/>
          <p:nvPr/>
        </p:nvSpPr>
        <p:spPr>
          <a:xfrm>
            <a:off x="2761239" y="355187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1A1FE-735C-3C42-9163-CF99E657A754}"/>
              </a:ext>
            </a:extLst>
          </p:cNvPr>
          <p:cNvSpPr txBox="1"/>
          <p:nvPr/>
        </p:nvSpPr>
        <p:spPr>
          <a:xfrm>
            <a:off x="2821082" y="285395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983E02-431E-2047-9DE3-9B51AB57BB4B}"/>
              </a:ext>
            </a:extLst>
          </p:cNvPr>
          <p:cNvSpPr txBox="1"/>
          <p:nvPr/>
        </p:nvSpPr>
        <p:spPr>
          <a:xfrm>
            <a:off x="5609749" y="367800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contents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15CB20-C27D-4B4F-9773-CE938B7416F7}"/>
              </a:ext>
            </a:extLst>
          </p:cNvPr>
          <p:cNvCxnSpPr>
            <a:cxnSpLocks/>
          </p:cNvCxnSpPr>
          <p:nvPr/>
        </p:nvCxnSpPr>
        <p:spPr>
          <a:xfrm>
            <a:off x="4630504" y="3851141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5BD856-1BB9-5E4C-A0B8-2E6B7FE59AAE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4634108" y="3153452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225A92-BEAB-CBC6-EC6F-28127BD4DD3F}"/>
              </a:ext>
            </a:extLst>
          </p:cNvPr>
          <p:cNvSpPr txBox="1"/>
          <p:nvPr/>
        </p:nvSpPr>
        <p:spPr>
          <a:xfrm>
            <a:off x="5618887" y="402428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17DAD9-D516-5C44-282A-A1C2AFE646DC}"/>
              </a:ext>
            </a:extLst>
          </p:cNvPr>
          <p:cNvSpPr txBox="1"/>
          <p:nvPr/>
        </p:nvSpPr>
        <p:spPr>
          <a:xfrm>
            <a:off x="5618887" y="2984175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93441F-C18B-1080-358D-5CAC969FCB77}"/>
              </a:ext>
            </a:extLst>
          </p:cNvPr>
          <p:cNvSpPr txBox="1"/>
          <p:nvPr/>
        </p:nvSpPr>
        <p:spPr>
          <a:xfrm>
            <a:off x="5618887" y="332947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77DA5E-8DD2-2F89-6AE0-88584CC061D2}"/>
              </a:ext>
            </a:extLst>
          </p:cNvPr>
          <p:cNvSpPr txBox="1"/>
          <p:nvPr/>
        </p:nvSpPr>
        <p:spPr>
          <a:xfrm>
            <a:off x="7424439" y="336451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807513-DA45-A639-2E42-E7F8A0B46884}"/>
              </a:ext>
            </a:extLst>
          </p:cNvPr>
          <p:cNvSpPr txBox="1"/>
          <p:nvPr/>
        </p:nvSpPr>
        <p:spPr>
          <a:xfrm>
            <a:off x="7424439" y="299518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    /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this is 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6DB617-402E-A872-420B-850CF03CDFD9}"/>
              </a:ext>
            </a:extLst>
          </p:cNvPr>
          <p:cNvSpPr txBox="1"/>
          <p:nvPr/>
        </p:nvSpPr>
        <p:spPr>
          <a:xfrm>
            <a:off x="7438071" y="3703068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   // this is 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A3239D-7EEC-2F6E-D458-0379D48FA3DA}"/>
              </a:ext>
            </a:extLst>
          </p:cNvPr>
          <p:cNvSpPr txBox="1"/>
          <p:nvPr/>
        </p:nvSpPr>
        <p:spPr>
          <a:xfrm>
            <a:off x="7469686" y="40142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0A8594-8B68-AC55-9CFD-2E6C1E84E4DD}"/>
              </a:ext>
            </a:extLst>
          </p:cNvPr>
          <p:cNvSpPr/>
          <p:nvPr/>
        </p:nvSpPr>
        <p:spPr>
          <a:xfrm>
            <a:off x="3182704" y="349116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D06F7F-18CB-959E-AB08-FE1FAB572246}"/>
              </a:ext>
            </a:extLst>
          </p:cNvPr>
          <p:cNvSpPr txBox="1"/>
          <p:nvPr/>
        </p:nvSpPr>
        <p:spPr>
          <a:xfrm>
            <a:off x="5616146" y="263304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70DAEF-81AB-3B6A-5577-2D8D7D086B41}"/>
              </a:ext>
            </a:extLst>
          </p:cNvPr>
          <p:cNvSpPr txBox="1"/>
          <p:nvPr/>
        </p:nvSpPr>
        <p:spPr>
          <a:xfrm>
            <a:off x="7466945" y="262301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C93274-8C21-4747-739F-B989D34D9F64}"/>
              </a:ext>
            </a:extLst>
          </p:cNvPr>
          <p:cNvSpPr txBox="1"/>
          <p:nvPr/>
        </p:nvSpPr>
        <p:spPr>
          <a:xfrm>
            <a:off x="5616146" y="299908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3FC9324-89FF-7565-ABE1-1B609013EDD0}"/>
              </a:ext>
            </a:extLst>
          </p:cNvPr>
          <p:cNvCxnSpPr>
            <a:cxnSpLocks/>
          </p:cNvCxnSpPr>
          <p:nvPr/>
        </p:nvCxnSpPr>
        <p:spPr>
          <a:xfrm flipV="1">
            <a:off x="4626884" y="3163748"/>
            <a:ext cx="1514391" cy="50428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40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4" grpId="0"/>
      <p:bldP spid="48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77" y="100755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A3006-70AE-5A41-A839-25DF9E502E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4984" y="941133"/>
            <a:ext cx="11017048" cy="567693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r1 contains the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*X)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memory r1 points at X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r2 contains the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write Y = *X;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r3, [r1]  // r3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 (read 1)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r0, [r3]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*x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(read 2)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r0, [r2]  // y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*x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9EE306-E8B8-AE7F-F7F2-F13A86F91338}"/>
              </a:ext>
            </a:extLst>
          </p:cNvPr>
          <p:cNvSpPr/>
          <p:nvPr/>
        </p:nvSpPr>
        <p:spPr>
          <a:xfrm>
            <a:off x="4535791" y="2672967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2B9668-378D-55BC-BE49-414AB1233E62}"/>
              </a:ext>
            </a:extLst>
          </p:cNvPr>
          <p:cNvSpPr txBox="1"/>
          <p:nvPr/>
        </p:nvSpPr>
        <p:spPr>
          <a:xfrm>
            <a:off x="4112112" y="348033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059D62-6CFD-A6A8-DAEC-6E391D917CBC}"/>
              </a:ext>
            </a:extLst>
          </p:cNvPr>
          <p:cNvSpPr txBox="1"/>
          <p:nvPr/>
        </p:nvSpPr>
        <p:spPr>
          <a:xfrm>
            <a:off x="4171955" y="278241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F2F4A7-E616-7FE0-244C-6A8986722957}"/>
              </a:ext>
            </a:extLst>
          </p:cNvPr>
          <p:cNvSpPr txBox="1"/>
          <p:nvPr/>
        </p:nvSpPr>
        <p:spPr>
          <a:xfrm>
            <a:off x="6960621" y="3620520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0x01010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A289B5-AEBC-1415-5A4F-D33FEF10F357}"/>
              </a:ext>
            </a:extLst>
          </p:cNvPr>
          <p:cNvCxnSpPr>
            <a:cxnSpLocks/>
          </p:cNvCxnSpPr>
          <p:nvPr/>
        </p:nvCxnSpPr>
        <p:spPr>
          <a:xfrm>
            <a:off x="5981377" y="3779600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05CBC7-E9F6-CD46-1F46-3705B963A227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5984981" y="3081911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7FBA10-FD00-C5DC-A281-6064A873651B}"/>
              </a:ext>
            </a:extLst>
          </p:cNvPr>
          <p:cNvSpPr txBox="1"/>
          <p:nvPr/>
        </p:nvSpPr>
        <p:spPr>
          <a:xfrm>
            <a:off x="6969760" y="395274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A8C7C4-7A2F-3138-2E42-11B6B1B78406}"/>
              </a:ext>
            </a:extLst>
          </p:cNvPr>
          <p:cNvSpPr txBox="1"/>
          <p:nvPr/>
        </p:nvSpPr>
        <p:spPr>
          <a:xfrm>
            <a:off x="6969760" y="291263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03F743-48ED-5411-6FB2-4DF5FBA13945}"/>
              </a:ext>
            </a:extLst>
          </p:cNvPr>
          <p:cNvSpPr txBox="1"/>
          <p:nvPr/>
        </p:nvSpPr>
        <p:spPr>
          <a:xfrm>
            <a:off x="6969760" y="325793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A3454A-95D8-EBE3-8345-F6CEE92FF232}"/>
              </a:ext>
            </a:extLst>
          </p:cNvPr>
          <p:cNvSpPr txBox="1"/>
          <p:nvPr/>
        </p:nvSpPr>
        <p:spPr>
          <a:xfrm>
            <a:off x="8775312" y="329297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D73844-5CBA-D697-8A54-492EDC6361B3}"/>
              </a:ext>
            </a:extLst>
          </p:cNvPr>
          <p:cNvSpPr txBox="1"/>
          <p:nvPr/>
        </p:nvSpPr>
        <p:spPr>
          <a:xfrm>
            <a:off x="8775312" y="292364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C1A5A5-0328-3762-0B95-CEC700E60237}"/>
              </a:ext>
            </a:extLst>
          </p:cNvPr>
          <p:cNvSpPr txBox="1"/>
          <p:nvPr/>
        </p:nvSpPr>
        <p:spPr>
          <a:xfrm>
            <a:off x="8788944" y="363152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7BB409-1ABD-DCF0-4379-DED8AA885E23}"/>
              </a:ext>
            </a:extLst>
          </p:cNvPr>
          <p:cNvSpPr txBox="1"/>
          <p:nvPr/>
        </p:nvSpPr>
        <p:spPr>
          <a:xfrm>
            <a:off x="8820559" y="394271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1979E99-43A4-1FE0-AA8B-F9165DC64800}"/>
              </a:ext>
            </a:extLst>
          </p:cNvPr>
          <p:cNvSpPr/>
          <p:nvPr/>
        </p:nvSpPr>
        <p:spPr>
          <a:xfrm>
            <a:off x="4533577" y="3419623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9FA7A7-C9D2-18AB-563B-F805492F2B28}"/>
              </a:ext>
            </a:extLst>
          </p:cNvPr>
          <p:cNvSpPr txBox="1"/>
          <p:nvPr/>
        </p:nvSpPr>
        <p:spPr>
          <a:xfrm>
            <a:off x="6967019" y="2561502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649AF6D-7666-3B8B-113A-35343A5C33F5}"/>
              </a:ext>
            </a:extLst>
          </p:cNvPr>
          <p:cNvSpPr txBox="1"/>
          <p:nvPr/>
        </p:nvSpPr>
        <p:spPr>
          <a:xfrm>
            <a:off x="8817818" y="255146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6E33CE5-22C2-C930-7332-4E4109EB8AF1}"/>
              </a:ext>
            </a:extLst>
          </p:cNvPr>
          <p:cNvSpPr txBox="1"/>
          <p:nvPr/>
        </p:nvSpPr>
        <p:spPr>
          <a:xfrm>
            <a:off x="6960621" y="2915910"/>
            <a:ext cx="185993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946F4F-6EEB-870C-43BB-7F4507F262FF}"/>
              </a:ext>
            </a:extLst>
          </p:cNvPr>
          <p:cNvSpPr/>
          <p:nvPr/>
        </p:nvSpPr>
        <p:spPr>
          <a:xfrm>
            <a:off x="4523935" y="197836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542A5B-9DB2-FAC2-1AE7-B82BEF201F0C}"/>
              </a:ext>
            </a:extLst>
          </p:cNvPr>
          <p:cNvSpPr txBox="1"/>
          <p:nvPr/>
        </p:nvSpPr>
        <p:spPr>
          <a:xfrm>
            <a:off x="4160099" y="208780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2B7ADE1-D83A-8641-6532-DCA7948E1B17}"/>
              </a:ext>
            </a:extLst>
          </p:cNvPr>
          <p:cNvSpPr/>
          <p:nvPr/>
        </p:nvSpPr>
        <p:spPr>
          <a:xfrm>
            <a:off x="4539959" y="1976514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0x01010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478D42-07A5-A91C-2622-8F6B03225C11}"/>
              </a:ext>
            </a:extLst>
          </p:cNvPr>
          <p:cNvSpPr txBox="1"/>
          <p:nvPr/>
        </p:nvSpPr>
        <p:spPr>
          <a:xfrm>
            <a:off x="4080497" y="42650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F195AB7-356D-0FE7-F1AE-3C2498CF3927}"/>
              </a:ext>
            </a:extLst>
          </p:cNvPr>
          <p:cNvSpPr/>
          <p:nvPr/>
        </p:nvSpPr>
        <p:spPr>
          <a:xfrm>
            <a:off x="4501962" y="42043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AF2F2E9-9682-53C9-5BCA-0AC616491EBF}"/>
              </a:ext>
            </a:extLst>
          </p:cNvPr>
          <p:cNvSpPr/>
          <p:nvPr/>
        </p:nvSpPr>
        <p:spPr>
          <a:xfrm>
            <a:off x="4491586" y="4204315"/>
            <a:ext cx="1447800" cy="591142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55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5E96A5-7F9D-17C6-0405-C5DD59A7B262}"/>
              </a:ext>
            </a:extLst>
          </p:cNvPr>
          <p:cNvCxnSpPr>
            <a:cxnSpLocks/>
          </p:cNvCxnSpPr>
          <p:nvPr/>
        </p:nvCxnSpPr>
        <p:spPr>
          <a:xfrm flipH="1" flipV="1">
            <a:off x="6022709" y="2540757"/>
            <a:ext cx="936159" cy="1154834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6E56D13-3E79-C436-E3A7-AEBEDFEC0FD5}"/>
              </a:ext>
            </a:extLst>
          </p:cNvPr>
          <p:cNvCxnSpPr>
            <a:cxnSpLocks/>
            <a:endCxn id="61" idx="3"/>
          </p:cNvCxnSpPr>
          <p:nvPr/>
        </p:nvCxnSpPr>
        <p:spPr>
          <a:xfrm flipH="1">
            <a:off x="5939386" y="2811334"/>
            <a:ext cx="1070456" cy="168855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97F4DDD-BB4D-8189-E660-E425AE517F32}"/>
              </a:ext>
            </a:extLst>
          </p:cNvPr>
          <p:cNvCxnSpPr>
            <a:cxnSpLocks/>
          </p:cNvCxnSpPr>
          <p:nvPr/>
        </p:nvCxnSpPr>
        <p:spPr>
          <a:xfrm flipV="1">
            <a:off x="5934198" y="3118174"/>
            <a:ext cx="1209874" cy="138171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7461DF-838D-E99D-247D-1C5936F174D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6022709" y="2246682"/>
            <a:ext cx="944310" cy="4840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60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34" grpId="0"/>
      <p:bldP spid="55" grpId="0" animBg="1"/>
      <p:bldP spid="58" grpId="0" animBg="1"/>
      <p:bldP spid="61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208"/>
            <a:ext cx="9799455" cy="436880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ldr</a:t>
            </a:r>
            <a:r>
              <a:rPr lang="en-US" dirty="0"/>
              <a:t>/str: array copy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418974" y="827638"/>
            <a:ext cx="5731195" cy="494061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stdlib.h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#define SZ 6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*, int *, int);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main(void)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[SZ] = {1, 2, 3, 4, 5, 6};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[SZ];</a:t>
            </a:r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SZ);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for (int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SZ;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*(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BEC35A7-5AA9-9920-5857-0B1A2EA61BC5}"/>
              </a:ext>
            </a:extLst>
          </p:cNvPr>
          <p:cNvSpPr/>
          <p:nvPr/>
        </p:nvSpPr>
        <p:spPr bwMode="auto">
          <a:xfrm>
            <a:off x="6168289" y="1715492"/>
            <a:ext cx="560473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int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int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int *end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if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&lt;= 0)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return;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do {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 =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} while 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end);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5914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AFE72B2-4B7F-F997-0163-B17FDAC21425}"/>
              </a:ext>
            </a:extLst>
          </p:cNvPr>
          <p:cNvSpPr/>
          <p:nvPr/>
        </p:nvSpPr>
        <p:spPr bwMode="auto">
          <a:xfrm>
            <a:off x="5705441" y="1132946"/>
            <a:ext cx="6222337" cy="41488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lsl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r2, 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//convert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int size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r0, r2 // loop term pointer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[r0]   // load from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r4, [r1]   // store to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4 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r1, r1, 4 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r3    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term pointer?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5579"/>
            <a:ext cx="6792686" cy="715294"/>
          </a:xfrm>
        </p:spPr>
        <p:txBody>
          <a:bodyPr/>
          <a:lstStyle/>
          <a:p>
            <a:r>
              <a:rPr lang="en-US" dirty="0"/>
              <a:t>Base Register version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773978" y="629102"/>
            <a:ext cx="4548793" cy="61177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    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12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contains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r1 contains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r2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r3 use as loop term pointer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r4 use as temp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// see right -&gt;</a:t>
            </a:r>
            <a:endParaRPr lang="en-US" sz="160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(. -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4C3A8027-2CA0-EBA8-0EFC-C25B31B7E1C0}"/>
              </a:ext>
            </a:extLst>
          </p:cNvPr>
          <p:cNvSpPr/>
          <p:nvPr/>
        </p:nvSpPr>
        <p:spPr>
          <a:xfrm rot="16200000">
            <a:off x="4779025" y="3154546"/>
            <a:ext cx="2092331" cy="743363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0E1F7-D155-9219-0320-B1611B373DC0}"/>
              </a:ext>
            </a:extLst>
          </p:cNvPr>
          <p:cNvSpPr txBox="1"/>
          <p:nvPr/>
        </p:nvSpPr>
        <p:spPr>
          <a:xfrm>
            <a:off x="8726230" y="4572394"/>
            <a:ext cx="12747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loop guard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F11DE-C2F2-8FAB-972C-744D3FEACA6E}"/>
              </a:ext>
            </a:extLst>
          </p:cNvPr>
          <p:cNvSpPr txBox="1"/>
          <p:nvPr/>
        </p:nvSpPr>
        <p:spPr>
          <a:xfrm>
            <a:off x="8328685" y="1273094"/>
            <a:ext cx="167225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pre loop guard</a:t>
            </a:r>
          </a:p>
        </p:txBody>
      </p:sp>
    </p:spTree>
    <p:extLst>
      <p:ext uri="{BB962C8B-B14F-4D97-AF65-F5344CB8AC3E}">
        <p14:creationId xmlns:p14="http://schemas.microsoft.com/office/powerpoint/2010/main" val="191025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9FE6AB-E81E-B444-B591-D0FED0BF917C}"/>
              </a:ext>
            </a:extLst>
          </p:cNvPr>
          <p:cNvSpPr/>
          <p:nvPr/>
        </p:nvSpPr>
        <p:spPr>
          <a:xfrm>
            <a:off x="544148" y="687203"/>
            <a:ext cx="10952912" cy="3042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B42E9-51EC-5946-974B-01878683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7" y="16798"/>
            <a:ext cx="11521966" cy="593499"/>
          </a:xfrm>
        </p:spPr>
        <p:txBody>
          <a:bodyPr/>
          <a:lstStyle/>
          <a:p>
            <a:r>
              <a:rPr lang="en-US" dirty="0"/>
              <a:t>Load/Store: Register Base Addressing + Register Offset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48C1-6E57-4545-A59D-E0C27906CCA4}"/>
              </a:ext>
            </a:extLst>
          </p:cNvPr>
          <p:cNvSpPr/>
          <p:nvPr/>
        </p:nvSpPr>
        <p:spPr>
          <a:xfrm>
            <a:off x="4299138" y="93494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32-bit memory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AC8F8-F5D4-8447-839F-F37551C6D43A}"/>
              </a:ext>
            </a:extLst>
          </p:cNvPr>
          <p:cNvSpPr/>
          <p:nvPr/>
        </p:nvSpPr>
        <p:spPr>
          <a:xfrm>
            <a:off x="4532242" y="2765966"/>
            <a:ext cx="2862621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7190895-4F89-3540-98CE-DCCCB6E167D4}"/>
              </a:ext>
            </a:extLst>
          </p:cNvPr>
          <p:cNvSpPr/>
          <p:nvPr/>
        </p:nvSpPr>
        <p:spPr>
          <a:xfrm>
            <a:off x="5496571" y="17364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672C6-6E2F-1246-838E-D16861B6BB89}"/>
              </a:ext>
            </a:extLst>
          </p:cNvPr>
          <p:cNvSpPr/>
          <p:nvPr/>
        </p:nvSpPr>
        <p:spPr>
          <a:xfrm>
            <a:off x="8234427" y="859650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814B572-D0CB-8A4E-A07E-FD738CE58FF1}"/>
              </a:ext>
            </a:extLst>
          </p:cNvPr>
          <p:cNvSpPr/>
          <p:nvPr/>
        </p:nvSpPr>
        <p:spPr>
          <a:xfrm>
            <a:off x="7445139" y="114031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E3FA5-0D7F-3744-92E4-AB3BD3E80B32}"/>
              </a:ext>
            </a:extLst>
          </p:cNvPr>
          <p:cNvSpPr txBox="1"/>
          <p:nvPr/>
        </p:nvSpPr>
        <p:spPr>
          <a:xfrm>
            <a:off x="671994" y="859650"/>
            <a:ext cx="3860249" cy="2581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ldr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[r1, r4]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endParaRPr lang="en-US" b="1" dirty="0">
              <a:solidFill>
                <a:srgbClr val="000000"/>
              </a:solidFill>
              <a:latin typeface="Consolas"/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Copies a 32-bit word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from the memory location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whose address is contained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 r1 + r4 (r1 is a pointer) into register r0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7FC23-65A2-A446-BB79-19622BF1C8EC}"/>
              </a:ext>
            </a:extLst>
          </p:cNvPr>
          <p:cNvGrpSpPr/>
          <p:nvPr/>
        </p:nvGrpSpPr>
        <p:grpSpPr>
          <a:xfrm>
            <a:off x="502498" y="3930695"/>
            <a:ext cx="10962231" cy="2695197"/>
            <a:chOff x="502498" y="3920756"/>
            <a:chExt cx="10962231" cy="2695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01E7C-518A-0346-9D9A-3F6B9427401A}"/>
                </a:ext>
              </a:extLst>
            </p:cNvPr>
            <p:cNvSpPr/>
            <p:nvPr/>
          </p:nvSpPr>
          <p:spPr>
            <a:xfrm>
              <a:off x="511817" y="3920756"/>
              <a:ext cx="10952912" cy="26951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DF693-E3C0-B642-B002-BCC38B552352}"/>
                </a:ext>
              </a:extLst>
            </p:cNvPr>
            <p:cNvSpPr txBox="1"/>
            <p:nvPr/>
          </p:nvSpPr>
          <p:spPr>
            <a:xfrm>
              <a:off x="502498" y="3933340"/>
              <a:ext cx="4199240" cy="248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str	r0, [r1, r4]</a:t>
              </a:r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Copies all 32 bits of the value held in register r0 to the 32-bit memory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Calibri"/>
                  <a:cs typeface="Calibri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location contained in register r1+r4 (r1 pointer)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E0DCC8-9CA1-2D48-8DAD-EBD99D1178A1}"/>
                </a:ext>
              </a:extLst>
            </p:cNvPr>
            <p:cNvSpPr/>
            <p:nvPr/>
          </p:nvSpPr>
          <p:spPr>
            <a:xfrm>
              <a:off x="4532243" y="5786552"/>
              <a:ext cx="2967347" cy="62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32-bit memory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B3D6252-7ED2-6D44-B1C4-8EABA3185683}"/>
                </a:ext>
              </a:extLst>
            </p:cNvPr>
            <p:cNvSpPr/>
            <p:nvPr/>
          </p:nvSpPr>
          <p:spPr>
            <a:xfrm>
              <a:off x="5562045" y="4921762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BD97E-EED7-C04B-AA1A-0EAC022A897F}"/>
                </a:ext>
              </a:extLst>
            </p:cNvPr>
            <p:cNvSpPr/>
            <p:nvPr/>
          </p:nvSpPr>
          <p:spPr>
            <a:xfrm>
              <a:off x="4299138" y="4098667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egister r0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2469FE-92B5-694A-8A86-405E6437C0BF}"/>
                </a:ext>
              </a:extLst>
            </p:cNvPr>
            <p:cNvSpPr/>
            <p:nvPr/>
          </p:nvSpPr>
          <p:spPr>
            <a:xfrm>
              <a:off x="8234427" y="5786552"/>
              <a:ext cx="3145096" cy="6749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register r1 (address)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DA3709D-80C7-194D-AA47-E2EF29D472E5}"/>
                </a:ext>
              </a:extLst>
            </p:cNvPr>
            <p:cNvSpPr/>
            <p:nvPr/>
          </p:nvSpPr>
          <p:spPr>
            <a:xfrm>
              <a:off x="7499590" y="5991921"/>
              <a:ext cx="734837" cy="269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FD6E7-8DF1-DA4E-B27F-30FEDBFB35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11ABBD23-B367-908F-8779-3349C5CFA809}"/>
              </a:ext>
            </a:extLst>
          </p:cNvPr>
          <p:cNvSpPr/>
          <p:nvPr/>
        </p:nvSpPr>
        <p:spPr>
          <a:xfrm>
            <a:off x="9618132" y="1605644"/>
            <a:ext cx="377686" cy="388830"/>
          </a:xfrm>
          <a:prstGeom prst="plus">
            <a:avLst>
              <a:gd name="adj" fmla="val 413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248F19-91ED-8237-AFED-24F202674558}"/>
              </a:ext>
            </a:extLst>
          </p:cNvPr>
          <p:cNvSpPr/>
          <p:nvPr/>
        </p:nvSpPr>
        <p:spPr>
          <a:xfrm>
            <a:off x="8214683" y="2074286"/>
            <a:ext cx="3145096" cy="607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R4 offset</a:t>
            </a:r>
            <a:endParaRPr lang="en-US" sz="16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2AC3BEB1-342F-088E-CA8F-4759EC6E83FD}"/>
              </a:ext>
            </a:extLst>
          </p:cNvPr>
          <p:cNvSpPr/>
          <p:nvPr/>
        </p:nvSpPr>
        <p:spPr>
          <a:xfrm>
            <a:off x="9429289" y="5304933"/>
            <a:ext cx="377686" cy="388830"/>
          </a:xfrm>
          <a:prstGeom prst="plus">
            <a:avLst>
              <a:gd name="adj" fmla="val 413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33408C-9912-0D0D-004D-44DF0481CF2A}"/>
              </a:ext>
            </a:extLst>
          </p:cNvPr>
          <p:cNvSpPr/>
          <p:nvPr/>
        </p:nvSpPr>
        <p:spPr>
          <a:xfrm>
            <a:off x="8179976" y="4628113"/>
            <a:ext cx="3145096" cy="607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R4 offset</a:t>
            </a:r>
            <a:endParaRPr lang="en-US" sz="16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277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FE162A9-B5C7-0548-987F-324C99264692}"/>
              </a:ext>
            </a:extLst>
          </p:cNvPr>
          <p:cNvSpPr/>
          <p:nvPr/>
        </p:nvSpPr>
        <p:spPr>
          <a:xfrm>
            <a:off x="1640732" y="553612"/>
            <a:ext cx="8910535" cy="32715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E44B7E-615A-0745-AB8B-85866618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10" y="145357"/>
            <a:ext cx="10515600" cy="49804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Base Register + Register Offset Addressing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3D122-7FB5-D847-BF4D-55AFF51F9311}"/>
              </a:ext>
            </a:extLst>
          </p:cNvPr>
          <p:cNvGraphicFramePr>
            <a:graphicFrameLocks noGrp="1"/>
          </p:cNvGraphicFramePr>
          <p:nvPr/>
        </p:nvGraphicFramePr>
        <p:xfrm>
          <a:off x="102765" y="5223277"/>
          <a:ext cx="11996405" cy="1403956"/>
        </p:xfrm>
        <a:graphic>
          <a:graphicData uri="http://schemas.openxmlformats.org/drawingml/2006/table">
            <a:tbl>
              <a:tblPr/>
              <a:tblGrid>
                <a:gridCol w="548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84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Syntax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Address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Examples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35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 +/- Rm</a:t>
                      </a:r>
                      <a:r>
                        <a:rPr lang="en-US" sz="2400" b="0" i="0" kern="12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Rn + or – Rm</a:t>
                      </a: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r0, [r5, r4]</a:t>
                      </a:r>
                      <a:r>
                        <a:rPr lang="en-US" sz="2400" b="0" i="0" kern="1200" baseline="30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[r5, r4]</a:t>
                      </a:r>
                    </a:p>
                  </a:txBody>
                  <a:tcPr marL="45720" marR="4572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3D1368-71DC-EF47-8C4A-9EB56CED5E11}"/>
              </a:ext>
            </a:extLst>
          </p:cNvPr>
          <p:cNvSpPr txBox="1"/>
          <p:nvPr/>
        </p:nvSpPr>
        <p:spPr>
          <a:xfrm>
            <a:off x="3464555" y="1728344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B4307-B5DD-4244-8C7A-991693A81F80}"/>
              </a:ext>
            </a:extLst>
          </p:cNvPr>
          <p:cNvSpPr txBox="1"/>
          <p:nvPr/>
        </p:nvSpPr>
        <p:spPr>
          <a:xfrm>
            <a:off x="5773827" y="172834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3AC76-DDF4-FE41-8C0A-93CD9FE895FD}"/>
              </a:ext>
            </a:extLst>
          </p:cNvPr>
          <p:cNvSpPr txBox="1"/>
          <p:nvPr/>
        </p:nvSpPr>
        <p:spPr>
          <a:xfrm>
            <a:off x="5168015" y="172834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23A53-0BAD-564C-8781-570657542A19}"/>
              </a:ext>
            </a:extLst>
          </p:cNvPr>
          <p:cNvSpPr txBox="1"/>
          <p:nvPr/>
        </p:nvSpPr>
        <p:spPr>
          <a:xfrm>
            <a:off x="4762717" y="1728344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F6DB39-2E74-E84C-92F9-B63E321A62DF}"/>
              </a:ext>
            </a:extLst>
          </p:cNvPr>
          <p:cNvCxnSpPr>
            <a:cxnSpLocks/>
          </p:cNvCxnSpPr>
          <p:nvPr/>
        </p:nvCxnSpPr>
        <p:spPr>
          <a:xfrm>
            <a:off x="6678759" y="2109715"/>
            <a:ext cx="0" cy="91475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9BC16-2651-CD4F-AA4B-1496E5A9EB62}"/>
              </a:ext>
            </a:extLst>
          </p:cNvPr>
          <p:cNvCxnSpPr>
            <a:stCxn id="25" idx="2"/>
          </p:cNvCxnSpPr>
          <p:nvPr/>
        </p:nvCxnSpPr>
        <p:spPr>
          <a:xfrm>
            <a:off x="5470921" y="2128454"/>
            <a:ext cx="0" cy="126954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9CDA9-92E3-2F4E-B59D-88403DB99351}"/>
              </a:ext>
            </a:extLst>
          </p:cNvPr>
          <p:cNvCxnSpPr>
            <a:cxnSpLocks/>
          </p:cNvCxnSpPr>
          <p:nvPr/>
        </p:nvCxnSpPr>
        <p:spPr>
          <a:xfrm flipV="1">
            <a:off x="5470921" y="3383698"/>
            <a:ext cx="908718" cy="1368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6A10F03-A38E-2446-A01B-E9DDD1F8ABE7}"/>
              </a:ext>
            </a:extLst>
          </p:cNvPr>
          <p:cNvSpPr/>
          <p:nvPr/>
        </p:nvSpPr>
        <p:spPr>
          <a:xfrm>
            <a:off x="6360972" y="3004646"/>
            <a:ext cx="718457" cy="718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+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F31996-0384-2241-B267-C0131FBA2DD9}"/>
              </a:ext>
            </a:extLst>
          </p:cNvPr>
          <p:cNvSpPr txBox="1"/>
          <p:nvPr/>
        </p:nvSpPr>
        <p:spPr>
          <a:xfrm>
            <a:off x="3838481" y="2774106"/>
            <a:ext cx="124264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0     -Rm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     +Rm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EE2F7-3DFE-E04B-AE59-7AF3A6D42205}"/>
              </a:ext>
            </a:extLst>
          </p:cNvPr>
          <p:cNvCxnSpPr>
            <a:cxnSpLocks/>
            <a:stCxn id="30" idx="0"/>
            <a:endCxn id="26" idx="2"/>
          </p:cNvCxnSpPr>
          <p:nvPr/>
        </p:nvCxnSpPr>
        <p:spPr>
          <a:xfrm flipV="1">
            <a:off x="4459805" y="2128454"/>
            <a:ext cx="495710" cy="64565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411AB8-D715-A941-A05B-2AA9B14D7F95}"/>
              </a:ext>
            </a:extLst>
          </p:cNvPr>
          <p:cNvCxnSpPr>
            <a:cxnSpLocks/>
          </p:cNvCxnSpPr>
          <p:nvPr/>
        </p:nvCxnSpPr>
        <p:spPr>
          <a:xfrm>
            <a:off x="7079429" y="3376484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32B62D-1CE4-3E48-B24B-8530624D2809}"/>
              </a:ext>
            </a:extLst>
          </p:cNvPr>
          <p:cNvSpPr txBox="1"/>
          <p:nvPr/>
        </p:nvSpPr>
        <p:spPr>
          <a:xfrm>
            <a:off x="8068689" y="3176429"/>
            <a:ext cx="225587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Memory Address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3F195B-AA41-6D4A-89F0-8934C4F1CD6C}"/>
              </a:ext>
            </a:extLst>
          </p:cNvPr>
          <p:cNvSpPr txBox="1"/>
          <p:nvPr/>
        </p:nvSpPr>
        <p:spPr>
          <a:xfrm>
            <a:off x="1661632" y="1665494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Instruction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140879-89B2-C24A-89ED-A6C24872283A}"/>
              </a:ext>
            </a:extLst>
          </p:cNvPr>
          <p:cNvSpPr txBox="1"/>
          <p:nvPr/>
        </p:nvSpPr>
        <p:spPr>
          <a:xfrm>
            <a:off x="4897439" y="695123"/>
            <a:ext cx="239039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Source for str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Destination for </a:t>
            </a:r>
            <a:r>
              <a:rPr lang="en-US" sz="2000" b="1" dirty="0" err="1">
                <a:solidFill>
                  <a:srgbClr val="0070C0"/>
                </a:solidFill>
              </a:rPr>
              <a:t>ldr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6EE6D-6EDD-5048-95FA-5837A678A1CB}"/>
              </a:ext>
            </a:extLst>
          </p:cNvPr>
          <p:cNvCxnSpPr>
            <a:cxnSpLocks/>
          </p:cNvCxnSpPr>
          <p:nvPr/>
        </p:nvCxnSpPr>
        <p:spPr>
          <a:xfrm>
            <a:off x="6100968" y="1405239"/>
            <a:ext cx="0" cy="3345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E20BD47-5236-2843-81DE-366C4BEEAC2D}"/>
              </a:ext>
            </a:extLst>
          </p:cNvPr>
          <p:cNvSpPr txBox="1"/>
          <p:nvPr/>
        </p:nvSpPr>
        <p:spPr>
          <a:xfrm>
            <a:off x="6379639" y="1728344"/>
            <a:ext cx="598241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45FBFE-B72D-724F-AF56-B843EBF3FE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DFF7CCE-3F02-2F7D-6471-2D48796EF7F1}"/>
              </a:ext>
            </a:extLst>
          </p:cNvPr>
          <p:cNvSpPr txBox="1">
            <a:spLocks/>
          </p:cNvSpPr>
          <p:nvPr/>
        </p:nvSpPr>
        <p:spPr>
          <a:xfrm>
            <a:off x="600013" y="3987427"/>
            <a:ext cx="11001907" cy="1101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0070C0"/>
                </a:solidFill>
              </a:rPr>
              <a:t>Pointer Address = Base Register + Register Offset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Unsigned</a:t>
            </a:r>
            <a:r>
              <a:rPr lang="en-US" sz="2200" dirty="0"/>
              <a:t> offset integer </a:t>
            </a:r>
            <a:r>
              <a:rPr lang="en-US" sz="2200" b="1" dirty="0">
                <a:solidFill>
                  <a:schemeClr val="accent5"/>
                </a:solidFill>
              </a:rPr>
              <a:t>in a register </a:t>
            </a:r>
            <a:r>
              <a:rPr lang="en-US" sz="2200" b="1" dirty="0">
                <a:solidFill>
                  <a:srgbClr val="FF0000"/>
                </a:solidFill>
              </a:rPr>
              <a:t>(bytes) </a:t>
            </a:r>
            <a:r>
              <a:rPr lang="en-US" sz="2200" dirty="0"/>
              <a:t>is either added/subtracted from the </a:t>
            </a:r>
            <a:r>
              <a:rPr lang="en-US" sz="2200" b="1" dirty="0"/>
              <a:t>pointer address </a:t>
            </a:r>
            <a:r>
              <a:rPr lang="en-US" sz="2200" dirty="0"/>
              <a:t>in the </a:t>
            </a:r>
            <a:r>
              <a:rPr lang="en-US" sz="2200" b="1" dirty="0">
                <a:solidFill>
                  <a:schemeClr val="accent5"/>
                </a:solidFill>
              </a:rPr>
              <a:t>base register</a:t>
            </a:r>
          </a:p>
        </p:txBody>
      </p:sp>
    </p:spTree>
    <p:extLst>
      <p:ext uri="{BB962C8B-B14F-4D97-AF65-F5344CB8AC3E}">
        <p14:creationId xmlns:p14="http://schemas.microsoft.com/office/powerpoint/2010/main" val="319286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A3006-70AE-5A41-A839-25DF9E502E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7322" y="735050"/>
            <a:ext cx="11256447" cy="59324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*X)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X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contains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Y[2])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 memory; r2 points at &amp;(Y[0])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write *X  = Y[1];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r0, [r2, 4]     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y[1]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r3, [r1]          // r3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   r0, [r3]         // *x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y[1]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4B3027-53ED-0B48-9433-C196846BF638}"/>
              </a:ext>
            </a:extLst>
          </p:cNvPr>
          <p:cNvSpPr/>
          <p:nvPr/>
        </p:nvSpPr>
        <p:spPr>
          <a:xfrm>
            <a:off x="4324260" y="276601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9B199E-3D80-C301-2A43-C82DD4A05D1E}"/>
              </a:ext>
            </a:extLst>
          </p:cNvPr>
          <p:cNvSpPr txBox="1"/>
          <p:nvPr/>
        </p:nvSpPr>
        <p:spPr>
          <a:xfrm>
            <a:off x="3900581" y="357338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94F59B-9B16-28FA-E9A0-EE591F9A28C4}"/>
              </a:ext>
            </a:extLst>
          </p:cNvPr>
          <p:cNvSpPr txBox="1"/>
          <p:nvPr/>
        </p:nvSpPr>
        <p:spPr>
          <a:xfrm>
            <a:off x="3960424" y="287546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05895-0A1C-9E2C-98AA-795CBF2375E3}"/>
              </a:ext>
            </a:extLst>
          </p:cNvPr>
          <p:cNvSpPr txBox="1"/>
          <p:nvPr/>
        </p:nvSpPr>
        <p:spPr>
          <a:xfrm>
            <a:off x="6749091" y="369951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0x01000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C889CD-82D3-D8D4-D61B-B0CC3BEA7E33}"/>
              </a:ext>
            </a:extLst>
          </p:cNvPr>
          <p:cNvCxnSpPr>
            <a:cxnSpLocks/>
          </p:cNvCxnSpPr>
          <p:nvPr/>
        </p:nvCxnSpPr>
        <p:spPr>
          <a:xfrm>
            <a:off x="5769846" y="3872651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99693-0057-51D1-8E92-48AFB0B7131C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5773450" y="3174962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091E924-0A53-8E82-55BC-E41019429CF7}"/>
              </a:ext>
            </a:extLst>
          </p:cNvPr>
          <p:cNvSpPr txBox="1"/>
          <p:nvPr/>
        </p:nvSpPr>
        <p:spPr>
          <a:xfrm>
            <a:off x="6758229" y="404579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21EFD4-E445-A54B-831E-C0B6A00225CA}"/>
              </a:ext>
            </a:extLst>
          </p:cNvPr>
          <p:cNvSpPr txBox="1"/>
          <p:nvPr/>
        </p:nvSpPr>
        <p:spPr>
          <a:xfrm>
            <a:off x="6758229" y="3005685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Y[0]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D1F90C-E242-269C-5DBE-AAAC96DA1CC2}"/>
              </a:ext>
            </a:extLst>
          </p:cNvPr>
          <p:cNvSpPr txBox="1"/>
          <p:nvPr/>
        </p:nvSpPr>
        <p:spPr>
          <a:xfrm>
            <a:off x="6758229" y="335098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A1E3AB-F270-1BAA-D3EF-71E8C9D9EFD4}"/>
              </a:ext>
            </a:extLst>
          </p:cNvPr>
          <p:cNvSpPr txBox="1"/>
          <p:nvPr/>
        </p:nvSpPr>
        <p:spPr>
          <a:xfrm>
            <a:off x="8563781" y="33860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7E7104-1296-73D5-6D25-39BED26CB80A}"/>
              </a:ext>
            </a:extLst>
          </p:cNvPr>
          <p:cNvSpPr txBox="1"/>
          <p:nvPr/>
        </p:nvSpPr>
        <p:spPr>
          <a:xfrm>
            <a:off x="8563781" y="30166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082672-E5FC-ACFD-7E76-18DC859CA74F}"/>
              </a:ext>
            </a:extLst>
          </p:cNvPr>
          <p:cNvSpPr txBox="1"/>
          <p:nvPr/>
        </p:nvSpPr>
        <p:spPr>
          <a:xfrm>
            <a:off x="8577413" y="372457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C0F90F-BB67-8DF3-6C91-459A78660A63}"/>
              </a:ext>
            </a:extLst>
          </p:cNvPr>
          <p:cNvSpPr txBox="1"/>
          <p:nvPr/>
        </p:nvSpPr>
        <p:spPr>
          <a:xfrm>
            <a:off x="8609028" y="403576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DC24-466B-0C48-EF58-E518D3646BC4}"/>
              </a:ext>
            </a:extLst>
          </p:cNvPr>
          <p:cNvSpPr/>
          <p:nvPr/>
        </p:nvSpPr>
        <p:spPr>
          <a:xfrm>
            <a:off x="4322046" y="351267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02DD16-21DA-644B-5D81-B516A7EA56D0}"/>
              </a:ext>
            </a:extLst>
          </p:cNvPr>
          <p:cNvSpPr txBox="1"/>
          <p:nvPr/>
        </p:nvSpPr>
        <p:spPr>
          <a:xfrm>
            <a:off x="6755488" y="265455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Y[1] contents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5710E38-3FCC-0E10-966E-E0F4D962F6B1}"/>
              </a:ext>
            </a:extLst>
          </p:cNvPr>
          <p:cNvSpPr txBox="1"/>
          <p:nvPr/>
        </p:nvSpPr>
        <p:spPr>
          <a:xfrm>
            <a:off x="8606287" y="264452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0ABB558-0F1E-C3EE-7419-A3D31BD57DDA}"/>
              </a:ext>
            </a:extLst>
          </p:cNvPr>
          <p:cNvSpPr txBox="1"/>
          <p:nvPr/>
        </p:nvSpPr>
        <p:spPr>
          <a:xfrm>
            <a:off x="6733284" y="4044812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Y[1] contents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F088B7-D6FA-DAAF-EE9D-49E4902BB555}"/>
              </a:ext>
            </a:extLst>
          </p:cNvPr>
          <p:cNvSpPr/>
          <p:nvPr/>
        </p:nvSpPr>
        <p:spPr>
          <a:xfrm>
            <a:off x="4312404" y="20714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77168C-4BD3-ECB2-565B-7FB165F5EFC8}"/>
              </a:ext>
            </a:extLst>
          </p:cNvPr>
          <p:cNvSpPr txBox="1"/>
          <p:nvPr/>
        </p:nvSpPr>
        <p:spPr>
          <a:xfrm>
            <a:off x="3948568" y="218085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3CACC6-BEE6-CE13-433B-4878CCCBBFDD}"/>
              </a:ext>
            </a:extLst>
          </p:cNvPr>
          <p:cNvSpPr txBox="1"/>
          <p:nvPr/>
        </p:nvSpPr>
        <p:spPr>
          <a:xfrm>
            <a:off x="3868966" y="43580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D92F2B-D3D0-22D9-556D-014E7A56B728}"/>
              </a:ext>
            </a:extLst>
          </p:cNvPr>
          <p:cNvSpPr/>
          <p:nvPr/>
        </p:nvSpPr>
        <p:spPr>
          <a:xfrm>
            <a:off x="4350274" y="4231065"/>
            <a:ext cx="1447800" cy="591142"/>
          </a:xfrm>
          <a:prstGeom prst="rect">
            <a:avLst/>
          </a:prstGeom>
          <a:solidFill>
            <a:srgbClr val="92D050">
              <a:alpha val="47989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730ED8D-F9B3-7342-14AC-7AD475C41C48}"/>
              </a:ext>
            </a:extLst>
          </p:cNvPr>
          <p:cNvSpPr/>
          <p:nvPr/>
        </p:nvSpPr>
        <p:spPr>
          <a:xfrm>
            <a:off x="4312404" y="2088847"/>
            <a:ext cx="1447800" cy="591142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0x01000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44AD5E5-C7DC-3BCC-AAF6-65D1447051C8}"/>
              </a:ext>
            </a:extLst>
          </p:cNvPr>
          <p:cNvSpPr/>
          <p:nvPr/>
        </p:nvSpPr>
        <p:spPr>
          <a:xfrm>
            <a:off x="4350274" y="4245241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Y[1] contents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7E9ED5-CA80-C428-AEA4-6A86F16F78DF}"/>
              </a:ext>
            </a:extLst>
          </p:cNvPr>
          <p:cNvSpPr txBox="1"/>
          <p:nvPr/>
        </p:nvSpPr>
        <p:spPr>
          <a:xfrm>
            <a:off x="6307930" y="264043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+4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A1705BE-DAE9-E316-F5D3-472796614FD5}"/>
              </a:ext>
            </a:extLst>
          </p:cNvPr>
          <p:cNvCxnSpPr>
            <a:cxnSpLocks/>
            <a:endCxn id="56" idx="3"/>
          </p:cNvCxnSpPr>
          <p:nvPr/>
        </p:nvCxnSpPr>
        <p:spPr>
          <a:xfrm flipH="1">
            <a:off x="5798074" y="2860999"/>
            <a:ext cx="977567" cy="1679813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FEA66E3-3D88-889C-0E27-16D51E73C09A}"/>
              </a:ext>
            </a:extLst>
          </p:cNvPr>
          <p:cNvCxnSpPr>
            <a:cxnSpLocks/>
            <a:endCxn id="59" idx="3"/>
          </p:cNvCxnSpPr>
          <p:nvPr/>
        </p:nvCxnSpPr>
        <p:spPr>
          <a:xfrm flipH="1" flipV="1">
            <a:off x="5760204" y="2384418"/>
            <a:ext cx="973080" cy="1450475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C377385-044C-49DA-0743-30564AEB8E27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788010" y="2424391"/>
            <a:ext cx="945274" cy="1789698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04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34" grpId="0"/>
      <p:bldP spid="53" grpId="0" animBg="1"/>
      <p:bldP spid="59" grpId="0" animBg="1"/>
      <p:bldP spid="5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ACD6AA-5F18-9541-A6F0-EAA05D8C462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76984" y="735052"/>
            <a:ext cx="11350794" cy="560769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X[2])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&amp;(x[0])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contains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r3 contains a 4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write Y = X[1];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r0, [r1, r3]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x[1]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r0, [r2]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0FBC00-51B5-2E61-D418-DAA723A5A197}"/>
              </a:ext>
            </a:extLst>
          </p:cNvPr>
          <p:cNvSpPr/>
          <p:nvPr/>
        </p:nvSpPr>
        <p:spPr>
          <a:xfrm>
            <a:off x="4324260" y="276601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8B04CB-0770-D3E7-FAA9-B7691F7A5FF1}"/>
              </a:ext>
            </a:extLst>
          </p:cNvPr>
          <p:cNvSpPr txBox="1"/>
          <p:nvPr/>
        </p:nvSpPr>
        <p:spPr>
          <a:xfrm>
            <a:off x="3900581" y="357338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BE16DF-AA25-2545-99E9-643DC9CF5B77}"/>
              </a:ext>
            </a:extLst>
          </p:cNvPr>
          <p:cNvSpPr txBox="1"/>
          <p:nvPr/>
        </p:nvSpPr>
        <p:spPr>
          <a:xfrm>
            <a:off x="3960424" y="287546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CB10BC-0F82-75E8-C19E-43A6B10F6E5C}"/>
              </a:ext>
            </a:extLst>
          </p:cNvPr>
          <p:cNvCxnSpPr>
            <a:cxnSpLocks/>
          </p:cNvCxnSpPr>
          <p:nvPr/>
        </p:nvCxnSpPr>
        <p:spPr>
          <a:xfrm>
            <a:off x="5769846" y="3872651"/>
            <a:ext cx="959176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29E0D4F-EC82-FBAE-2F63-73AB8CFF8378}"/>
              </a:ext>
            </a:extLst>
          </p:cNvPr>
          <p:cNvCxnSpPr>
            <a:cxnSpLocks/>
          </p:cNvCxnSpPr>
          <p:nvPr/>
        </p:nvCxnSpPr>
        <p:spPr>
          <a:xfrm flipV="1">
            <a:off x="5732697" y="3143965"/>
            <a:ext cx="984779" cy="10296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4356720-C468-4F4B-E265-E44731AFCE44}"/>
              </a:ext>
            </a:extLst>
          </p:cNvPr>
          <p:cNvSpPr txBox="1"/>
          <p:nvPr/>
        </p:nvSpPr>
        <p:spPr>
          <a:xfrm>
            <a:off x="6728979" y="408022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5ABEA4-A120-2B6F-7BC2-DBD59135A503}"/>
              </a:ext>
            </a:extLst>
          </p:cNvPr>
          <p:cNvSpPr txBox="1"/>
          <p:nvPr/>
        </p:nvSpPr>
        <p:spPr>
          <a:xfrm>
            <a:off x="6703645" y="372176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x[0]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8B76FF-2A50-1184-21FB-238D5E09846E}"/>
              </a:ext>
            </a:extLst>
          </p:cNvPr>
          <p:cNvSpPr txBox="1"/>
          <p:nvPr/>
        </p:nvSpPr>
        <p:spPr>
          <a:xfrm>
            <a:off x="6717476" y="300471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C9785F-EF17-180B-200A-5E2C10175312}"/>
              </a:ext>
            </a:extLst>
          </p:cNvPr>
          <p:cNvSpPr txBox="1"/>
          <p:nvPr/>
        </p:nvSpPr>
        <p:spPr>
          <a:xfrm>
            <a:off x="8563781" y="33860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FAFED6-EEDD-75EB-87E5-6D8FD696304D}"/>
              </a:ext>
            </a:extLst>
          </p:cNvPr>
          <p:cNvSpPr txBox="1"/>
          <p:nvPr/>
        </p:nvSpPr>
        <p:spPr>
          <a:xfrm>
            <a:off x="8563781" y="30166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108451-1DFE-9C9F-3F9B-DADF076B492C}"/>
              </a:ext>
            </a:extLst>
          </p:cNvPr>
          <p:cNvSpPr txBox="1"/>
          <p:nvPr/>
        </p:nvSpPr>
        <p:spPr>
          <a:xfrm>
            <a:off x="8577413" y="372457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776BA0-7A9B-F03C-3BFC-162974BA64AA}"/>
              </a:ext>
            </a:extLst>
          </p:cNvPr>
          <p:cNvSpPr txBox="1"/>
          <p:nvPr/>
        </p:nvSpPr>
        <p:spPr>
          <a:xfrm>
            <a:off x="8609028" y="403576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BA323FD-4201-9F3E-D189-9B9D87D3A5BE}"/>
              </a:ext>
            </a:extLst>
          </p:cNvPr>
          <p:cNvSpPr/>
          <p:nvPr/>
        </p:nvSpPr>
        <p:spPr>
          <a:xfrm>
            <a:off x="4322046" y="351267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EB1866-AA5A-F74E-DB61-1E25BC733459}"/>
              </a:ext>
            </a:extLst>
          </p:cNvPr>
          <p:cNvSpPr txBox="1"/>
          <p:nvPr/>
        </p:nvSpPr>
        <p:spPr>
          <a:xfrm>
            <a:off x="6703646" y="335865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contents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66D61CE-28D3-16CB-C797-08EB0DADA8E8}"/>
              </a:ext>
            </a:extLst>
          </p:cNvPr>
          <p:cNvSpPr txBox="1"/>
          <p:nvPr/>
        </p:nvSpPr>
        <p:spPr>
          <a:xfrm>
            <a:off x="8588916" y="249986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614A1A-6C85-A08E-5C29-517C66AE33F4}"/>
              </a:ext>
            </a:extLst>
          </p:cNvPr>
          <p:cNvSpPr txBox="1"/>
          <p:nvPr/>
        </p:nvSpPr>
        <p:spPr>
          <a:xfrm>
            <a:off x="6737588" y="2840125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contents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E81A1F-0258-EAF8-9C71-D6CDA618DE7C}"/>
              </a:ext>
            </a:extLst>
          </p:cNvPr>
          <p:cNvSpPr/>
          <p:nvPr/>
        </p:nvSpPr>
        <p:spPr>
          <a:xfrm>
            <a:off x="4312404" y="20714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A33EB2-90D4-DC6B-0B5B-DEF77B6C6DA4}"/>
              </a:ext>
            </a:extLst>
          </p:cNvPr>
          <p:cNvSpPr txBox="1"/>
          <p:nvPr/>
        </p:nvSpPr>
        <p:spPr>
          <a:xfrm>
            <a:off x="3948568" y="218085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330879-9C6D-D134-07AE-016B3C702A05}"/>
              </a:ext>
            </a:extLst>
          </p:cNvPr>
          <p:cNvSpPr txBox="1"/>
          <p:nvPr/>
        </p:nvSpPr>
        <p:spPr>
          <a:xfrm>
            <a:off x="3868966" y="43580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CA0AA82-3F33-E1A8-E1B3-F25D1862997A}"/>
              </a:ext>
            </a:extLst>
          </p:cNvPr>
          <p:cNvSpPr/>
          <p:nvPr/>
        </p:nvSpPr>
        <p:spPr>
          <a:xfrm>
            <a:off x="4350274" y="4231065"/>
            <a:ext cx="1447800" cy="591142"/>
          </a:xfrm>
          <a:prstGeom prst="rect">
            <a:avLst/>
          </a:prstGeom>
          <a:solidFill>
            <a:srgbClr val="92D050">
              <a:alpha val="47989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AE6D160-6138-22AE-3D29-8A1777B9E346}"/>
              </a:ext>
            </a:extLst>
          </p:cNvPr>
          <p:cNvSpPr/>
          <p:nvPr/>
        </p:nvSpPr>
        <p:spPr>
          <a:xfrm>
            <a:off x="4355422" y="4215742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x[1] contents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9157D90-89D5-D282-FCBE-AB1A6BEFE631}"/>
              </a:ext>
            </a:extLst>
          </p:cNvPr>
          <p:cNvSpPr txBox="1"/>
          <p:nvPr/>
        </p:nvSpPr>
        <p:spPr>
          <a:xfrm>
            <a:off x="6198377" y="338602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+4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E485A83-D141-F057-1682-5391D66CD18D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5808370" y="3527934"/>
            <a:ext cx="895276" cy="1067328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7B7EFBF-8783-3BB5-0329-78CA3E678E53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5803986" y="3009402"/>
            <a:ext cx="933602" cy="120634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59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4" grpId="0"/>
      <p:bldP spid="53" grpId="0" animBg="1"/>
      <p:bldP spid="59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AFE72B2-4B7F-F997-0163-B17FDAC21425}"/>
              </a:ext>
            </a:extLst>
          </p:cNvPr>
          <p:cNvSpPr/>
          <p:nvPr/>
        </p:nvSpPr>
        <p:spPr bwMode="auto">
          <a:xfrm>
            <a:off x="5222394" y="1132946"/>
            <a:ext cx="6876562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lsl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r2, 2       //convert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int size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r3, 0           // initialize counter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[r0, r3]    // load from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r4, [r1, r3]    // store to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r3, 4       // counter++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r2          // count &lt; r3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75579"/>
            <a:ext cx="8328685" cy="715294"/>
          </a:xfrm>
        </p:spPr>
        <p:txBody>
          <a:bodyPr/>
          <a:lstStyle/>
          <a:p>
            <a:r>
              <a:rPr lang="en-US" dirty="0"/>
              <a:t>Base Register + Register Offset Version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609469" y="695420"/>
            <a:ext cx="4162057" cy="61177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    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12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contains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r1 contains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r2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r3 use as loop counter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r4 use as temp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// see right -&gt;</a:t>
            </a:r>
            <a:endParaRPr lang="en-US" sz="160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(. -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4C3A8027-2CA0-EBA8-0EFC-C25B31B7E1C0}"/>
              </a:ext>
            </a:extLst>
          </p:cNvPr>
          <p:cNvSpPr/>
          <p:nvPr/>
        </p:nvSpPr>
        <p:spPr>
          <a:xfrm rot="16200000">
            <a:off x="4711862" y="2785799"/>
            <a:ext cx="1299410" cy="771450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0E1F7-D155-9219-0320-B1611B373DC0}"/>
              </a:ext>
            </a:extLst>
          </p:cNvPr>
          <p:cNvSpPr txBox="1"/>
          <p:nvPr/>
        </p:nvSpPr>
        <p:spPr>
          <a:xfrm>
            <a:off x="8660675" y="3744621"/>
            <a:ext cx="12747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loop guard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F11DE-C2F2-8FAB-972C-744D3FEACA6E}"/>
              </a:ext>
            </a:extLst>
          </p:cNvPr>
          <p:cNvSpPr txBox="1"/>
          <p:nvPr/>
        </p:nvSpPr>
        <p:spPr>
          <a:xfrm>
            <a:off x="8328685" y="1273094"/>
            <a:ext cx="167225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pre loop guard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685B6-6FC7-C89A-EDEC-37CCC0A88346}"/>
              </a:ext>
            </a:extLst>
          </p:cNvPr>
          <p:cNvSpPr txBox="1"/>
          <p:nvPr/>
        </p:nvSpPr>
        <p:spPr>
          <a:xfrm>
            <a:off x="6950596" y="4991845"/>
            <a:ext cx="221421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one increment covers both arrays</a:t>
            </a:r>
          </a:p>
        </p:txBody>
      </p:sp>
    </p:spTree>
    <p:extLst>
      <p:ext uri="{BB962C8B-B14F-4D97-AF65-F5344CB8AC3E}">
        <p14:creationId xmlns:p14="http://schemas.microsoft.com/office/powerpoint/2010/main" val="87744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BFE0-C2A1-AD43-AB2F-13E18D5B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86579" cy="492029"/>
          </a:xfrm>
        </p:spPr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(): Variable Size (number of bytes) </a:t>
            </a:r>
            <a:r>
              <a:rPr lang="en-US" i="1" u="sng" dirty="0"/>
              <a:t>Operator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C45A-850C-7A48-9676-87A0788A09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993" y="1776294"/>
            <a:ext cx="10464476" cy="45335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sizeof</a:t>
            </a:r>
            <a:r>
              <a:rPr lang="en-US" sz="2400" b="1" dirty="0">
                <a:solidFill>
                  <a:srgbClr val="FF0000"/>
                </a:solidFill>
              </a:rPr>
              <a:t>() </a:t>
            </a:r>
            <a:r>
              <a:rPr lang="en-US" sz="2400" b="1" u="sng" dirty="0">
                <a:solidFill>
                  <a:schemeClr val="accent1"/>
                </a:solidFill>
              </a:rPr>
              <a:t>operator</a:t>
            </a:r>
            <a:r>
              <a:rPr lang="en-US" sz="2400" b="1" dirty="0">
                <a:solidFill>
                  <a:srgbClr val="0070C0"/>
                </a:solidFill>
              </a:rPr>
              <a:t> returns a value of type </a:t>
            </a:r>
            <a:r>
              <a:rPr lang="en-US" sz="2400" b="1" dirty="0" err="1">
                <a:solidFill>
                  <a:srgbClr val="FF0000"/>
                </a:solidFill>
              </a:rPr>
              <a:t>size_t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		the 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used to store a variable or variable type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or 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// preferred!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argument to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often an </a:t>
            </a:r>
            <a:r>
              <a:rPr lang="en-US" sz="2400" dirty="0">
                <a:solidFill>
                  <a:srgbClr val="0070C0"/>
                </a:solidFill>
              </a:rPr>
              <a:t>expression</a:t>
            </a:r>
            <a:r>
              <a:rPr lang="en-US" sz="2400" dirty="0"/>
              <a:t>:       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 10);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reads as: </a:t>
            </a:r>
          </a:p>
          <a:p>
            <a:pPr lvl="2"/>
            <a:r>
              <a:rPr lang="en-US" sz="2400" dirty="0">
                <a:solidFill>
                  <a:srgbClr val="2C895B"/>
                </a:solidFill>
                <a:cs typeface="Courier New" panose="02070309020205020404" pitchFamily="49" charset="0"/>
              </a:rPr>
              <a:t>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required to store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10 integers (an array of [10])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6D5C59-210C-BC47-9CE6-72560C39F91F}"/>
              </a:ext>
            </a:extLst>
          </p:cNvPr>
          <p:cNvSpPr/>
          <p:nvPr/>
        </p:nvSpPr>
        <p:spPr bwMode="auto">
          <a:xfrm>
            <a:off x="779993" y="766607"/>
            <a:ext cx="10382741" cy="85510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may vary by system but is always </a:t>
            </a:r>
            <a:r>
              <a:rPr lang="en-US" sz="2400" u="sng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9AFCF-5564-9544-B37E-15088F816E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599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13989"/>
          </a:xfrm>
        </p:spPr>
        <p:txBody>
          <a:bodyPr/>
          <a:lstStyle/>
          <a:p>
            <a:r>
              <a:rPr lang="en-US" dirty="0"/>
              <a:t>Base Register + Register Offset With chars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133292" y="1243727"/>
            <a:ext cx="5747744" cy="437054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stdlib.h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#define SZ 6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(char *, char *, int);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main(void)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char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[SZ] = 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{'a', 'b', 'c', 'd', 'e', '\0'};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char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[SZ];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SZ);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("%s\n",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BE0EE95-EDB2-993A-B4D4-C57A7CBCE64A}"/>
              </a:ext>
            </a:extLst>
          </p:cNvPr>
          <p:cNvSpPr/>
          <p:nvPr/>
        </p:nvSpPr>
        <p:spPr bwMode="auto">
          <a:xfrm>
            <a:off x="5640196" y="1388105"/>
            <a:ext cx="6437623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r3, 0            // initialize counter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ldrb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[r0, r3]    // load from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strb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[r1, r3]    // store to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r3, 1        // counter++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r2           // count &lt; r3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</a:t>
            </a:r>
          </a:p>
        </p:txBody>
      </p:sp>
    </p:spTree>
    <p:extLst>
      <p:ext uri="{BB962C8B-B14F-4D97-AF65-F5344CB8AC3E}">
        <p14:creationId xmlns:p14="http://schemas.microsoft.com/office/powerpoint/2010/main" val="34888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9EB938-0280-7F47-8519-25B44609C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1" y="461732"/>
            <a:ext cx="11252107" cy="503007"/>
          </a:xfrm>
        </p:spPr>
        <p:txBody>
          <a:bodyPr/>
          <a:lstStyle/>
          <a:p>
            <a:r>
              <a:rPr lang="en-US" dirty="0"/>
              <a:t>Reference: Addressing Mode Summary for use in CSE30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A2E693A9-3214-BC48-8756-318417FA235E}"/>
              </a:ext>
            </a:extLst>
          </p:cNvPr>
          <p:cNvGraphicFramePr>
            <a:graphicFrameLocks/>
          </p:cNvGraphicFramePr>
          <p:nvPr/>
        </p:nvGraphicFramePr>
        <p:xfrm>
          <a:off x="163503" y="1233997"/>
          <a:ext cx="11121062" cy="49987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397207">
                  <a:extLst>
                    <a:ext uri="{9D8B030D-6E8A-4147-A177-3AD203B41FA5}">
                      <a16:colId xmlns:a16="http://schemas.microsoft.com/office/drawing/2014/main" val="503186759"/>
                    </a:ext>
                  </a:extLst>
                </a:gridCol>
                <a:gridCol w="3650366">
                  <a:extLst>
                    <a:ext uri="{9D8B030D-6E8A-4147-A177-3AD203B41FA5}">
                      <a16:colId xmlns:a16="http://schemas.microsoft.com/office/drawing/2014/main" val="3732785564"/>
                    </a:ext>
                  </a:extLst>
                </a:gridCol>
                <a:gridCol w="4073489">
                  <a:extLst>
                    <a:ext uri="{9D8B030D-6E8A-4147-A177-3AD203B41FA5}">
                      <a16:colId xmlns:a16="http://schemas.microsoft.com/office/drawing/2014/main" val="414204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index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r1, [r0]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 memory[r0]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7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r1, [r0, 4]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 memory[r0 + 4]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str r1, [r0]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memory[r0]  r1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str r1, [r0, 4]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memory[r0 + 4] 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  <a:sym typeface="Wingdings" pitchFamily="2" charset="2"/>
                      </a:endParaRP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1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register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r1, [r0, +-r2]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 memory[r0 +- r2]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register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str r1, [r0, +-r2]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memory[r0 +- r2] 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 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18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F1E2602-0253-DE45-A9BD-05390B48E2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653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6DBEC9-405A-33BB-D5FA-8621F062DE82}"/>
              </a:ext>
            </a:extLst>
          </p:cNvPr>
          <p:cNvSpPr/>
          <p:nvPr/>
        </p:nvSpPr>
        <p:spPr bwMode="auto">
          <a:xfrm>
            <a:off x="2212948" y="3627596"/>
            <a:ext cx="6391122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count(char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for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&gt;= 'A') &amp;&amp;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&lt;= 'Z'))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208"/>
            <a:ext cx="9799455" cy="436880"/>
          </a:xfrm>
        </p:spPr>
        <p:txBody>
          <a:bodyPr/>
          <a:lstStyle/>
          <a:p>
            <a:r>
              <a:rPr lang="en-US" dirty="0"/>
              <a:t>Base Register Addressing + Offset register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1360934" y="642563"/>
            <a:ext cx="9176437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count(char *, int);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msg[] ="Hello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count(msg,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(msg)/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(*msg)));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0693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AFE72B2-4B7F-F997-0163-B17FDAC21425}"/>
              </a:ext>
            </a:extLst>
          </p:cNvPr>
          <p:cNvSpPr/>
          <p:nvPr/>
        </p:nvSpPr>
        <p:spPr bwMode="auto">
          <a:xfrm>
            <a:off x="7259478" y="206627"/>
            <a:ext cx="3994493" cy="636871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count: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mov     r2,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r1,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r3,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Lfor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r1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ldrb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r4, [r0, r3]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'A'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Lendif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'Z'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Lendif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r2, r2, 1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Lendif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r3, 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  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Lfor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r2          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5579"/>
            <a:ext cx="6792686" cy="715294"/>
          </a:xfrm>
        </p:spPr>
        <p:txBody>
          <a:bodyPr/>
          <a:lstStyle/>
          <a:p>
            <a:r>
              <a:rPr lang="en-US" dirty="0"/>
              <a:t>Base Register + Offset register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304841" y="695420"/>
            <a:ext cx="4162057" cy="586674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    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count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count,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12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contains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ptr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r1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r2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r3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r4 contains char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count: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// see right -&gt;</a:t>
            </a:r>
            <a:endParaRPr lang="en-US" sz="160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count, (. - count)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4C3A8027-2CA0-EBA8-0EFC-C25B31B7E1C0}"/>
              </a:ext>
            </a:extLst>
          </p:cNvPr>
          <p:cNvSpPr/>
          <p:nvPr/>
        </p:nvSpPr>
        <p:spPr>
          <a:xfrm rot="16200000">
            <a:off x="5537932" y="3366323"/>
            <a:ext cx="3274142" cy="1178663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4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0E89DB8B-B387-B68B-8418-DACD3EF7BBB2}"/>
              </a:ext>
            </a:extLst>
          </p:cNvPr>
          <p:cNvSpPr/>
          <p:nvPr/>
        </p:nvSpPr>
        <p:spPr>
          <a:xfrm rot="16200000" flipH="1">
            <a:off x="6535389" y="4031166"/>
            <a:ext cx="1467988" cy="953388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58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9C91B55C-A61F-642E-0C0E-2389DACB88DD}"/>
              </a:ext>
            </a:extLst>
          </p:cNvPr>
          <p:cNvSpPr/>
          <p:nvPr/>
        </p:nvSpPr>
        <p:spPr>
          <a:xfrm rot="16200000" flipH="1">
            <a:off x="7061527" y="4379112"/>
            <a:ext cx="722568" cy="683047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444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0E1F7-D155-9219-0320-B1611B373DC0}"/>
              </a:ext>
            </a:extLst>
          </p:cNvPr>
          <p:cNvSpPr txBox="1"/>
          <p:nvPr/>
        </p:nvSpPr>
        <p:spPr>
          <a:xfrm>
            <a:off x="9774325" y="2896160"/>
            <a:ext cx="12747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loop guard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4DD26-6CE6-5BCD-9406-0966FCC46A49}"/>
              </a:ext>
            </a:extLst>
          </p:cNvPr>
          <p:cNvSpPr txBox="1"/>
          <p:nvPr/>
        </p:nvSpPr>
        <p:spPr>
          <a:xfrm>
            <a:off x="4748537" y="714674"/>
            <a:ext cx="212975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byte array</a:t>
            </a:r>
          </a:p>
          <a:p>
            <a:r>
              <a:rPr lang="en-US" dirty="0">
                <a:solidFill>
                  <a:schemeClr val="accent1"/>
                </a:solidFill>
              </a:rPr>
              <a:t>Also use </a:t>
            </a:r>
            <a:r>
              <a:rPr lang="en-US" dirty="0" err="1">
                <a:solidFill>
                  <a:schemeClr val="accent1"/>
                </a:solidFill>
              </a:rPr>
              <a:t>ldrb</a:t>
            </a:r>
            <a:r>
              <a:rPr lang="en-US" dirty="0">
                <a:solidFill>
                  <a:schemeClr val="accent1"/>
                </a:solidFill>
              </a:rPr>
              <a:t> here</a:t>
            </a:r>
          </a:p>
          <a:p>
            <a:r>
              <a:rPr lang="en-US" dirty="0">
                <a:solidFill>
                  <a:schemeClr val="accent1"/>
                </a:solidFill>
              </a:rPr>
              <a:t>offsets are 0,1,2,…</a:t>
            </a:r>
          </a:p>
        </p:txBody>
      </p:sp>
    </p:spTree>
    <p:extLst>
      <p:ext uri="{BB962C8B-B14F-4D97-AF65-F5344CB8AC3E}">
        <p14:creationId xmlns:p14="http://schemas.microsoft.com/office/powerpoint/2010/main" val="410618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8BD489-17FD-B6A4-6E5D-65E821BA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746" y="-48895"/>
            <a:ext cx="11459918" cy="715294"/>
          </a:xfrm>
        </p:spPr>
        <p:txBody>
          <a:bodyPr/>
          <a:lstStyle/>
          <a:p>
            <a:r>
              <a:rPr lang="en-US" dirty="0"/>
              <a:t>What is the conceptual difference between .</a:t>
            </a:r>
            <a:r>
              <a:rPr lang="en-US" dirty="0" err="1"/>
              <a:t>bss</a:t>
            </a:r>
            <a:r>
              <a:rPr lang="en-US" dirty="0"/>
              <a:t> and .data?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EF53DF-EED3-CAA5-1B6D-C1A188B0AA8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85943" y="1225811"/>
            <a:ext cx="5643957" cy="301217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All static variables that do not specify an initial value default to an initial value of 0 and are placed in .</a:t>
            </a:r>
            <a:r>
              <a:rPr lang="en-US" sz="1800" dirty="0" err="1"/>
              <a:t>bss</a:t>
            </a:r>
            <a:r>
              <a:rPr lang="en-US" sz="1800" dirty="0"/>
              <a:t> segment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To save file system space in the executable file (the </a:t>
            </a:r>
            <a:r>
              <a:rPr lang="en-US" sz="1800" dirty="0" err="1"/>
              <a:t>a.out</a:t>
            </a:r>
            <a:r>
              <a:rPr lang="en-US" sz="1800" dirty="0"/>
              <a:t> file) the assembler collapses these .</a:t>
            </a:r>
            <a:r>
              <a:rPr lang="en-US" sz="1800" dirty="0" err="1"/>
              <a:t>bss</a:t>
            </a:r>
            <a:r>
              <a:rPr lang="en-US" sz="1800" dirty="0"/>
              <a:t> variables to a location and size "table"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.data segment variables use the same space in the executable file as they have in memory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.section .</a:t>
            </a:r>
            <a:r>
              <a:rPr lang="en-US" sz="1800" dirty="0" err="1"/>
              <a:t>rodata</a:t>
            </a:r>
            <a:r>
              <a:rPr lang="en-US" sz="1800" dirty="0"/>
              <a:t> is handled the same as .data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7FE4A7-1625-F6C7-94B3-8231659568A1}"/>
              </a:ext>
            </a:extLst>
          </p:cNvPr>
          <p:cNvSpPr/>
          <p:nvPr/>
        </p:nvSpPr>
        <p:spPr bwMode="auto">
          <a:xfrm>
            <a:off x="9546147" y="1905284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C9B536-F8E8-6D71-A38C-C89FB09A541C}"/>
              </a:ext>
            </a:extLst>
          </p:cNvPr>
          <p:cNvSpPr/>
          <p:nvPr/>
        </p:nvSpPr>
        <p:spPr bwMode="auto">
          <a:xfrm>
            <a:off x="9546146" y="706470"/>
            <a:ext cx="2526189" cy="352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9A2C6D-B795-B107-1556-A9607B23C007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6741112" y="1257957"/>
            <a:ext cx="2805035" cy="532249"/>
          </a:xfrm>
          <a:prstGeom prst="straightConnector1">
            <a:avLst/>
          </a:prstGeom>
          <a:noFill/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752E-206D-9AFB-F2D8-3983F5FB50F3}"/>
              </a:ext>
            </a:extLst>
          </p:cNvPr>
          <p:cNvCxnSpPr>
            <a:cxnSpLocks/>
          </p:cNvCxnSpPr>
          <p:nvPr/>
        </p:nvCxnSpPr>
        <p:spPr bwMode="auto">
          <a:xfrm flipV="1">
            <a:off x="6988028" y="2249622"/>
            <a:ext cx="2102564" cy="3098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1036">
            <a:extLst>
              <a:ext uri="{FF2B5EF4-FFF2-40B4-BE49-F238E27FC236}">
                <a16:creationId xmlns:a16="http://schemas.microsoft.com/office/drawing/2014/main" id="{E34671A8-653B-CAB5-B003-654B098DB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980" y="2142156"/>
            <a:ext cx="2057400" cy="533400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Text</a:t>
            </a:r>
          </a:p>
        </p:txBody>
      </p:sp>
      <p:sp>
        <p:nvSpPr>
          <p:cNvPr id="12" name="Rectangle 1037">
            <a:extLst>
              <a:ext uri="{FF2B5EF4-FFF2-40B4-BE49-F238E27FC236}">
                <a16:creationId xmlns:a16="http://schemas.microsoft.com/office/drawing/2014/main" id="{70BBD93E-3F2A-C0DF-ACA8-BED4B3E38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980" y="2698568"/>
            <a:ext cx="2057400" cy="609600"/>
          </a:xfrm>
          <a:prstGeom prst="rect">
            <a:avLst/>
          </a:prstGeom>
          <a:solidFill>
            <a:srgbClr val="FF993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Symbol table</a:t>
            </a:r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id="{DD6E65C2-64DA-6EC7-FF03-19DB7B25DC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3366" y="835293"/>
            <a:ext cx="193330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000000"/>
                </a:solidFill>
                <a:latin typeface="Calibri" pitchFamily="34" charset="0"/>
              </a:rPr>
              <a:t>a.out</a:t>
            </a:r>
            <a:r>
              <a:rPr lang="en-US" b="1" dirty="0">
                <a:solidFill>
                  <a:srgbClr val="000000"/>
                </a:solidFill>
                <a:latin typeface="Calibri" pitchFamily="34" charset="0"/>
              </a:rPr>
              <a:t> executable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4C068D6C-7F1D-FA0E-F524-5D6C4BB6DDD0}"/>
              </a:ext>
            </a:extLst>
          </p:cNvPr>
          <p:cNvSpPr/>
          <p:nvPr/>
        </p:nvSpPr>
        <p:spPr>
          <a:xfrm>
            <a:off x="9156486" y="1534303"/>
            <a:ext cx="408486" cy="1417856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037">
            <a:extLst>
              <a:ext uri="{FF2B5EF4-FFF2-40B4-BE49-F238E27FC236}">
                <a16:creationId xmlns:a16="http://schemas.microsoft.com/office/drawing/2014/main" id="{20BFA68D-31A8-8450-3044-5D1ED7893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1317" y="1335626"/>
            <a:ext cx="2057400" cy="253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Header - Description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999EE3-C7D0-D100-ED11-6823186D48B1}"/>
              </a:ext>
            </a:extLst>
          </p:cNvPr>
          <p:cNvCxnSpPr>
            <a:cxnSpLocks/>
            <a:endCxn id="7" idx="1"/>
          </p:cNvCxnSpPr>
          <p:nvPr/>
        </p:nvCxnSpPr>
        <p:spPr bwMode="auto">
          <a:xfrm flipV="1">
            <a:off x="8219247" y="882553"/>
            <a:ext cx="1326899" cy="564600"/>
          </a:xfrm>
          <a:prstGeom prst="straightConnector1">
            <a:avLst/>
          </a:prstGeom>
          <a:noFill/>
          <a:ln w="635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1004BFD-143D-0B1C-4D9F-02FAAEB02817}"/>
              </a:ext>
            </a:extLst>
          </p:cNvPr>
          <p:cNvSpPr/>
          <p:nvPr/>
        </p:nvSpPr>
        <p:spPr bwMode="auto">
          <a:xfrm>
            <a:off x="9546147" y="1081874"/>
            <a:ext cx="2526189" cy="352166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Static 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34456E-25D9-90E4-1DA0-6B828C581CD2}"/>
              </a:ext>
            </a:extLst>
          </p:cNvPr>
          <p:cNvSpPr/>
          <p:nvPr/>
        </p:nvSpPr>
        <p:spPr bwMode="auto">
          <a:xfrm>
            <a:off x="9546147" y="1434040"/>
            <a:ext cx="2526189" cy="471244"/>
          </a:xfrm>
          <a:prstGeom prst="rect">
            <a:avLst/>
          </a:prstGeom>
          <a:solidFill>
            <a:srgbClr val="FFFFB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Data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AED6716-6C4A-0437-637F-12F56CE622E5}"/>
              </a:ext>
            </a:extLst>
          </p:cNvPr>
          <p:cNvSpPr/>
          <p:nvPr/>
        </p:nvSpPr>
        <p:spPr bwMode="auto">
          <a:xfrm>
            <a:off x="432574" y="4475276"/>
            <a:ext cx="3860219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these are 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variables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buf1[4096];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buf2[4096];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these are .data variables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table[] = {1,2};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string[] ="CSE30!!";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F9B92D74-7A21-D79D-5205-207231CF14C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31547" y="5864280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'\0'</a:t>
            </a:r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BD16FAA6-4AC6-03AD-0B5C-4F9CD57830C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575970" y="58866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'0'</a:t>
            </a:r>
          </a:p>
        </p:txBody>
      </p:sp>
      <p:sp>
        <p:nvSpPr>
          <p:cNvPr id="34" name="Rectangle 39">
            <a:extLst>
              <a:ext uri="{FF2B5EF4-FFF2-40B4-BE49-F238E27FC236}">
                <a16:creationId xmlns:a16="http://schemas.microsoft.com/office/drawing/2014/main" id="{D5D66D3D-6608-2F20-79DE-E8A3403EF06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731605" y="61914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'3'</a:t>
            </a:r>
          </a:p>
        </p:txBody>
      </p:sp>
      <p:sp>
        <p:nvSpPr>
          <p:cNvPr id="35" name="Rectangle 41">
            <a:extLst>
              <a:ext uri="{FF2B5EF4-FFF2-40B4-BE49-F238E27FC236}">
                <a16:creationId xmlns:a16="http://schemas.microsoft.com/office/drawing/2014/main" id="{2A509067-1802-212F-4526-E62602E7E0DE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59170" y="61914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'E'</a:t>
            </a:r>
          </a:p>
        </p:txBody>
      </p:sp>
      <p:sp>
        <p:nvSpPr>
          <p:cNvPr id="36" name="Rectangle 43">
            <a:extLst>
              <a:ext uri="{FF2B5EF4-FFF2-40B4-BE49-F238E27FC236}">
                <a16:creationId xmlns:a16="http://schemas.microsoft.com/office/drawing/2014/main" id="{91EE389E-5281-3741-78C8-857A918B41DC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986735" y="61914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'S'</a:t>
            </a:r>
          </a:p>
        </p:txBody>
      </p:sp>
      <p:sp>
        <p:nvSpPr>
          <p:cNvPr id="37" name="Rectangle 45">
            <a:extLst>
              <a:ext uri="{FF2B5EF4-FFF2-40B4-BE49-F238E27FC236}">
                <a16:creationId xmlns:a16="http://schemas.microsoft.com/office/drawing/2014/main" id="{CC0C4598-0F0B-03ED-144C-FDFE8B818E9F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609647" y="61914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'C'</a:t>
            </a:r>
          </a:p>
        </p:txBody>
      </p:sp>
      <p:sp>
        <p:nvSpPr>
          <p:cNvPr id="38" name="Rectangle 1036">
            <a:extLst>
              <a:ext uri="{FF2B5EF4-FFF2-40B4-BE49-F238E27FC236}">
                <a16:creationId xmlns:a16="http://schemas.microsoft.com/office/drawing/2014/main" id="{89D681F0-90DF-FCE0-DE27-0C9FA4BB3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4544" y="1590362"/>
            <a:ext cx="2057400" cy="533400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Data</a:t>
            </a: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84503A16-442B-F0F5-2E7F-5A99FCF3A2C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338747" y="5875462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'!'</a:t>
            </a:r>
          </a:p>
        </p:txBody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id="{B6D53339-332E-3CA6-C20E-518F9708AC0E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974807" y="5875462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'!'</a:t>
            </a:r>
          </a:p>
        </p:txBody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B4D419A0-4C0E-DA33-5D97-E2C0148F1AB0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731547" y="5576253"/>
            <a:ext cx="2454023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1</a:t>
            </a:r>
            <a:endParaRPr lang="en-US" b="0" dirty="0">
              <a:solidFill>
                <a:schemeClr val="accent6"/>
              </a:solidFill>
              <a:latin typeface="Roboto Regular" charset="0"/>
              <a:cs typeface="Roboto Regular" charset="0"/>
            </a:endParaRPr>
          </a:p>
        </p:txBody>
      </p:sp>
      <p:sp>
        <p:nvSpPr>
          <p:cNvPr id="42" name="Rectangle 13">
            <a:extLst>
              <a:ext uri="{FF2B5EF4-FFF2-40B4-BE49-F238E27FC236}">
                <a16:creationId xmlns:a16="http://schemas.microsoft.com/office/drawing/2014/main" id="{F0BFB6FC-2BC5-47E7-2B68-D80C5185B826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731546" y="5256286"/>
            <a:ext cx="2454023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2</a:t>
            </a:r>
            <a:endParaRPr lang="en-US" b="0" dirty="0">
              <a:solidFill>
                <a:schemeClr val="accent6"/>
              </a:solidFill>
              <a:latin typeface="Roboto Regular" charset="0"/>
              <a:cs typeface="Roboto Regular" charset="0"/>
            </a:endParaRPr>
          </a:p>
        </p:txBody>
      </p:sp>
      <p:sp>
        <p:nvSpPr>
          <p:cNvPr id="45" name="Rectangle 13">
            <a:extLst>
              <a:ext uri="{FF2B5EF4-FFF2-40B4-BE49-F238E27FC236}">
                <a16:creationId xmlns:a16="http://schemas.microsoft.com/office/drawing/2014/main" id="{C2DAE090-F527-9FAD-702D-A11B55B182FA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717612" y="4613347"/>
            <a:ext cx="2454023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buf2 address size</a:t>
            </a:r>
          </a:p>
        </p:txBody>
      </p:sp>
      <p:sp>
        <p:nvSpPr>
          <p:cNvPr id="46" name="Rectangle 13">
            <a:extLst>
              <a:ext uri="{FF2B5EF4-FFF2-40B4-BE49-F238E27FC236}">
                <a16:creationId xmlns:a16="http://schemas.microsoft.com/office/drawing/2014/main" id="{792B6B95-7C62-6803-BB77-DE6670F6455A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722822" y="4933314"/>
            <a:ext cx="2454023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buf1 address size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47B58C-8115-F3A1-2363-8D2D5CE7F0DE}"/>
              </a:ext>
            </a:extLst>
          </p:cNvPr>
          <p:cNvSpPr txBox="1"/>
          <p:nvPr/>
        </p:nvSpPr>
        <p:spPr>
          <a:xfrm>
            <a:off x="6189195" y="645246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executable file</a:t>
            </a:r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CC69D55A-9300-A6DE-6AFE-FD1E38F44880}"/>
              </a:ext>
            </a:extLst>
          </p:cNvPr>
          <p:cNvSpPr/>
          <p:nvPr/>
        </p:nvSpPr>
        <p:spPr>
          <a:xfrm>
            <a:off x="2128947" y="4816305"/>
            <a:ext cx="272226" cy="594542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167B40-F5A5-C6D5-980D-95F635C752DD}"/>
              </a:ext>
            </a:extLst>
          </p:cNvPr>
          <p:cNvCxnSpPr>
            <a:cxnSpLocks/>
          </p:cNvCxnSpPr>
          <p:nvPr/>
        </p:nvCxnSpPr>
        <p:spPr bwMode="auto">
          <a:xfrm flipV="1">
            <a:off x="2401173" y="4933314"/>
            <a:ext cx="3252751" cy="180262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728D0B5-05D4-33BE-A34B-DC6F37B776CE}"/>
              </a:ext>
            </a:extLst>
          </p:cNvPr>
          <p:cNvSpPr txBox="1"/>
          <p:nvPr/>
        </p:nvSpPr>
        <p:spPr>
          <a:xfrm rot="21418050">
            <a:off x="2749058" y="4973444"/>
            <a:ext cx="2896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just big enough for address, size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F297094B-3E01-8B92-BFEA-4A02E385863A}"/>
              </a:ext>
            </a:extLst>
          </p:cNvPr>
          <p:cNvSpPr/>
          <p:nvPr/>
        </p:nvSpPr>
        <p:spPr>
          <a:xfrm>
            <a:off x="3249681" y="5721904"/>
            <a:ext cx="272226" cy="594542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907227-2E4B-E617-71F1-AA1E15D7A877}"/>
              </a:ext>
            </a:extLst>
          </p:cNvPr>
          <p:cNvCxnSpPr>
            <a:cxnSpLocks/>
            <a:endCxn id="32" idx="1"/>
          </p:cNvCxnSpPr>
          <p:nvPr/>
        </p:nvCxnSpPr>
        <p:spPr bwMode="auto">
          <a:xfrm flipV="1">
            <a:off x="3521907" y="6016680"/>
            <a:ext cx="2209640" cy="249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8BBDE51-60C7-C3F4-3B0B-82F340A6C6F3}"/>
              </a:ext>
            </a:extLst>
          </p:cNvPr>
          <p:cNvSpPr txBox="1"/>
          <p:nvPr/>
        </p:nvSpPr>
        <p:spPr>
          <a:xfrm>
            <a:off x="4251304" y="5948561"/>
            <a:ext cx="1202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same size as specified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6A03B4A-8133-BB24-9D85-632C9A9975E9}"/>
              </a:ext>
            </a:extLst>
          </p:cNvPr>
          <p:cNvSpPr/>
          <p:nvPr/>
        </p:nvSpPr>
        <p:spPr bwMode="auto">
          <a:xfrm>
            <a:off x="9275311" y="5249003"/>
            <a:ext cx="2526189" cy="1275279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Static Data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same size as </a:t>
            </a:r>
            <a:r>
              <a:rPr lang="en-US" dirty="0" err="1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a.out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29D611E-2744-2266-3244-8F51FEDA8687}"/>
              </a:ext>
            </a:extLst>
          </p:cNvPr>
          <p:cNvSpPr/>
          <p:nvPr/>
        </p:nvSpPr>
        <p:spPr bwMode="auto">
          <a:xfrm>
            <a:off x="9285877" y="3141249"/>
            <a:ext cx="2526189" cy="20968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buf2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expanded size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buf1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4D7D7FE-F024-291C-3A09-3C1FCC66B221}"/>
              </a:ext>
            </a:extLst>
          </p:cNvPr>
          <p:cNvCxnSpPr>
            <a:cxnSpLocks/>
            <a:endCxn id="56" idx="1"/>
          </p:cNvCxnSpPr>
          <p:nvPr/>
        </p:nvCxnSpPr>
        <p:spPr bwMode="auto">
          <a:xfrm>
            <a:off x="8203515" y="5864280"/>
            <a:ext cx="1071796" cy="22363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E58B34-3C27-0C62-6EBC-889910DE6161}"/>
              </a:ext>
            </a:extLst>
          </p:cNvPr>
          <p:cNvCxnSpPr>
            <a:cxnSpLocks/>
          </p:cNvCxnSpPr>
          <p:nvPr/>
        </p:nvCxnSpPr>
        <p:spPr bwMode="auto">
          <a:xfrm flipV="1">
            <a:off x="8190397" y="4442760"/>
            <a:ext cx="1084914" cy="45542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A675FFF-7038-83F4-3889-1FA6881BEDC8}"/>
              </a:ext>
            </a:extLst>
          </p:cNvPr>
          <p:cNvSpPr txBox="1"/>
          <p:nvPr/>
        </p:nvSpPr>
        <p:spPr>
          <a:xfrm>
            <a:off x="9812571" y="6496243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main </a:t>
            </a:r>
            <a:r>
              <a:rPr lang="en-US" dirty="0" err="1"/>
              <a:t>mameory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998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2798C66-7FE9-A146-9496-61A77BE2F7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1615" y="637045"/>
            <a:ext cx="5190830" cy="1169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cs typeface="Courier New" panose="02070309020205020404" pitchFamily="49" charset="0"/>
              </a:rPr>
              <a:t>Use .align directive to force the assembler to align the address of the next variable defined after the .align</a:t>
            </a:r>
            <a:endParaRPr lang="en-US" sz="1800" dirty="0">
              <a:solidFill>
                <a:srgbClr val="0070C0"/>
              </a:solidFill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F083C-5883-1542-B1C1-80588114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989"/>
            <a:ext cx="11691756" cy="394111"/>
          </a:xfrm>
        </p:spPr>
        <p:txBody>
          <a:bodyPr/>
          <a:lstStyle/>
          <a:p>
            <a:r>
              <a:rPr lang="en-US" dirty="0"/>
              <a:t>Variable Alignment In .data, .</a:t>
            </a:r>
            <a:r>
              <a:rPr lang="en-US" dirty="0" err="1"/>
              <a:t>bss</a:t>
            </a:r>
            <a:r>
              <a:rPr lang="en-US" dirty="0"/>
              <a:t> and .section .</a:t>
            </a:r>
            <a:r>
              <a:rPr lang="en-US" dirty="0" err="1"/>
              <a:t>rodata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5DF88C-5476-DC44-A301-44CA0308512A}"/>
              </a:ext>
            </a:extLst>
          </p:cNvPr>
          <p:cNvSpPr/>
          <p:nvPr/>
        </p:nvSpPr>
        <p:spPr>
          <a:xfrm>
            <a:off x="2749342" y="2028015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E901B5A-F2E2-1745-8348-1C2CE7E81A82}"/>
              </a:ext>
            </a:extLst>
          </p:cNvPr>
          <p:cNvSpPr/>
          <p:nvPr/>
        </p:nvSpPr>
        <p:spPr>
          <a:xfrm>
            <a:off x="2252875" y="2516358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 bytes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894D733-5D16-C24E-970F-3F7DB9E27103}"/>
              </a:ext>
            </a:extLst>
          </p:cNvPr>
          <p:cNvSpPr/>
          <p:nvPr/>
        </p:nvSpPr>
        <p:spPr>
          <a:xfrm>
            <a:off x="1205359" y="3183651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 bytes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576A299-A1DD-A444-91C9-148DC93FF7D1}"/>
              </a:ext>
            </a:extLst>
          </p:cNvPr>
          <p:cNvSpPr txBox="1"/>
          <p:nvPr/>
        </p:nvSpPr>
        <p:spPr>
          <a:xfrm>
            <a:off x="234988" y="324433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integer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749FCC8-0B0F-CF44-9BDB-3B1C78FA1A78}"/>
              </a:ext>
            </a:extLst>
          </p:cNvPr>
          <p:cNvSpPr txBox="1"/>
          <p:nvPr/>
        </p:nvSpPr>
        <p:spPr>
          <a:xfrm>
            <a:off x="1570159" y="251641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682A367-1AC7-ED44-8828-4C4909612AB5}"/>
              </a:ext>
            </a:extLst>
          </p:cNvPr>
          <p:cNvSpPr txBox="1"/>
          <p:nvPr/>
        </p:nvSpPr>
        <p:spPr>
          <a:xfrm>
            <a:off x="2139401" y="200280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6161DC5-8628-7345-B250-87FAC28EB3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4" name="Rectangle 32">
            <a:extLst>
              <a:ext uri="{FF2B5EF4-FFF2-40B4-BE49-F238E27FC236}">
                <a16:creationId xmlns:a16="http://schemas.microsoft.com/office/drawing/2014/main" id="{A2814E09-7A90-BEBA-7D05-1F6E9C3D57E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07648" y="1557638"/>
            <a:ext cx="609600" cy="1219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45" name="Rectangle 33">
            <a:extLst>
              <a:ext uri="{FF2B5EF4-FFF2-40B4-BE49-F238E27FC236}">
                <a16:creationId xmlns:a16="http://schemas.microsoft.com/office/drawing/2014/main" id="{66E538D0-4FC4-691F-98FF-BAD6A611177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07648" y="2776838"/>
            <a:ext cx="609600" cy="1219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8D0A5CC7-865A-16D6-5D92-E754FDE8650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07648" y="3996038"/>
            <a:ext cx="609600" cy="1219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47" name="Rectangle 35">
            <a:extLst>
              <a:ext uri="{FF2B5EF4-FFF2-40B4-BE49-F238E27FC236}">
                <a16:creationId xmlns:a16="http://schemas.microsoft.com/office/drawing/2014/main" id="{490BAD06-6E32-F1E2-F8E9-E1573AC4D817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07648" y="5215238"/>
            <a:ext cx="609600" cy="118268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31" name="Text Box 36">
            <a:extLst>
              <a:ext uri="{FF2B5EF4-FFF2-40B4-BE49-F238E27FC236}">
                <a16:creationId xmlns:a16="http://schemas.microsoft.com/office/drawing/2014/main" id="{60ABA258-5AA2-033F-04B8-8B30EC17235B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696720" y="902132"/>
            <a:ext cx="747769" cy="70788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bytes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" name="Rectangle 2">
            <a:extLst>
              <a:ext uri="{FF2B5EF4-FFF2-40B4-BE49-F238E27FC236}">
                <a16:creationId xmlns:a16="http://schemas.microsoft.com/office/drawing/2014/main" id="{E03A79A5-DCA8-3D7F-410B-925CE664043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552691" y="1569525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5" name="Rectangle 3">
            <a:extLst>
              <a:ext uri="{FF2B5EF4-FFF2-40B4-BE49-F238E27FC236}">
                <a16:creationId xmlns:a16="http://schemas.microsoft.com/office/drawing/2014/main" id="{6051F292-55AA-A772-C1A9-3F3188F5DDD8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0552691" y="18581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6" name="Rectangle 4">
            <a:extLst>
              <a:ext uri="{FF2B5EF4-FFF2-40B4-BE49-F238E27FC236}">
                <a16:creationId xmlns:a16="http://schemas.microsoft.com/office/drawing/2014/main" id="{B0F55640-6EF3-96F3-7AEC-50D29682E48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0552691" y="21629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7" name="Rectangle 5">
            <a:extLst>
              <a:ext uri="{FF2B5EF4-FFF2-40B4-BE49-F238E27FC236}">
                <a16:creationId xmlns:a16="http://schemas.microsoft.com/office/drawing/2014/main" id="{626137A5-B0C1-5F1E-8691-6BDDFC1A838B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0552691" y="24677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8" name="Rectangle 6">
            <a:extLst>
              <a:ext uri="{FF2B5EF4-FFF2-40B4-BE49-F238E27FC236}">
                <a16:creationId xmlns:a16="http://schemas.microsoft.com/office/drawing/2014/main" id="{F5CF2C4F-8128-92A5-1521-7094F4CF8410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0552691" y="27725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9" name="Rectangle 7">
            <a:extLst>
              <a:ext uri="{FF2B5EF4-FFF2-40B4-BE49-F238E27FC236}">
                <a16:creationId xmlns:a16="http://schemas.microsoft.com/office/drawing/2014/main" id="{3D095C64-7A4F-523C-3A04-15BEF5B99755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0552691" y="30773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0" name="Rectangle 8">
            <a:extLst>
              <a:ext uri="{FF2B5EF4-FFF2-40B4-BE49-F238E27FC236}">
                <a16:creationId xmlns:a16="http://schemas.microsoft.com/office/drawing/2014/main" id="{F3134352-974C-3285-AFAF-5E00289C4490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0552691" y="33821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1" name="Rectangle 9">
            <a:extLst>
              <a:ext uri="{FF2B5EF4-FFF2-40B4-BE49-F238E27FC236}">
                <a16:creationId xmlns:a16="http://schemas.microsoft.com/office/drawing/2014/main" id="{89B706CE-1631-C018-3380-FAB290867C7D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0552691" y="36869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2" name="Rectangle 10">
            <a:extLst>
              <a:ext uri="{FF2B5EF4-FFF2-40B4-BE49-F238E27FC236}">
                <a16:creationId xmlns:a16="http://schemas.microsoft.com/office/drawing/2014/main" id="{01E0B942-91F4-40EE-C140-6536F7E86A69}"/>
              </a:ext>
            </a:extLst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0552691" y="39917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3" name="Rectangle 11">
            <a:extLst>
              <a:ext uri="{FF2B5EF4-FFF2-40B4-BE49-F238E27FC236}">
                <a16:creationId xmlns:a16="http://schemas.microsoft.com/office/drawing/2014/main" id="{FC57423E-0D45-125E-7F1F-5161E093F4CE}"/>
              </a:ext>
            </a:extLst>
          </p:cNvPr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0552691" y="42965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4" name="Rectangle 12">
            <a:extLst>
              <a:ext uri="{FF2B5EF4-FFF2-40B4-BE49-F238E27FC236}">
                <a16:creationId xmlns:a16="http://schemas.microsoft.com/office/drawing/2014/main" id="{12E24D00-DFD7-2D26-A495-487717257BE2}"/>
              </a:ext>
            </a:extLst>
          </p:cNvPr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0552691" y="46013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6" name="Rectangle 13">
            <a:extLst>
              <a:ext uri="{FF2B5EF4-FFF2-40B4-BE49-F238E27FC236}">
                <a16:creationId xmlns:a16="http://schemas.microsoft.com/office/drawing/2014/main" id="{73DBBDDB-BD99-4535-42FC-383136BF2240}"/>
              </a:ext>
            </a:extLst>
          </p:cNvPr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0552691" y="49061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7" name="Text Box 37">
            <a:extLst>
              <a:ext uri="{FF2B5EF4-FFF2-40B4-BE49-F238E27FC236}">
                <a16:creationId xmlns:a16="http://schemas.microsoft.com/office/drawing/2014/main" id="{2A7799D2-B42E-D8CF-EA96-6BEC3EEAFEA0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0527699" y="897716"/>
            <a:ext cx="650371" cy="70788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Byte</a:t>
            </a:r>
          </a:p>
        </p:txBody>
      </p:sp>
      <p:sp>
        <p:nvSpPr>
          <p:cNvPr id="168" name="Rectangle 39">
            <a:extLst>
              <a:ext uri="{FF2B5EF4-FFF2-40B4-BE49-F238E27FC236}">
                <a16:creationId xmlns:a16="http://schemas.microsoft.com/office/drawing/2014/main" id="{65D5AC8A-B04D-3AEC-632B-F3842D44E2DD}"/>
              </a:ext>
            </a:extLst>
          </p:cNvPr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0552691" y="52109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9" name="Rectangle 41">
            <a:extLst>
              <a:ext uri="{FF2B5EF4-FFF2-40B4-BE49-F238E27FC236}">
                <a16:creationId xmlns:a16="http://schemas.microsoft.com/office/drawing/2014/main" id="{111F8312-CB94-DD6C-035F-A198B53D1D58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0552691" y="55157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70" name="Rectangle 43">
            <a:extLst>
              <a:ext uri="{FF2B5EF4-FFF2-40B4-BE49-F238E27FC236}">
                <a16:creationId xmlns:a16="http://schemas.microsoft.com/office/drawing/2014/main" id="{DFB9D290-0660-9ABD-0435-DC3AFB74F6F9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0552691" y="58205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71" name="Rectangle 45">
            <a:extLst>
              <a:ext uri="{FF2B5EF4-FFF2-40B4-BE49-F238E27FC236}">
                <a16:creationId xmlns:a16="http://schemas.microsoft.com/office/drawing/2014/main" id="{3E0A5F15-4DCB-86A6-607C-B54363934A4B}"/>
              </a:ext>
            </a:extLst>
          </p:cNvPr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0552691" y="6117249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400" b="0" dirty="0">
              <a:latin typeface="Roboto Regular" charset="0"/>
              <a:cs typeface="Roboto Regular" charset="0"/>
            </a:endParaRPr>
          </a:p>
        </p:txBody>
      </p:sp>
      <p:sp>
        <p:nvSpPr>
          <p:cNvPr id="172" name="Rectangle 14">
            <a:extLst>
              <a:ext uri="{FF2B5EF4-FFF2-40B4-BE49-F238E27FC236}">
                <a16:creationId xmlns:a16="http://schemas.microsoft.com/office/drawing/2014/main" id="{F5DFBB7A-5E0B-9569-C14C-D119140FBC83}"/>
              </a:ext>
            </a:extLst>
          </p:cNvPr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1208139" y="6118346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0x00</a:t>
            </a:r>
          </a:p>
        </p:txBody>
      </p:sp>
      <p:sp>
        <p:nvSpPr>
          <p:cNvPr id="173" name="Rectangle 15">
            <a:extLst>
              <a:ext uri="{FF2B5EF4-FFF2-40B4-BE49-F238E27FC236}">
                <a16:creationId xmlns:a16="http://schemas.microsoft.com/office/drawing/2014/main" id="{0245E018-D2C4-6CE3-EEBE-465B7BB1161D}"/>
              </a:ext>
            </a:extLst>
          </p:cNvPr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1208139" y="5768612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0x01</a:t>
            </a:r>
          </a:p>
        </p:txBody>
      </p:sp>
      <p:sp>
        <p:nvSpPr>
          <p:cNvPr id="174" name="Rectangle 16">
            <a:extLst>
              <a:ext uri="{FF2B5EF4-FFF2-40B4-BE49-F238E27FC236}">
                <a16:creationId xmlns:a16="http://schemas.microsoft.com/office/drawing/2014/main" id="{32D55285-0A5E-5171-CC0B-11E53645BEE1}"/>
              </a:ext>
            </a:extLst>
          </p:cNvPr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11208139" y="5480423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0x02</a:t>
            </a:r>
          </a:p>
        </p:txBody>
      </p:sp>
      <p:sp>
        <p:nvSpPr>
          <p:cNvPr id="175" name="Rectangle 17">
            <a:extLst>
              <a:ext uri="{FF2B5EF4-FFF2-40B4-BE49-F238E27FC236}">
                <a16:creationId xmlns:a16="http://schemas.microsoft.com/office/drawing/2014/main" id="{1356B40E-8EAA-F9B4-8BC7-AE574C89904D}"/>
              </a:ext>
            </a:extLst>
          </p:cNvPr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1208139" y="5172425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0x03</a:t>
            </a:r>
          </a:p>
        </p:txBody>
      </p:sp>
      <p:sp>
        <p:nvSpPr>
          <p:cNvPr id="176" name="Rectangle 18">
            <a:extLst>
              <a:ext uri="{FF2B5EF4-FFF2-40B4-BE49-F238E27FC236}">
                <a16:creationId xmlns:a16="http://schemas.microsoft.com/office/drawing/2014/main" id="{F121EA1D-CA38-555F-2B06-9DE136DDE4BA}"/>
              </a:ext>
            </a:extLst>
          </p:cNvPr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11208139" y="4874663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0x04</a:t>
            </a:r>
          </a:p>
        </p:txBody>
      </p:sp>
      <p:sp>
        <p:nvSpPr>
          <p:cNvPr id="177" name="Rectangle 19">
            <a:extLst>
              <a:ext uri="{FF2B5EF4-FFF2-40B4-BE49-F238E27FC236}">
                <a16:creationId xmlns:a16="http://schemas.microsoft.com/office/drawing/2014/main" id="{B8AA6D97-E569-20BE-293D-1CA2C1EA5E9F}"/>
              </a:ext>
            </a:extLst>
          </p:cNvPr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11208139" y="4564828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0x05</a:t>
            </a:r>
          </a:p>
        </p:txBody>
      </p:sp>
      <p:sp>
        <p:nvSpPr>
          <p:cNvPr id="178" name="Rectangle 20">
            <a:extLst>
              <a:ext uri="{FF2B5EF4-FFF2-40B4-BE49-F238E27FC236}">
                <a16:creationId xmlns:a16="http://schemas.microsoft.com/office/drawing/2014/main" id="{CBF511A4-7D28-D0C2-6791-694A6AF67D88}"/>
              </a:ext>
            </a:extLst>
          </p:cNvPr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1208139" y="4271658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0x06</a:t>
            </a:r>
          </a:p>
        </p:txBody>
      </p:sp>
      <p:sp>
        <p:nvSpPr>
          <p:cNvPr id="179" name="Rectangle 21">
            <a:extLst>
              <a:ext uri="{FF2B5EF4-FFF2-40B4-BE49-F238E27FC236}">
                <a16:creationId xmlns:a16="http://schemas.microsoft.com/office/drawing/2014/main" id="{19D52283-B691-7ABE-4389-91A2DFDC15DA}"/>
              </a:ext>
            </a:extLst>
          </p:cNvPr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11208139" y="3960658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0x07</a:t>
            </a:r>
          </a:p>
        </p:txBody>
      </p:sp>
      <p:sp>
        <p:nvSpPr>
          <p:cNvPr id="180" name="Rectangle 22">
            <a:extLst>
              <a:ext uri="{FF2B5EF4-FFF2-40B4-BE49-F238E27FC236}">
                <a16:creationId xmlns:a16="http://schemas.microsoft.com/office/drawing/2014/main" id="{D27DF2BB-8BCD-BD7D-FE1E-93E76E3BBABC}"/>
              </a:ext>
            </a:extLst>
          </p:cNvPr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1208139" y="3665775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0x08</a:t>
            </a:r>
          </a:p>
        </p:txBody>
      </p:sp>
      <p:sp>
        <p:nvSpPr>
          <p:cNvPr id="181" name="Rectangle 23">
            <a:extLst>
              <a:ext uri="{FF2B5EF4-FFF2-40B4-BE49-F238E27FC236}">
                <a16:creationId xmlns:a16="http://schemas.microsoft.com/office/drawing/2014/main" id="{46C1C9A1-24BF-C7E4-120E-2F145B65BB79}"/>
              </a:ext>
            </a:extLst>
          </p:cNvPr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11208139" y="3388065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0x09</a:t>
            </a:r>
          </a:p>
        </p:txBody>
      </p:sp>
      <p:sp>
        <p:nvSpPr>
          <p:cNvPr id="182" name="Rectangle 24">
            <a:extLst>
              <a:ext uri="{FF2B5EF4-FFF2-40B4-BE49-F238E27FC236}">
                <a16:creationId xmlns:a16="http://schemas.microsoft.com/office/drawing/2014/main" id="{6D7C91F2-3490-B7E1-509F-E730886C2D30}"/>
              </a:ext>
            </a:extLst>
          </p:cNvPr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11208139" y="3078190"/>
            <a:ext cx="663964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0x0A</a:t>
            </a:r>
          </a:p>
        </p:txBody>
      </p:sp>
      <p:sp>
        <p:nvSpPr>
          <p:cNvPr id="183" name="Rectangle 25">
            <a:extLst>
              <a:ext uri="{FF2B5EF4-FFF2-40B4-BE49-F238E27FC236}">
                <a16:creationId xmlns:a16="http://schemas.microsoft.com/office/drawing/2014/main" id="{D4219A80-0A38-07A9-31A9-D2424A91AFFB}"/>
              </a:ext>
            </a:extLst>
          </p:cNvPr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11208139" y="2768315"/>
            <a:ext cx="654346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0x0B</a:t>
            </a:r>
          </a:p>
        </p:txBody>
      </p:sp>
      <p:sp>
        <p:nvSpPr>
          <p:cNvPr id="184" name="Rectangle 40">
            <a:extLst>
              <a:ext uri="{FF2B5EF4-FFF2-40B4-BE49-F238E27FC236}">
                <a16:creationId xmlns:a16="http://schemas.microsoft.com/office/drawing/2014/main" id="{5AB3C584-4C5E-BBAA-1D54-68BFACCF8ABF}"/>
              </a:ext>
            </a:extLst>
          </p:cNvPr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11208139" y="2458440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0x0C</a:t>
            </a:r>
          </a:p>
        </p:txBody>
      </p:sp>
      <p:sp>
        <p:nvSpPr>
          <p:cNvPr id="185" name="Rectangle 42">
            <a:extLst>
              <a:ext uri="{FF2B5EF4-FFF2-40B4-BE49-F238E27FC236}">
                <a16:creationId xmlns:a16="http://schemas.microsoft.com/office/drawing/2014/main" id="{588F1125-D97B-2D53-A625-F2446880EAE8}"/>
              </a:ext>
            </a:extLst>
          </p:cNvPr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11208139" y="2178595"/>
            <a:ext cx="670376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0x0D</a:t>
            </a:r>
          </a:p>
        </p:txBody>
      </p:sp>
      <p:sp>
        <p:nvSpPr>
          <p:cNvPr id="186" name="Rectangle 44">
            <a:extLst>
              <a:ext uri="{FF2B5EF4-FFF2-40B4-BE49-F238E27FC236}">
                <a16:creationId xmlns:a16="http://schemas.microsoft.com/office/drawing/2014/main" id="{CB99EA7A-046F-A8C9-10F7-F1906F85E6FA}"/>
              </a:ext>
            </a:extLst>
          </p:cNvPr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11208139" y="1852617"/>
            <a:ext cx="63671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0x0E</a:t>
            </a:r>
          </a:p>
        </p:txBody>
      </p:sp>
      <p:sp>
        <p:nvSpPr>
          <p:cNvPr id="187" name="Rectangle 46">
            <a:extLst>
              <a:ext uri="{FF2B5EF4-FFF2-40B4-BE49-F238E27FC236}">
                <a16:creationId xmlns:a16="http://schemas.microsoft.com/office/drawing/2014/main" id="{C26A2C55-E4B5-00EC-FE54-CBA7CFFA3B9A}"/>
              </a:ext>
            </a:extLst>
          </p:cNvPr>
          <p:cNvSpPr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11208139" y="1544481"/>
            <a:ext cx="630301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0x0F</a:t>
            </a:r>
          </a:p>
        </p:txBody>
      </p:sp>
      <p:sp>
        <p:nvSpPr>
          <p:cNvPr id="188" name="Text Box 36">
            <a:extLst>
              <a:ext uri="{FF2B5EF4-FFF2-40B4-BE49-F238E27FC236}">
                <a16:creationId xmlns:a16="http://schemas.microsoft.com/office/drawing/2014/main" id="{7F80B85C-B6E4-7E08-45DB-AB35CAC1DBA8}"/>
              </a:ext>
            </a:extLst>
          </p:cNvPr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10958421" y="562100"/>
            <a:ext cx="1153782" cy="10156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Aligned Address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Hex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0" name="Rectangle 32">
            <a:extLst>
              <a:ext uri="{FF2B5EF4-FFF2-40B4-BE49-F238E27FC236}">
                <a16:creationId xmlns:a16="http://schemas.microsoft.com/office/drawing/2014/main" id="{1FEA8863-9950-598D-35FF-5A29050E73F4}"/>
              </a:ext>
            </a:extLst>
          </p:cNvPr>
          <p:cNvSpPr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8642813" y="5825064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1" name="Rectangle 32">
            <a:extLst>
              <a:ext uri="{FF2B5EF4-FFF2-40B4-BE49-F238E27FC236}">
                <a16:creationId xmlns:a16="http://schemas.microsoft.com/office/drawing/2014/main" id="{0841493B-50D6-CC68-E6AB-87F1549829D2}"/>
              </a:ext>
            </a:extLst>
          </p:cNvPr>
          <p:cNvSpPr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8642813" y="5222468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2" name="Rectangle 32">
            <a:extLst>
              <a:ext uri="{FF2B5EF4-FFF2-40B4-BE49-F238E27FC236}">
                <a16:creationId xmlns:a16="http://schemas.microsoft.com/office/drawing/2014/main" id="{8565E2FD-A4E9-7C5E-510A-CA95667759BB}"/>
              </a:ext>
            </a:extLst>
          </p:cNvPr>
          <p:cNvSpPr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8642813" y="4617355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3" name="Rectangle 32">
            <a:extLst>
              <a:ext uri="{FF2B5EF4-FFF2-40B4-BE49-F238E27FC236}">
                <a16:creationId xmlns:a16="http://schemas.microsoft.com/office/drawing/2014/main" id="{7E1D27AD-DEC1-3264-ADD1-50300BC2B456}"/>
              </a:ext>
            </a:extLst>
          </p:cNvPr>
          <p:cNvSpPr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8642813" y="4015017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4" name="Rectangle 32">
            <a:extLst>
              <a:ext uri="{FF2B5EF4-FFF2-40B4-BE49-F238E27FC236}">
                <a16:creationId xmlns:a16="http://schemas.microsoft.com/office/drawing/2014/main" id="{8AD96FA7-5E5F-E118-F54B-3A8856385F2B}"/>
              </a:ext>
            </a:extLst>
          </p:cNvPr>
          <p:cNvSpPr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8642813" y="3401771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5" name="Rectangle 32">
            <a:extLst>
              <a:ext uri="{FF2B5EF4-FFF2-40B4-BE49-F238E27FC236}">
                <a16:creationId xmlns:a16="http://schemas.microsoft.com/office/drawing/2014/main" id="{2CF0DC32-363A-BB7D-FF31-DDFF1BF30419}"/>
              </a:ext>
            </a:extLst>
          </p:cNvPr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8642813" y="2783273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6" name="Rectangle 32">
            <a:extLst>
              <a:ext uri="{FF2B5EF4-FFF2-40B4-BE49-F238E27FC236}">
                <a16:creationId xmlns:a16="http://schemas.microsoft.com/office/drawing/2014/main" id="{EB5C74E2-4E3F-28AC-B5B7-9402EEF41673}"/>
              </a:ext>
            </a:extLst>
          </p:cNvPr>
          <p:cNvSpPr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8642813" y="2178160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7" name="Rectangle 32">
            <a:extLst>
              <a:ext uri="{FF2B5EF4-FFF2-40B4-BE49-F238E27FC236}">
                <a16:creationId xmlns:a16="http://schemas.microsoft.com/office/drawing/2014/main" id="{DBF487B2-C213-5360-49E5-F78746491E5D}"/>
              </a:ext>
            </a:extLst>
          </p:cNvPr>
          <p:cNvSpPr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8642813" y="1583515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8" name="Text Box 36">
            <a:extLst>
              <a:ext uri="{FF2B5EF4-FFF2-40B4-BE49-F238E27FC236}">
                <a16:creationId xmlns:a16="http://schemas.microsoft.com/office/drawing/2014/main" id="{1479B09D-99D7-9608-90E2-11B4DAC3D79F}"/>
              </a:ext>
            </a:extLst>
          </p:cNvPr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8589643" y="887745"/>
            <a:ext cx="751360" cy="70788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Bytes</a:t>
            </a:r>
          </a:p>
        </p:txBody>
      </p:sp>
      <p:sp>
        <p:nvSpPr>
          <p:cNvPr id="200" name="Rectangle 64">
            <a:extLst>
              <a:ext uri="{FF2B5EF4-FFF2-40B4-BE49-F238E27FC236}">
                <a16:creationId xmlns:a16="http://schemas.microsoft.com/office/drawing/2014/main" id="{1E53913B-FAAE-64FD-8D62-D2002BE7494A}"/>
              </a:ext>
            </a:extLst>
          </p:cNvPr>
          <p:cNvSpPr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8647277" y="2112088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1" name="Rectangle 65">
            <a:extLst>
              <a:ext uri="{FF2B5EF4-FFF2-40B4-BE49-F238E27FC236}">
                <a16:creationId xmlns:a16="http://schemas.microsoft.com/office/drawing/2014/main" id="{9A9B0B5E-6983-8A6F-97F6-0EFE007949FB}"/>
              </a:ext>
            </a:extLst>
          </p:cNvPr>
          <p:cNvSpPr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8671190" y="2717598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2" name="Rectangle 66">
            <a:extLst>
              <a:ext uri="{FF2B5EF4-FFF2-40B4-BE49-F238E27FC236}">
                <a16:creationId xmlns:a16="http://schemas.microsoft.com/office/drawing/2014/main" id="{66E62274-1FB8-DC76-6222-CC2B6F761EA4}"/>
              </a:ext>
            </a:extLst>
          </p:cNvPr>
          <p:cNvSpPr>
            <a:spLocks noChangeArrowheads="1"/>
          </p:cNvSpPr>
          <p:nvPr>
            <p:custDataLst>
              <p:tags r:id="rId51"/>
            </p:custDataLst>
          </p:nvPr>
        </p:nvSpPr>
        <p:spPr bwMode="auto">
          <a:xfrm>
            <a:off x="8654034" y="3342252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3" name="Rectangle 66">
            <a:extLst>
              <a:ext uri="{FF2B5EF4-FFF2-40B4-BE49-F238E27FC236}">
                <a16:creationId xmlns:a16="http://schemas.microsoft.com/office/drawing/2014/main" id="{04E34320-CFAF-A67A-AC89-2357139D4016}"/>
              </a:ext>
            </a:extLst>
          </p:cNvPr>
          <p:cNvSpPr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8631592" y="3956383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4" name="Rectangle 66">
            <a:extLst>
              <a:ext uri="{FF2B5EF4-FFF2-40B4-BE49-F238E27FC236}">
                <a16:creationId xmlns:a16="http://schemas.microsoft.com/office/drawing/2014/main" id="{022C8D97-FF96-80CD-D48E-F0F64F82E3F4}"/>
              </a:ext>
            </a:extLst>
          </p:cNvPr>
          <p:cNvSpPr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8620371" y="4551825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Rectangle 66">
            <a:extLst>
              <a:ext uri="{FF2B5EF4-FFF2-40B4-BE49-F238E27FC236}">
                <a16:creationId xmlns:a16="http://schemas.microsoft.com/office/drawing/2014/main" id="{D45A5D10-253C-031C-9CDA-1897B731F8C4}"/>
              </a:ext>
            </a:extLst>
          </p:cNvPr>
          <p:cNvSpPr>
            <a:spLocks noChangeArrowheads="1"/>
          </p:cNvSpPr>
          <p:nvPr>
            <p:custDataLst>
              <p:tags r:id="rId54"/>
            </p:custDataLst>
          </p:nvPr>
        </p:nvSpPr>
        <p:spPr bwMode="auto">
          <a:xfrm>
            <a:off x="8639773" y="5156070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6" name="Rectangle 66">
            <a:extLst>
              <a:ext uri="{FF2B5EF4-FFF2-40B4-BE49-F238E27FC236}">
                <a16:creationId xmlns:a16="http://schemas.microsoft.com/office/drawing/2014/main" id="{DA5754B0-1E3E-57C7-347D-E4DA19582D11}"/>
              </a:ext>
            </a:extLst>
          </p:cNvPr>
          <p:cNvSpPr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8620371" y="5761398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9F6F8D94-1FE7-7D8B-E944-BCE439F7E601}"/>
              </a:ext>
            </a:extLst>
          </p:cNvPr>
          <p:cNvSpPr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9187577" y="6154912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0x00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20B352CB-90F2-DABE-B277-2C87097586B6}"/>
              </a:ext>
            </a:extLst>
          </p:cNvPr>
          <p:cNvSpPr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9187577" y="5516989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0x02</a:t>
            </a: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44FDA0A7-E2FB-EB47-08A6-4F205421C920}"/>
              </a:ext>
            </a:extLst>
          </p:cNvPr>
          <p:cNvSpPr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9187577" y="4911229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0x04</a:t>
            </a:r>
          </a:p>
        </p:txBody>
      </p:sp>
      <p:sp>
        <p:nvSpPr>
          <p:cNvPr id="9" name="Rectangle 20">
            <a:extLst>
              <a:ext uri="{FF2B5EF4-FFF2-40B4-BE49-F238E27FC236}">
                <a16:creationId xmlns:a16="http://schemas.microsoft.com/office/drawing/2014/main" id="{120B0C56-FB87-9C95-2AB6-821E67BC5332}"/>
              </a:ext>
            </a:extLst>
          </p:cNvPr>
          <p:cNvSpPr>
            <a:spLocks noChangeArrowheads="1"/>
          </p:cNvSpPr>
          <p:nvPr>
            <p:custDataLst>
              <p:tags r:id="rId59"/>
            </p:custDataLst>
          </p:nvPr>
        </p:nvSpPr>
        <p:spPr bwMode="auto">
          <a:xfrm>
            <a:off x="9187577" y="4308224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0x06</a:t>
            </a: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0FD24813-2595-81FB-273A-B6027B16F4CE}"/>
              </a:ext>
            </a:extLst>
          </p:cNvPr>
          <p:cNvSpPr>
            <a:spLocks noChangeArrowheads="1"/>
          </p:cNvSpPr>
          <p:nvPr>
            <p:custDataLst>
              <p:tags r:id="rId60"/>
            </p:custDataLst>
          </p:nvPr>
        </p:nvSpPr>
        <p:spPr bwMode="auto">
          <a:xfrm>
            <a:off x="9187577" y="3702341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0x08</a:t>
            </a:r>
          </a:p>
        </p:txBody>
      </p:sp>
      <p:sp>
        <p:nvSpPr>
          <p:cNvPr id="14" name="Rectangle 24">
            <a:extLst>
              <a:ext uri="{FF2B5EF4-FFF2-40B4-BE49-F238E27FC236}">
                <a16:creationId xmlns:a16="http://schemas.microsoft.com/office/drawing/2014/main" id="{37492854-BE48-F64F-EF09-72480A6D7DB7}"/>
              </a:ext>
            </a:extLst>
          </p:cNvPr>
          <p:cNvSpPr>
            <a:spLocks noChangeArrowheads="1"/>
          </p:cNvSpPr>
          <p:nvPr>
            <p:custDataLst>
              <p:tags r:id="rId61"/>
            </p:custDataLst>
          </p:nvPr>
        </p:nvSpPr>
        <p:spPr bwMode="auto">
          <a:xfrm>
            <a:off x="9187577" y="3114756"/>
            <a:ext cx="663964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0x0A</a:t>
            </a:r>
          </a:p>
        </p:txBody>
      </p:sp>
      <p:sp>
        <p:nvSpPr>
          <p:cNvPr id="16" name="Rectangle 40">
            <a:extLst>
              <a:ext uri="{FF2B5EF4-FFF2-40B4-BE49-F238E27FC236}">
                <a16:creationId xmlns:a16="http://schemas.microsoft.com/office/drawing/2014/main" id="{C67C2A6A-78C1-4DCE-BADB-DBBCCB0C2C17}"/>
              </a:ext>
            </a:extLst>
          </p:cNvPr>
          <p:cNvSpPr>
            <a:spLocks noChangeArrowheads="1"/>
          </p:cNvSpPr>
          <p:nvPr>
            <p:custDataLst>
              <p:tags r:id="rId62"/>
            </p:custDataLst>
          </p:nvPr>
        </p:nvSpPr>
        <p:spPr bwMode="auto">
          <a:xfrm>
            <a:off x="9187577" y="2495006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0x0C</a:t>
            </a:r>
          </a:p>
        </p:txBody>
      </p:sp>
      <p:sp>
        <p:nvSpPr>
          <p:cNvPr id="17" name="Rectangle 44">
            <a:extLst>
              <a:ext uri="{FF2B5EF4-FFF2-40B4-BE49-F238E27FC236}">
                <a16:creationId xmlns:a16="http://schemas.microsoft.com/office/drawing/2014/main" id="{C7BE592F-E101-27F0-956A-74DC22E9A878}"/>
              </a:ext>
            </a:extLst>
          </p:cNvPr>
          <p:cNvSpPr>
            <a:spLocks noChangeArrowheads="1"/>
          </p:cNvSpPr>
          <p:nvPr>
            <p:custDataLst>
              <p:tags r:id="rId63"/>
            </p:custDataLst>
          </p:nvPr>
        </p:nvSpPr>
        <p:spPr bwMode="auto">
          <a:xfrm>
            <a:off x="9187577" y="1889183"/>
            <a:ext cx="63671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A01482-5A77-A0DC-36C7-2E3EF40AF531}"/>
              </a:ext>
            </a:extLst>
          </p:cNvPr>
          <p:cNvSpPr txBox="1"/>
          <p:nvPr/>
        </p:nvSpPr>
        <p:spPr>
          <a:xfrm>
            <a:off x="3091893" y="201391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address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ED0B33-0605-1745-6EF6-D7A1F308EC3F}"/>
              </a:ext>
            </a:extLst>
          </p:cNvPr>
          <p:cNvSpPr txBox="1"/>
          <p:nvPr/>
        </p:nvSpPr>
        <p:spPr>
          <a:xfrm>
            <a:off x="3155759" y="2578594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addresses that end in 0b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A226E-196B-C374-3AAB-6C0AEB34381D}"/>
              </a:ext>
            </a:extLst>
          </p:cNvPr>
          <p:cNvSpPr txBox="1"/>
          <p:nvPr/>
        </p:nvSpPr>
        <p:spPr>
          <a:xfrm>
            <a:off x="3125933" y="3280697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addresses that end in 0b</a:t>
            </a:r>
            <a:r>
              <a:rPr lang="en-US" dirty="0">
                <a:solidFill>
                  <a:srgbClr val="FF0000"/>
                </a:solidFill>
              </a:rPr>
              <a:t>00</a:t>
            </a: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0937B316-9EA9-3322-AEEC-A943315EC958}"/>
              </a:ext>
            </a:extLst>
          </p:cNvPr>
          <p:cNvSpPr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7402442" y="6192838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0x00</a:t>
            </a: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DDC801DC-8DA6-9EFC-0400-A3DBD060542D}"/>
              </a:ext>
            </a:extLst>
          </p:cNvPr>
          <p:cNvSpPr>
            <a:spLocks noChangeArrowheads="1"/>
          </p:cNvSpPr>
          <p:nvPr>
            <p:custDataLst>
              <p:tags r:id="rId65"/>
            </p:custDataLst>
          </p:nvPr>
        </p:nvSpPr>
        <p:spPr bwMode="auto">
          <a:xfrm>
            <a:off x="7402442" y="4949155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0x04</a:t>
            </a:r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6F01CCE8-4B8A-3D65-4262-1EDFDB140ACC}"/>
              </a:ext>
            </a:extLst>
          </p:cNvPr>
          <p:cNvSpPr>
            <a:spLocks noChangeArrowheads="1"/>
          </p:cNvSpPr>
          <p:nvPr>
            <p:custDataLst>
              <p:tags r:id="rId66"/>
            </p:custDataLst>
          </p:nvPr>
        </p:nvSpPr>
        <p:spPr bwMode="auto">
          <a:xfrm>
            <a:off x="7402442" y="3740267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0x08</a:t>
            </a:r>
          </a:p>
        </p:txBody>
      </p:sp>
      <p:sp>
        <p:nvSpPr>
          <p:cNvPr id="25" name="Rectangle 40">
            <a:extLst>
              <a:ext uri="{FF2B5EF4-FFF2-40B4-BE49-F238E27FC236}">
                <a16:creationId xmlns:a16="http://schemas.microsoft.com/office/drawing/2014/main" id="{7DD3E276-55C6-39E3-F50B-3835EA2F742C}"/>
              </a:ext>
            </a:extLst>
          </p:cNvPr>
          <p:cNvSpPr>
            <a:spLocks noChangeArrowheads="1"/>
          </p:cNvSpPr>
          <p:nvPr>
            <p:custDataLst>
              <p:tags r:id="rId67"/>
            </p:custDataLst>
          </p:nvPr>
        </p:nvSpPr>
        <p:spPr bwMode="auto">
          <a:xfrm>
            <a:off x="7402442" y="2532932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0x0C</a:t>
            </a:r>
          </a:p>
        </p:txBody>
      </p:sp>
      <p:sp>
        <p:nvSpPr>
          <p:cNvPr id="26" name="Text Box 36">
            <a:extLst>
              <a:ext uri="{FF2B5EF4-FFF2-40B4-BE49-F238E27FC236}">
                <a16:creationId xmlns:a16="http://schemas.microsoft.com/office/drawing/2014/main" id="{5015BD09-C280-4D0A-9506-E99701ABB2A3}"/>
              </a:ext>
            </a:extLst>
          </p:cNvPr>
          <p:cNvSpPr txBox="1">
            <a:spLocks noChangeArrowheads="1"/>
          </p:cNvSpPr>
          <p:nvPr>
            <p:custDataLst>
              <p:tags r:id="rId68"/>
            </p:custDataLst>
          </p:nvPr>
        </p:nvSpPr>
        <p:spPr bwMode="auto">
          <a:xfrm>
            <a:off x="9175342" y="647563"/>
            <a:ext cx="1153782" cy="10156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Aligned Address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Hex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 Box 36">
            <a:extLst>
              <a:ext uri="{FF2B5EF4-FFF2-40B4-BE49-F238E27FC236}">
                <a16:creationId xmlns:a16="http://schemas.microsoft.com/office/drawing/2014/main" id="{8A28324F-AEB9-3225-55F3-762E35CB5D0D}"/>
              </a:ext>
            </a:extLst>
          </p:cNvPr>
          <p:cNvSpPr txBox="1">
            <a:spLocks noChangeArrowheads="1"/>
          </p:cNvSpPr>
          <p:nvPr>
            <p:custDataLst>
              <p:tags r:id="rId69"/>
            </p:custDataLst>
          </p:nvPr>
        </p:nvSpPr>
        <p:spPr bwMode="auto">
          <a:xfrm>
            <a:off x="7251871" y="597450"/>
            <a:ext cx="1153782" cy="10156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Aligned Address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Hex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AB02447D-0A3E-C807-BC63-73388964781D}"/>
              </a:ext>
            </a:extLst>
          </p:cNvPr>
          <p:cNvGraphicFramePr>
            <a:graphicFrameLocks/>
          </p:cNvGraphicFramePr>
          <p:nvPr/>
        </p:nvGraphicFramePr>
        <p:xfrm>
          <a:off x="300894" y="4279144"/>
          <a:ext cx="6155562" cy="1916843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828177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2038205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1289180">
                  <a:extLst>
                    <a:ext uri="{9D8B030D-6E8A-4147-A177-3AD203B41FA5}">
                      <a16:colId xmlns:a16="http://schemas.microsoft.com/office/drawing/2014/main" val="2342572730"/>
                    </a:ext>
                  </a:extLst>
                </a:gridCol>
              </a:tblGrid>
              <a:tr h="3316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SIZE Alignment Requirements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Starting Address must end 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Align Directive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331606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8-bit char -1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0b..0 or 0b..1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4233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16-bit int -2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</a:t>
                      </a:r>
                      <a:r>
                        <a:rPr lang="en-US" sz="1600" b="0" i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5397788"/>
                  </a:ext>
                </a:extLst>
              </a:tr>
              <a:tr h="4233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int -4 bytes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pointers, all arrays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201616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BF4AA3A-5FF9-A830-EAA9-B7BFDCCA0204}"/>
              </a:ext>
            </a:extLst>
          </p:cNvPr>
          <p:cNvSpPr txBox="1"/>
          <p:nvPr/>
        </p:nvSpPr>
        <p:spPr>
          <a:xfrm>
            <a:off x="8301878" y="6437137"/>
            <a:ext cx="131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</a:t>
            </a:r>
            <a:r>
              <a:rPr lang="en-US" sz="1800" b="0" i="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A139DA-36B2-0143-80BF-5AB5A38EA917}"/>
              </a:ext>
            </a:extLst>
          </p:cNvPr>
          <p:cNvSpPr txBox="1"/>
          <p:nvPr/>
        </p:nvSpPr>
        <p:spPr>
          <a:xfrm>
            <a:off x="6372521" y="6455842"/>
            <a:ext cx="131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</a:t>
            </a:r>
            <a:r>
              <a:rPr lang="en-US" sz="1800" b="0" i="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8EBC7B-E36D-CD58-A070-5FB8A8554547}"/>
              </a:ext>
            </a:extLst>
          </p:cNvPr>
          <p:cNvSpPr txBox="1"/>
          <p:nvPr/>
        </p:nvSpPr>
        <p:spPr>
          <a:xfrm>
            <a:off x="10337874" y="6437137"/>
            <a:ext cx="131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 .align</a:t>
            </a:r>
            <a:endParaRPr lang="en-US" sz="1800" b="0" i="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68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60E3D-EA3F-444E-9DF8-E108006F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130703"/>
            <a:ext cx="11301412" cy="427647"/>
          </a:xfrm>
        </p:spPr>
        <p:txBody>
          <a:bodyPr/>
          <a:lstStyle/>
          <a:p>
            <a:r>
              <a:rPr lang="en-US" dirty="0"/>
              <a:t>Defining </a:t>
            </a:r>
            <a:r>
              <a:rPr lang="en-US" u="sng" dirty="0">
                <a:solidFill>
                  <a:srgbClr val="FF0000"/>
                </a:solidFill>
              </a:rPr>
              <a:t>Static</a:t>
            </a:r>
            <a:r>
              <a:rPr lang="en-US" dirty="0">
                <a:solidFill>
                  <a:srgbClr val="FF0000"/>
                </a:solidFill>
              </a:rPr>
              <a:t> Variables</a:t>
            </a:r>
            <a:r>
              <a:rPr lang="en-US" dirty="0"/>
              <a:t>: Allocation and Initialization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1F42195-ACBD-D642-9294-5A33F37CF956}"/>
              </a:ext>
            </a:extLst>
          </p:cNvPr>
          <p:cNvGraphicFramePr>
            <a:graphicFrameLocks noGrp="1"/>
          </p:cNvGraphicFramePr>
          <p:nvPr>
            <p:ph sz="quarter" idx="15"/>
          </p:nvPr>
        </p:nvGraphicFramePr>
        <p:xfrm>
          <a:off x="0" y="558350"/>
          <a:ext cx="12001836" cy="296672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094046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081923">
                  <a:extLst>
                    <a:ext uri="{9D8B030D-6E8A-4147-A177-3AD203B41FA5}">
                      <a16:colId xmlns:a16="http://schemas.microsoft.com/office/drawing/2014/main" val="1452114229"/>
                    </a:ext>
                  </a:extLst>
                </a:gridCol>
                <a:gridCol w="1026083">
                  <a:extLst>
                    <a:ext uri="{9D8B030D-6E8A-4147-A177-3AD203B41FA5}">
                      <a16:colId xmlns:a16="http://schemas.microsoft.com/office/drawing/2014/main" val="2342572730"/>
                    </a:ext>
                  </a:extLst>
                </a:gridCol>
                <a:gridCol w="4025469">
                  <a:extLst>
                    <a:ext uri="{9D8B030D-6E8A-4147-A177-3AD203B41FA5}">
                      <a16:colId xmlns:a16="http://schemas.microsoft.com/office/drawing/2014/main" val="296041983"/>
                    </a:ext>
                  </a:extLst>
                </a:gridCol>
                <a:gridCol w="3774315">
                  <a:extLst>
                    <a:ext uri="{9D8B030D-6E8A-4147-A177-3AD203B41FA5}">
                      <a16:colId xmlns:a16="http://schemas.microsoft.com/office/drawing/2014/main" val="3244052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Directive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.align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 static variable Definition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Assembler static variable Definition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90045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8-bit char</a:t>
                      </a:r>
                    </a:p>
                    <a:p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(1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</a:t>
                      </a:r>
                      <a:endParaRPr lang="en-US" sz="1600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chx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'A'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string[] 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{'A','B','C', 0};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chx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 '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 '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A','B',0x42,0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19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16-bit int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(2 bytes)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short length = 0x55aa;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length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.short 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0x55aa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539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int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(4 bytes)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.long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5;</a:t>
                      </a:r>
                    </a:p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distptr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&amp;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unsigned int mask = 0xaa55; </a:t>
                      </a:r>
                    </a:p>
                    <a:p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array[] 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{12,~0x1,0xCD,-1};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  <a:p>
                      <a:r>
                        <a:rPr lang="en-US" sz="1600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distptr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600" b="0" dirty="0" err="1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endParaRPr lang="en-US" sz="1600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mask:  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0xaa55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	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12,~0x1,0xCD,-3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20161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 with 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class[] 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"cse30";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.string 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"cse30"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9054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12A80B2-82E9-7D4E-9721-07FE0066DA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62E33B-8FCA-B34C-63B5-58DA26D563E4}"/>
              </a:ext>
            </a:extLst>
          </p:cNvPr>
          <p:cNvSpPr txBox="1"/>
          <p:nvPr/>
        </p:nvSpPr>
        <p:spPr>
          <a:xfrm>
            <a:off x="1120313" y="3662821"/>
            <a:ext cx="9610323" cy="28007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Place the .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above the variable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1</a:t>
            </a:r>
          </a:p>
          <a:p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.short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0x55aa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use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2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every array regardless of type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place variables with explicit initialized values in a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.data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segment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place variables with no explicit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value (default to 0) in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segment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place string literals in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.section .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use a local label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Llabel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580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A87349-A826-7849-BBE3-16E2AF98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29" y="91525"/>
            <a:ext cx="10515600" cy="370689"/>
          </a:xfrm>
        </p:spPr>
        <p:txBody>
          <a:bodyPr>
            <a:noAutofit/>
          </a:bodyPr>
          <a:lstStyle/>
          <a:p>
            <a:r>
              <a:rPr lang="en-US" sz="2400" dirty="0"/>
              <a:t>Loading Static variables into a register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7DEF19-036D-994F-A1C3-6D4DF704A88A}"/>
              </a:ext>
            </a:extLst>
          </p:cNvPr>
          <p:cNvSpPr txBox="1"/>
          <p:nvPr/>
        </p:nvSpPr>
        <p:spPr>
          <a:xfrm>
            <a:off x="6580144" y="1465870"/>
            <a:ext cx="5611856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function header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the address, then contents</a:t>
            </a: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using r2</a:t>
            </a:r>
          </a:p>
          <a:p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=x     // int *r2 = &amp;x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[r2]   // r2 = *r2;</a:t>
            </a:r>
          </a:p>
          <a:p>
            <a:endParaRPr lang="en-US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&amp;x was only needed once above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Note: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was a pointer then an int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no "type" checking in assembly!</a:t>
            </a: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store the contents of r2</a:t>
            </a:r>
          </a:p>
          <a:p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=y     // int *r1 = &amp;y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r2, [r1]   // *r1 = r2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E447CA-929F-6148-8CDC-6E11F87345B6}"/>
              </a:ext>
            </a:extLst>
          </p:cNvPr>
          <p:cNvSpPr txBox="1"/>
          <p:nvPr/>
        </p:nvSpPr>
        <p:spPr>
          <a:xfrm>
            <a:off x="11927778" y="62329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BF2AAF-DE58-C7A4-50C3-FC52A03BA8BF}"/>
              </a:ext>
            </a:extLst>
          </p:cNvPr>
          <p:cNvSpPr/>
          <p:nvPr/>
        </p:nvSpPr>
        <p:spPr bwMode="auto">
          <a:xfrm>
            <a:off x="6580144" y="794128"/>
            <a:ext cx="5611856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 .word 200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95EE37-B1CD-5ED9-E520-581B330E7835}"/>
              </a:ext>
            </a:extLst>
          </p:cNvPr>
          <p:cNvGrpSpPr/>
          <p:nvPr/>
        </p:nvGrpSpPr>
        <p:grpSpPr>
          <a:xfrm>
            <a:off x="1856301" y="3185902"/>
            <a:ext cx="5483942" cy="1160547"/>
            <a:chOff x="1844903" y="5360996"/>
            <a:chExt cx="5483942" cy="1160547"/>
          </a:xfrm>
        </p:grpSpPr>
        <p:sp>
          <p:nvSpPr>
            <p:cNvPr id="23" name="Content Placeholder 1">
              <a:extLst>
                <a:ext uri="{FF2B5EF4-FFF2-40B4-BE49-F238E27FC236}">
                  <a16:creationId xmlns:a16="http://schemas.microsoft.com/office/drawing/2014/main" id="{42B6628D-DA14-870F-BC99-0E36C1AA5F8E}"/>
                </a:ext>
              </a:extLst>
            </p:cNvPr>
            <p:cNvSpPr txBox="1">
              <a:spLocks/>
            </p:cNvSpPr>
            <p:nvPr/>
          </p:nvSpPr>
          <p:spPr>
            <a:xfrm>
              <a:off x="1844903" y="5360996"/>
              <a:ext cx="4458774" cy="11605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20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load</a:t>
              </a:r>
              <a:r>
                <a:rPr lang="en-US" sz="2000" dirty="0">
                  <a:solidFill>
                    <a:schemeClr val="tx2"/>
                  </a:solidFill>
                  <a:cs typeface="Courier New" panose="02070309020205020404" pitchFamily="49" charset="0"/>
                </a:rPr>
                <a:t> a static </a:t>
              </a:r>
              <a:r>
                <a:rPr lang="en-US" sz="2000" b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memory</a:t>
              </a:r>
              <a:r>
                <a:rPr lang="en-US" sz="2000" dirty="0">
                  <a:solidFill>
                    <a:srgbClr val="7030A0"/>
                  </a:solidFill>
                  <a:cs typeface="Courier New" panose="02070309020205020404" pitchFamily="49" charset="0"/>
                </a:rPr>
                <a:t> variable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0070C0"/>
                  </a:solidFill>
                  <a:cs typeface="Courier New" panose="02070309020205020404" pitchFamily="49" charset="0"/>
                </a:rPr>
                <a:t>load the pointer to the memory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F3753F"/>
                  </a:solidFill>
                  <a:cs typeface="Courier New" panose="02070309020205020404" pitchFamily="49" charset="0"/>
                </a:rPr>
                <a:t>read (load) from *pointer</a:t>
              </a:r>
            </a:p>
          </p:txBody>
        </p:sp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5FDDFF36-9EA7-6561-45E7-CD2AFD032C77}"/>
                </a:ext>
              </a:extLst>
            </p:cNvPr>
            <p:cNvSpPr/>
            <p:nvPr/>
          </p:nvSpPr>
          <p:spPr>
            <a:xfrm rot="16200000">
              <a:off x="6679579" y="5415974"/>
              <a:ext cx="273364" cy="102516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B50C0C17-B064-B291-53CB-69E320CB74B7}"/>
              </a:ext>
            </a:extLst>
          </p:cNvPr>
          <p:cNvSpPr txBox="1">
            <a:spLocks/>
          </p:cNvSpPr>
          <p:nvPr/>
        </p:nvSpPr>
        <p:spPr>
          <a:xfrm>
            <a:off x="157729" y="430079"/>
            <a:ext cx="6236496" cy="24956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cs typeface="Courier New" panose="02070309020205020404" pitchFamily="49" charset="0"/>
              </a:rPr>
              <a:t>Tell the assembler load the address (</a:t>
            </a:r>
            <a:r>
              <a:rPr lang="en-US" sz="1800" dirty="0" err="1">
                <a:cs typeface="Courier New" panose="02070309020205020404" pitchFamily="49" charset="0"/>
              </a:rPr>
              <a:t>Lvalue</a:t>
            </a:r>
            <a:r>
              <a:rPr lang="en-US" sz="1800" dirty="0">
                <a:cs typeface="Courier New" panose="02070309020205020404" pitchFamily="49" charset="0"/>
              </a:rPr>
              <a:t>) of a label into a register:</a:t>
            </a:r>
          </a:p>
          <a:p>
            <a:pPr marL="354012" lvl="1" indent="0"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1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=Label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address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Tell the assembler load the contents into a register</a:t>
            </a:r>
          </a:p>
          <a:p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[Rd]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address</a:t>
            </a:r>
          </a:p>
          <a:p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 to the right: y = x;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1E49A-658D-1010-DDC9-A1A6BF7BBCA3}"/>
              </a:ext>
            </a:extLst>
          </p:cNvPr>
          <p:cNvSpPr txBox="1"/>
          <p:nvPr/>
        </p:nvSpPr>
        <p:spPr>
          <a:xfrm>
            <a:off x="6580143" y="91525"/>
            <a:ext cx="5611855" cy="677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bss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.space 4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ED35F7-CB4B-4DBA-436B-F26E51D794F8}"/>
              </a:ext>
            </a:extLst>
          </p:cNvPr>
          <p:cNvGrpSpPr/>
          <p:nvPr/>
        </p:nvGrpSpPr>
        <p:grpSpPr>
          <a:xfrm>
            <a:off x="1801300" y="5579742"/>
            <a:ext cx="5483942" cy="1160547"/>
            <a:chOff x="1844903" y="5360996"/>
            <a:chExt cx="5483942" cy="1160547"/>
          </a:xfrm>
        </p:grpSpPr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6BAF533B-62E8-462A-683E-F409112F6E9D}"/>
                </a:ext>
              </a:extLst>
            </p:cNvPr>
            <p:cNvSpPr txBox="1">
              <a:spLocks/>
            </p:cNvSpPr>
            <p:nvPr/>
          </p:nvSpPr>
          <p:spPr>
            <a:xfrm>
              <a:off x="1844903" y="5360996"/>
              <a:ext cx="4458774" cy="11605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20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store</a:t>
              </a:r>
              <a:r>
                <a:rPr lang="en-US" sz="2000" dirty="0">
                  <a:solidFill>
                    <a:schemeClr val="tx2"/>
                  </a:solidFill>
                  <a:cs typeface="Courier New" panose="02070309020205020404" pitchFamily="49" charset="0"/>
                </a:rPr>
                <a:t> to a static </a:t>
              </a:r>
              <a:r>
                <a:rPr lang="en-US" sz="2000" b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memory</a:t>
              </a:r>
              <a:r>
                <a:rPr lang="en-US" sz="2000" dirty="0">
                  <a:solidFill>
                    <a:srgbClr val="7030A0"/>
                  </a:solidFill>
                  <a:cs typeface="Courier New" panose="02070309020205020404" pitchFamily="49" charset="0"/>
                </a:rPr>
                <a:t> variable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0070C0"/>
                  </a:solidFill>
                  <a:cs typeface="Courier New" panose="02070309020205020404" pitchFamily="49" charset="0"/>
                </a:rPr>
                <a:t>load the pointer to the memory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F3753F"/>
                  </a:solidFill>
                  <a:cs typeface="Courier New" panose="02070309020205020404" pitchFamily="49" charset="0"/>
                </a:rPr>
                <a:t>write (store) to  *pointer</a:t>
              </a:r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9681EDAD-B3D2-7B62-7F79-44DE03A56C65}"/>
                </a:ext>
              </a:extLst>
            </p:cNvPr>
            <p:cNvSpPr/>
            <p:nvPr/>
          </p:nvSpPr>
          <p:spPr>
            <a:xfrm rot="16200000">
              <a:off x="6679579" y="5415974"/>
              <a:ext cx="273364" cy="102516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647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F948-2064-1BC2-5EA3-A0C1A5BDD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50" y="72271"/>
            <a:ext cx="10515600" cy="715294"/>
          </a:xfrm>
        </p:spPr>
        <p:txBody>
          <a:bodyPr/>
          <a:lstStyle/>
          <a:p>
            <a:r>
              <a:rPr lang="en-US" dirty="0"/>
              <a:t>Stack Segment: Support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215AC-4F42-4F33-207C-6F800F32D67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84269" y="787565"/>
            <a:ext cx="8427582" cy="572898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cs typeface="Courier New" panose="02070309020205020404" pitchFamily="49" charset="0"/>
              </a:rPr>
              <a:t>The stack consists of a series of </a:t>
            </a:r>
            <a:r>
              <a:rPr lang="en-US" sz="2200" i="1" dirty="0">
                <a:solidFill>
                  <a:srgbClr val="2C895B"/>
                </a:solidFill>
                <a:cs typeface="Courier New" panose="02070309020205020404" pitchFamily="49" charset="0"/>
              </a:rPr>
              <a:t>"stack frames" </a:t>
            </a:r>
            <a:r>
              <a:rPr lang="en-US" sz="2200" dirty="0">
                <a:cs typeface="Courier New" panose="02070309020205020404" pitchFamily="49" charset="0"/>
              </a:rPr>
              <a:t>or </a:t>
            </a:r>
            <a:r>
              <a:rPr lang="en-US" sz="2200" i="1" dirty="0">
                <a:solidFill>
                  <a:srgbClr val="2C895B"/>
                </a:solidFill>
                <a:cs typeface="Courier New" panose="02070309020205020404" pitchFamily="49" charset="0"/>
              </a:rPr>
              <a:t>"activation frames"</a:t>
            </a:r>
            <a:r>
              <a:rPr lang="en-US" sz="2200" dirty="0">
                <a:cs typeface="Courier New" panose="02070309020205020404" pitchFamily="49" charset="0"/>
              </a:rPr>
              <a:t>, one is </a:t>
            </a:r>
            <a:r>
              <a:rPr lang="en-US" sz="2200" dirty="0">
                <a:solidFill>
                  <a:srgbClr val="F3753F"/>
                </a:solidFill>
                <a:cs typeface="Courier New" panose="02070309020205020404" pitchFamily="49" charset="0"/>
              </a:rPr>
              <a:t>created</a:t>
            </a:r>
            <a:r>
              <a:rPr lang="en-US" sz="2200" dirty="0">
                <a:solidFill>
                  <a:schemeClr val="accent1"/>
                </a:solidFill>
                <a:cs typeface="Courier New" panose="02070309020205020404" pitchFamily="49" charset="0"/>
              </a:rPr>
              <a:t> each time a 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function is called </a:t>
            </a:r>
            <a:r>
              <a:rPr lang="en-US" sz="2200" dirty="0">
                <a:solidFill>
                  <a:srgbClr val="C00000"/>
                </a:solidFill>
                <a:cs typeface="Courier New" panose="02070309020205020404" pitchFamily="49" charset="0"/>
              </a:rPr>
              <a:t>at runtime</a:t>
            </a:r>
          </a:p>
          <a:p>
            <a:r>
              <a:rPr lang="en-US" sz="2200" dirty="0">
                <a:cs typeface="Courier New" panose="02070309020205020404" pitchFamily="49" charset="0"/>
              </a:rPr>
              <a:t>Each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frame represents a function that is currently being executed</a:t>
            </a:r>
            <a:r>
              <a:rPr lang="en-US" sz="2200" dirty="0">
                <a:cs typeface="Courier New" panose="02070309020205020404" pitchFamily="49" charset="0"/>
              </a:rPr>
              <a:t> and </a:t>
            </a:r>
            <a:r>
              <a:rPr lang="en-US" sz="2200" dirty="0">
                <a:solidFill>
                  <a:srgbClr val="2C895B"/>
                </a:solidFill>
                <a:cs typeface="Courier New" panose="02070309020205020404" pitchFamily="49" charset="0"/>
              </a:rPr>
              <a:t>has not yet completed (why activation frame)</a:t>
            </a:r>
          </a:p>
          <a:p>
            <a:r>
              <a:rPr lang="en-US" sz="2200" dirty="0">
                <a:cs typeface="Courier New" panose="02070309020205020404" pitchFamily="49" charset="0"/>
              </a:rPr>
              <a:t>A function’s stack "frame" goes away when the function returns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Specifically, a </a:t>
            </a:r>
            <a:r>
              <a:rPr lang="en-US" sz="2200" dirty="0">
                <a:solidFill>
                  <a:schemeClr val="accent1"/>
                </a:solidFill>
              </a:rPr>
              <a:t>new stack frame is</a:t>
            </a:r>
          </a:p>
          <a:p>
            <a:pPr lvl="1"/>
            <a:r>
              <a:rPr lang="en-US" sz="2200" dirty="0"/>
              <a:t>allocated (</a:t>
            </a:r>
            <a:r>
              <a:rPr lang="en-US" sz="2200" b="1" dirty="0">
                <a:solidFill>
                  <a:srgbClr val="0070C0"/>
                </a:solidFill>
              </a:rPr>
              <a:t>pushed</a:t>
            </a:r>
            <a:r>
              <a:rPr lang="en-US" sz="2200" dirty="0"/>
              <a:t> on the stack) for each function call (</a:t>
            </a:r>
            <a:r>
              <a:rPr lang="en-US" sz="2200" dirty="0">
                <a:solidFill>
                  <a:srgbClr val="FF0000"/>
                </a:solidFill>
              </a:rPr>
              <a:t>contents are not implicitly zeroed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deallocated (</a:t>
            </a:r>
            <a:r>
              <a:rPr lang="en-US" sz="2200" b="1" dirty="0">
                <a:solidFill>
                  <a:srgbClr val="0070C0"/>
                </a:solidFill>
              </a:rPr>
              <a:t>popped</a:t>
            </a:r>
            <a:r>
              <a:rPr lang="en-US" sz="2200" dirty="0"/>
              <a:t> from the stack) on function return</a:t>
            </a:r>
          </a:p>
          <a:p>
            <a:r>
              <a:rPr lang="en-US" sz="2400" dirty="0">
                <a:solidFill>
                  <a:srgbClr val="2C895B"/>
                </a:solidFill>
              </a:rPr>
              <a:t>Stack frame </a:t>
            </a:r>
            <a:r>
              <a:rPr lang="en-US" sz="2400" dirty="0"/>
              <a:t>contains:</a:t>
            </a:r>
          </a:p>
          <a:p>
            <a:pPr lvl="1"/>
            <a:r>
              <a:rPr lang="en-US" sz="2200" dirty="0"/>
              <a:t>Local variables, parameters of function called</a:t>
            </a:r>
          </a:p>
          <a:p>
            <a:pPr lvl="1"/>
            <a:r>
              <a:rPr lang="en-US" sz="2200" dirty="0"/>
              <a:t>Where to return to which caller when the function completes (the return address)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B1867D-9C06-D9EB-BEDA-FE8919018ACF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F01390-6FCB-D990-C959-4F77D48EF431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74E090-C12B-07D6-EB01-9ED82E6CD45E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825094-E7C8-C20C-D8BE-A7B53EFD1993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19B93-AB0A-7360-565C-371DFE7FE6D1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</a:t>
              </a:r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Address space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EE018E-CFDC-058D-0A3F-C81BDD8AC544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F5743FB4-1088-0AFC-40B1-37AEEA80E6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E98908-4248-F0F8-65D4-CE79B1068039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28C3AA-AD37-40AE-F923-7D21C1EBB2B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4C7E39-127A-C6A6-1B88-429ABD88DAF1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D504BE-BEEC-64F6-CFC4-2A5D484A5DB3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6F8635-73E8-595F-7633-2F4A1B871AF6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F7B7E8-A8E4-FE12-D1DD-F4EDAFE4EE7F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B26BA1-4013-98BF-A710-A67EC58C82E9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F9684C3-E8A5-39C7-417A-EFF385F4BE2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B7B864-81FA-2188-A436-E0773006EA93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ABBD4E3-2B20-5769-A121-72EF41CA72AE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</p:spTree>
    <p:extLst>
      <p:ext uri="{BB962C8B-B14F-4D97-AF65-F5344CB8AC3E}">
        <p14:creationId xmlns:p14="http://schemas.microsoft.com/office/powerpoint/2010/main" val="49169208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E33D6-8B5E-E470-5042-ABB98EE4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FAA98-B99C-F716-D1FC-95AE12038BE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912" y="816621"/>
            <a:ext cx="7358032" cy="592137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000" dirty="0"/>
              <a:t>A Stack Implements a </a:t>
            </a:r>
            <a:r>
              <a:rPr lang="en-US" altLang="en-US" sz="2000" b="1" dirty="0"/>
              <a:t>last-in first-out</a:t>
            </a:r>
            <a:r>
              <a:rPr lang="en-US" altLang="en-US" sz="2000" dirty="0">
                <a:solidFill>
                  <a:srgbClr val="104475"/>
                </a:solidFill>
              </a:rPr>
              <a:t> </a:t>
            </a:r>
            <a:r>
              <a:rPr lang="en-US" altLang="en-US" sz="2000" dirty="0"/>
              <a:t>(LIFO) protocol</a:t>
            </a:r>
          </a:p>
          <a:p>
            <a:r>
              <a:rPr lang="en-US" sz="2000" dirty="0"/>
              <a:t>Each time a </a:t>
            </a:r>
            <a:r>
              <a:rPr lang="en-US" sz="2000" b="1" dirty="0"/>
              <a:t>function is called</a:t>
            </a:r>
            <a:r>
              <a:rPr lang="en-US" sz="2000" dirty="0"/>
              <a:t>, a </a:t>
            </a:r>
            <a:r>
              <a:rPr lang="en-US" sz="2000" b="1" dirty="0"/>
              <a:t>stack frame is activated</a:t>
            </a:r>
            <a:endParaRPr lang="en-US" sz="2000" dirty="0"/>
          </a:p>
          <a:p>
            <a:pPr lvl="1"/>
            <a:r>
              <a:rPr lang="en-US" sz="2000" dirty="0"/>
              <a:t>space is allocated by moving the stack pointer </a:t>
            </a:r>
          </a:p>
          <a:p>
            <a:pPr lvl="1"/>
            <a:r>
              <a:rPr lang="en-US" sz="2000" dirty="0"/>
              <a:t>push adds space, pop removes space</a:t>
            </a:r>
          </a:p>
          <a:p>
            <a:r>
              <a:rPr lang="en-US" sz="2000" dirty="0"/>
              <a:t>Stack growth direction</a:t>
            </a:r>
          </a:p>
          <a:p>
            <a:pPr lvl="1"/>
            <a:r>
              <a:rPr lang="en-US" sz="2000" b="1" dirty="0"/>
              <a:t>Ascending stack: </a:t>
            </a:r>
            <a:r>
              <a:rPr lang="en-US" sz="2000" dirty="0"/>
              <a:t>grows from low memory towards high memory </a:t>
            </a:r>
            <a:r>
              <a:rPr lang="en-US" sz="2000" dirty="0">
                <a:solidFill>
                  <a:schemeClr val="accent1"/>
                </a:solidFill>
              </a:rPr>
              <a:t>(adding to the </a:t>
            </a:r>
            <a:r>
              <a:rPr lang="en-US" sz="2000" dirty="0" err="1">
                <a:solidFill>
                  <a:schemeClr val="accent1"/>
                </a:solidFill>
              </a:rPr>
              <a:t>sp</a:t>
            </a:r>
            <a:r>
              <a:rPr lang="en-US" sz="2000" dirty="0">
                <a:solidFill>
                  <a:schemeClr val="accent1"/>
                </a:solidFill>
              </a:rPr>
              <a:t> to allocate memory)</a:t>
            </a:r>
            <a:endParaRPr lang="en-US" sz="2000" dirty="0"/>
          </a:p>
          <a:p>
            <a:pPr lvl="1"/>
            <a:r>
              <a:rPr lang="en-US" sz="2000" b="1" dirty="0"/>
              <a:t>Descending stack: </a:t>
            </a:r>
            <a:r>
              <a:rPr lang="en-US" sz="2000" dirty="0"/>
              <a:t>grows from high memory towards low memory </a:t>
            </a:r>
            <a:r>
              <a:rPr lang="en-US" sz="2000" dirty="0">
                <a:solidFill>
                  <a:schemeClr val="accent1"/>
                </a:solidFill>
              </a:rPr>
              <a:t>(subtracting from the  </a:t>
            </a:r>
            <a:r>
              <a:rPr lang="en-US" sz="2000" dirty="0" err="1">
                <a:solidFill>
                  <a:schemeClr val="accent1"/>
                </a:solidFill>
              </a:rPr>
              <a:t>sp</a:t>
            </a:r>
            <a:r>
              <a:rPr lang="en-US" sz="2000" dirty="0">
                <a:solidFill>
                  <a:schemeClr val="accent1"/>
                </a:solidFill>
              </a:rPr>
              <a:t> to allocate memory)</a:t>
            </a:r>
          </a:p>
          <a:p>
            <a:r>
              <a:rPr lang="en-US" sz="2000" dirty="0"/>
              <a:t>Full versus empty stacks </a:t>
            </a:r>
          </a:p>
          <a:p>
            <a:pPr lvl="1"/>
            <a:r>
              <a:rPr lang="en-US" sz="2000" b="1" dirty="0"/>
              <a:t>Empty stack: stack pointer (</a:t>
            </a:r>
            <a:r>
              <a:rPr lang="en-US" sz="2000" dirty="0" err="1"/>
              <a:t>sp</a:t>
            </a:r>
            <a:r>
              <a:rPr lang="en-US" sz="2000" dirty="0"/>
              <a:t>) points at the </a:t>
            </a:r>
            <a:r>
              <a:rPr lang="en-US" sz="2000" b="1" dirty="0"/>
              <a:t>next word address </a:t>
            </a:r>
            <a:r>
              <a:rPr lang="en-US" sz="2000" dirty="0"/>
              <a:t>after the last item pushed on the stack</a:t>
            </a:r>
          </a:p>
          <a:p>
            <a:pPr lvl="1"/>
            <a:r>
              <a:rPr lang="en-US" sz="2000" b="1" dirty="0"/>
              <a:t>Full stack: stack pointer </a:t>
            </a:r>
            <a:r>
              <a:rPr lang="en-US" sz="2000" dirty="0"/>
              <a:t>(</a:t>
            </a:r>
            <a:r>
              <a:rPr lang="en-US" sz="2000" dirty="0" err="1"/>
              <a:t>sp</a:t>
            </a:r>
            <a:r>
              <a:rPr lang="en-US" sz="2000" dirty="0"/>
              <a:t>) points at the </a:t>
            </a:r>
            <a:r>
              <a:rPr lang="en-US" sz="2000" b="1" dirty="0"/>
              <a:t>last item pushed on the stack</a:t>
            </a:r>
          </a:p>
          <a:p>
            <a:r>
              <a:rPr lang="en-US" sz="2000" dirty="0"/>
              <a:t>ARM on Linux uses a </a:t>
            </a:r>
            <a:r>
              <a:rPr lang="en-US" sz="2000" b="1" dirty="0">
                <a:solidFill>
                  <a:schemeClr val="accent1"/>
                </a:solidFill>
              </a:rPr>
              <a:t>full descending stack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5EBB93-DB25-084A-9390-3EBA30102780}"/>
              </a:ext>
            </a:extLst>
          </p:cNvPr>
          <p:cNvGrpSpPr/>
          <p:nvPr/>
        </p:nvGrpSpPr>
        <p:grpSpPr>
          <a:xfrm>
            <a:off x="7876030" y="1766071"/>
            <a:ext cx="4065386" cy="1643631"/>
            <a:chOff x="7867140" y="44758"/>
            <a:chExt cx="4065386" cy="1643631"/>
          </a:xfrm>
        </p:grpSpPr>
        <p:sp>
          <p:nvSpPr>
            <p:cNvPr id="33" name="Left Arrow 32">
              <a:extLst>
                <a:ext uri="{FF2B5EF4-FFF2-40B4-BE49-F238E27FC236}">
                  <a16:creationId xmlns:a16="http://schemas.microsoft.com/office/drawing/2014/main" id="{1F904B6E-930E-1522-75FA-88D1B794B328}"/>
                </a:ext>
              </a:extLst>
            </p:cNvPr>
            <p:cNvSpPr/>
            <p:nvPr/>
          </p:nvSpPr>
          <p:spPr>
            <a:xfrm rot="16200000">
              <a:off x="10995664" y="780588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A36097-35D7-D3BC-CBCF-15FB8284E177}"/>
                </a:ext>
              </a:extLst>
            </p:cNvPr>
            <p:cNvSpPr/>
            <p:nvPr/>
          </p:nvSpPr>
          <p:spPr>
            <a:xfrm>
              <a:off x="9284890" y="431020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6398F59-D592-0621-853C-DE87C490E829}"/>
                </a:ext>
              </a:extLst>
            </p:cNvPr>
            <p:cNvSpPr/>
            <p:nvPr/>
          </p:nvSpPr>
          <p:spPr>
            <a:xfrm>
              <a:off x="9284890" y="1059989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62209BD-7328-BDC5-CE87-0875ABF7A84A}"/>
                </a:ext>
              </a:extLst>
            </p:cNvPr>
            <p:cNvSpPr txBox="1"/>
            <p:nvPr/>
          </p:nvSpPr>
          <p:spPr>
            <a:xfrm>
              <a:off x="7867141" y="53223"/>
              <a:ext cx="3403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Descending stack high memory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69498D6-DE04-1EEE-6CEF-99EBED554438}"/>
                </a:ext>
              </a:extLst>
            </p:cNvPr>
            <p:cNvSpPr txBox="1"/>
            <p:nvPr/>
          </p:nvSpPr>
          <p:spPr>
            <a:xfrm>
              <a:off x="9496999" y="1319057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CAE1C00-67FD-3B61-83A4-FBE652BAFCAA}"/>
                </a:ext>
              </a:extLst>
            </p:cNvPr>
            <p:cNvSpPr/>
            <p:nvPr/>
          </p:nvSpPr>
          <p:spPr>
            <a:xfrm>
              <a:off x="7867140" y="44758"/>
              <a:ext cx="4065386" cy="1643631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9264F1C-5ABE-1410-3579-CCED09E180C1}"/>
                </a:ext>
              </a:extLst>
            </p:cNvPr>
            <p:cNvSpPr/>
            <p:nvPr/>
          </p:nvSpPr>
          <p:spPr>
            <a:xfrm>
              <a:off x="9284889" y="734483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CD3235-77A7-B898-7CA0-8005652C7E68}"/>
              </a:ext>
            </a:extLst>
          </p:cNvPr>
          <p:cNvGrpSpPr/>
          <p:nvPr/>
        </p:nvGrpSpPr>
        <p:grpSpPr>
          <a:xfrm>
            <a:off x="7876030" y="66662"/>
            <a:ext cx="4065386" cy="1643631"/>
            <a:chOff x="7867140" y="1758338"/>
            <a:chExt cx="4065386" cy="1643631"/>
          </a:xfrm>
        </p:grpSpPr>
        <p:sp>
          <p:nvSpPr>
            <p:cNvPr id="41" name="Left Arrow 40">
              <a:extLst>
                <a:ext uri="{FF2B5EF4-FFF2-40B4-BE49-F238E27FC236}">
                  <a16:creationId xmlns:a16="http://schemas.microsoft.com/office/drawing/2014/main" id="{055D8059-B3CD-CE25-C850-28971FBD4BE2}"/>
                </a:ext>
              </a:extLst>
            </p:cNvPr>
            <p:cNvSpPr/>
            <p:nvPr/>
          </p:nvSpPr>
          <p:spPr>
            <a:xfrm rot="5400000">
              <a:off x="10993648" y="2530695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1DC61F0-776E-0973-E744-8755B928CDD1}"/>
                </a:ext>
              </a:extLst>
            </p:cNvPr>
            <p:cNvSpPr/>
            <p:nvPr/>
          </p:nvSpPr>
          <p:spPr>
            <a:xfrm>
              <a:off x="9222136" y="2465794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D1336A6-9465-4EBD-CF99-0F8B66FB0ACA}"/>
                </a:ext>
              </a:extLst>
            </p:cNvPr>
            <p:cNvSpPr/>
            <p:nvPr/>
          </p:nvSpPr>
          <p:spPr>
            <a:xfrm>
              <a:off x="9214002" y="2136631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D156A8-C613-C990-B11B-27C3531D87EF}"/>
                </a:ext>
              </a:extLst>
            </p:cNvPr>
            <p:cNvSpPr txBox="1"/>
            <p:nvPr/>
          </p:nvSpPr>
          <p:spPr>
            <a:xfrm>
              <a:off x="8062910" y="1775768"/>
              <a:ext cx="3262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Ascending stack high memory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FAABB80-B77F-4C1C-6A66-C635361811D6}"/>
                </a:ext>
              </a:extLst>
            </p:cNvPr>
            <p:cNvSpPr txBox="1"/>
            <p:nvPr/>
          </p:nvSpPr>
          <p:spPr>
            <a:xfrm>
              <a:off x="9434246" y="3032637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406FE87-2A07-4F7B-0347-5CA7954A6F39}"/>
                </a:ext>
              </a:extLst>
            </p:cNvPr>
            <p:cNvSpPr/>
            <p:nvPr/>
          </p:nvSpPr>
          <p:spPr>
            <a:xfrm>
              <a:off x="7867140" y="1758338"/>
              <a:ext cx="4065386" cy="1643631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BF3587-7FA7-936E-8DFD-9FF6FE3C50A5}"/>
                </a:ext>
              </a:extLst>
            </p:cNvPr>
            <p:cNvSpPr/>
            <p:nvPr/>
          </p:nvSpPr>
          <p:spPr>
            <a:xfrm>
              <a:off x="9222135" y="2769257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4B2A87B-FA4B-68CA-B28A-B203FFD81ACA}"/>
              </a:ext>
            </a:extLst>
          </p:cNvPr>
          <p:cNvGrpSpPr/>
          <p:nvPr/>
        </p:nvGrpSpPr>
        <p:grpSpPr>
          <a:xfrm>
            <a:off x="7867139" y="3473945"/>
            <a:ext cx="4121903" cy="1672410"/>
            <a:chOff x="7867139" y="3473945"/>
            <a:chExt cx="4121903" cy="1672410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D419F409-956E-8F00-5889-2BC7F7C38DFE}"/>
                </a:ext>
              </a:extLst>
            </p:cNvPr>
            <p:cNvSpPr/>
            <p:nvPr/>
          </p:nvSpPr>
          <p:spPr>
            <a:xfrm rot="10800000">
              <a:off x="8852932" y="4641803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C15356D-A552-E475-6D7D-4D2BD5FFD063}"/>
                </a:ext>
              </a:extLst>
            </p:cNvPr>
            <p:cNvSpPr txBox="1"/>
            <p:nvPr/>
          </p:nvSpPr>
          <p:spPr>
            <a:xfrm>
              <a:off x="7988026" y="4313769"/>
              <a:ext cx="1658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stack pointer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3A0D59F-F8A9-4233-CE20-5F5D9E6A9555}"/>
                </a:ext>
              </a:extLst>
            </p:cNvPr>
            <p:cNvSpPr/>
            <p:nvPr/>
          </p:nvSpPr>
          <p:spPr>
            <a:xfrm>
              <a:off x="9573811" y="3860207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5E0E915-2F59-97B0-7F78-7F485F53D78C}"/>
                </a:ext>
              </a:extLst>
            </p:cNvPr>
            <p:cNvSpPr/>
            <p:nvPr/>
          </p:nvSpPr>
          <p:spPr>
            <a:xfrm>
              <a:off x="9581048" y="4465436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68BF3D5-FB35-DFEA-DD0E-86B788C1BA5E}"/>
                </a:ext>
              </a:extLst>
            </p:cNvPr>
            <p:cNvSpPr txBox="1"/>
            <p:nvPr/>
          </p:nvSpPr>
          <p:spPr>
            <a:xfrm>
              <a:off x="7905873" y="3482410"/>
              <a:ext cx="4083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Empty descending stack high memory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981A1A-DABC-4F3C-F8E3-FA6DC940547A}"/>
                </a:ext>
              </a:extLst>
            </p:cNvPr>
            <p:cNvSpPr txBox="1"/>
            <p:nvPr/>
          </p:nvSpPr>
          <p:spPr>
            <a:xfrm>
              <a:off x="9917839" y="4777023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8172466-3BFB-6C5B-7EA8-6184B6D88882}"/>
                </a:ext>
              </a:extLst>
            </p:cNvPr>
            <p:cNvSpPr/>
            <p:nvPr/>
          </p:nvSpPr>
          <p:spPr>
            <a:xfrm>
              <a:off x="7867139" y="3473945"/>
              <a:ext cx="4083169" cy="1643631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303C834-9019-ABE2-0EF1-8A21986C39ED}"/>
                </a:ext>
              </a:extLst>
            </p:cNvPr>
            <p:cNvSpPr/>
            <p:nvPr/>
          </p:nvSpPr>
          <p:spPr>
            <a:xfrm>
              <a:off x="9573810" y="4163670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Left Arrow 55">
              <a:extLst>
                <a:ext uri="{FF2B5EF4-FFF2-40B4-BE49-F238E27FC236}">
                  <a16:creationId xmlns:a16="http://schemas.microsoft.com/office/drawing/2014/main" id="{B6DB8386-9CD3-1584-675A-8CB7253EBD0B}"/>
                </a:ext>
              </a:extLst>
            </p:cNvPr>
            <p:cNvSpPr/>
            <p:nvPr/>
          </p:nvSpPr>
          <p:spPr>
            <a:xfrm rot="16200000">
              <a:off x="11246199" y="4330268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55CD093-8227-8FA9-FC30-45336FC251EB}"/>
              </a:ext>
            </a:extLst>
          </p:cNvPr>
          <p:cNvGrpSpPr/>
          <p:nvPr/>
        </p:nvGrpSpPr>
        <p:grpSpPr>
          <a:xfrm>
            <a:off x="7867140" y="5180587"/>
            <a:ext cx="4083168" cy="1643631"/>
            <a:chOff x="7867140" y="5180587"/>
            <a:chExt cx="4083168" cy="1643631"/>
          </a:xfrm>
        </p:grpSpPr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4645A131-29B8-77B7-BF93-457C15528709}"/>
                </a:ext>
              </a:extLst>
            </p:cNvPr>
            <p:cNvSpPr/>
            <p:nvPr/>
          </p:nvSpPr>
          <p:spPr>
            <a:xfrm rot="10800000">
              <a:off x="9000730" y="6039200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7651D1-354C-A4D0-E211-30A7BFE73AE5}"/>
                </a:ext>
              </a:extLst>
            </p:cNvPr>
            <p:cNvSpPr txBox="1"/>
            <p:nvPr/>
          </p:nvSpPr>
          <p:spPr>
            <a:xfrm>
              <a:off x="8171567" y="5661336"/>
              <a:ext cx="1658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stack pointer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528589-69C7-4234-7702-C6881A61CEFE}"/>
                </a:ext>
              </a:extLst>
            </p:cNvPr>
            <p:cNvSpPr/>
            <p:nvPr/>
          </p:nvSpPr>
          <p:spPr>
            <a:xfrm>
              <a:off x="9664119" y="5566849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5704DE-9FA4-74EC-302A-E01060FD56CD}"/>
                </a:ext>
              </a:extLst>
            </p:cNvPr>
            <p:cNvSpPr/>
            <p:nvPr/>
          </p:nvSpPr>
          <p:spPr>
            <a:xfrm>
              <a:off x="9664119" y="6195818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4C5E1E-C4D9-27C6-65C2-69D0805A04B7}"/>
                </a:ext>
              </a:extLst>
            </p:cNvPr>
            <p:cNvSpPr txBox="1"/>
            <p:nvPr/>
          </p:nvSpPr>
          <p:spPr>
            <a:xfrm>
              <a:off x="7996181" y="5189052"/>
              <a:ext cx="3801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Full descending stack high memory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9EDCFB-0B8C-BFA2-8BF4-2AB8012D15AE}"/>
                </a:ext>
              </a:extLst>
            </p:cNvPr>
            <p:cNvSpPr txBox="1"/>
            <p:nvPr/>
          </p:nvSpPr>
          <p:spPr>
            <a:xfrm>
              <a:off x="9876228" y="645488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97BBDB-7C07-D98E-BBFF-AE1B537A49D5}"/>
                </a:ext>
              </a:extLst>
            </p:cNvPr>
            <p:cNvSpPr/>
            <p:nvPr/>
          </p:nvSpPr>
          <p:spPr>
            <a:xfrm>
              <a:off x="7867140" y="5180587"/>
              <a:ext cx="4083168" cy="1643631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6178FD-7E8F-D994-9908-04A467F8C45E}"/>
                </a:ext>
              </a:extLst>
            </p:cNvPr>
            <p:cNvSpPr/>
            <p:nvPr/>
          </p:nvSpPr>
          <p:spPr>
            <a:xfrm>
              <a:off x="9664118" y="5870312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Left Arrow 56">
              <a:extLst>
                <a:ext uri="{FF2B5EF4-FFF2-40B4-BE49-F238E27FC236}">
                  <a16:creationId xmlns:a16="http://schemas.microsoft.com/office/drawing/2014/main" id="{1731B351-0063-0764-368E-686796CA8EC4}"/>
                </a:ext>
              </a:extLst>
            </p:cNvPr>
            <p:cNvSpPr/>
            <p:nvPr/>
          </p:nvSpPr>
          <p:spPr>
            <a:xfrm rot="16200000">
              <a:off x="11401927" y="5909239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7BAE79E-120C-1E67-B013-8F8FBF72F2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8942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66" y="104503"/>
            <a:ext cx="10515600" cy="485906"/>
          </a:xfrm>
        </p:spPr>
        <p:txBody>
          <a:bodyPr/>
          <a:lstStyle/>
          <a:p>
            <a:r>
              <a:rPr lang="en-US" dirty="0"/>
              <a:t>Accessing Arrays Using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666" y="1136688"/>
            <a:ext cx="8506078" cy="47101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selects the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element of the array 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index </a:t>
            </a:r>
            <a:r>
              <a:rPr lang="en-US" sz="2200" b="1" dirty="0">
                <a:solidFill>
                  <a:srgbClr val="F37440"/>
                </a:solidFill>
              </a:rPr>
              <a:t>should be</a:t>
            </a:r>
            <a:r>
              <a:rPr lang="en-US" sz="2200" dirty="0">
                <a:solidFill>
                  <a:srgbClr val="F37440"/>
                </a:solidFill>
              </a:rPr>
              <a:t> unsigned</a:t>
            </a:r>
            <a:endParaRPr lang="en-US" sz="2200" dirty="0"/>
          </a:p>
          <a:p>
            <a:pPr lvl="1"/>
            <a:r>
              <a:rPr lang="en-US" sz="2400" dirty="0">
                <a:solidFill>
                  <a:srgbClr val="00B050"/>
                </a:solidFill>
              </a:rPr>
              <a:t>Elements range from: 0 to count – 1 </a:t>
            </a:r>
            <a:r>
              <a:rPr lang="en-US" sz="2400" dirty="0">
                <a:solidFill>
                  <a:schemeClr val="tx2"/>
                </a:solidFill>
              </a:rPr>
              <a:t>( int x[count]; )</a:t>
            </a:r>
          </a:p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[index]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can be used as an </a:t>
            </a:r>
            <a:r>
              <a:rPr lang="en-US" sz="2200" dirty="0">
                <a:solidFill>
                  <a:schemeClr val="accent5"/>
                </a:solidFill>
              </a:rPr>
              <a:t>assignment target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or as a </a:t>
            </a:r>
            <a:r>
              <a:rPr lang="en-US" sz="2200" dirty="0">
                <a:solidFill>
                  <a:schemeClr val="accent5"/>
                </a:solidFill>
              </a:rPr>
              <a:t>value in an expression</a:t>
            </a:r>
          </a:p>
          <a:p>
            <a:pPr marL="681037" lvl="2" indent="0">
              <a:buNone/>
            </a:pPr>
            <a:endParaRPr lang="en-US" sz="1800" dirty="0">
              <a:solidFill>
                <a:schemeClr val="accent5"/>
              </a:solidFill>
            </a:endParaRPr>
          </a:p>
          <a:p>
            <a:r>
              <a:rPr lang="en-US" sz="2200" dirty="0">
                <a:solidFill>
                  <a:srgbClr val="2C895B"/>
                </a:solidFill>
              </a:rPr>
              <a:t>Array name</a:t>
            </a:r>
            <a:r>
              <a:rPr lang="en-US" sz="2200" dirty="0">
                <a:solidFill>
                  <a:schemeClr val="tx2"/>
                </a:solidFill>
              </a:rPr>
              <a:t> (by itself with no [ ]) on the </a:t>
            </a:r>
            <a:r>
              <a:rPr lang="en-US" sz="2200" dirty="0" err="1">
                <a:solidFill>
                  <a:srgbClr val="0070C0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DB128-82C5-D746-B9C3-6EB9C65C1CB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A0E06-4178-C341-8E50-008494DD924C}"/>
              </a:ext>
            </a:extLst>
          </p:cNvPr>
          <p:cNvSpPr txBox="1"/>
          <p:nvPr/>
        </p:nvSpPr>
        <p:spPr>
          <a:xfrm>
            <a:off x="9771213" y="2326851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88942-3E01-3B41-8719-40A3F4E79897}"/>
              </a:ext>
            </a:extLst>
          </p:cNvPr>
          <p:cNvSpPr txBox="1"/>
          <p:nvPr/>
        </p:nvSpPr>
        <p:spPr>
          <a:xfrm>
            <a:off x="9771213" y="1865186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67FCF39-9475-E94E-B655-47D5306888D6}"/>
              </a:ext>
            </a:extLst>
          </p:cNvPr>
          <p:cNvSpPr/>
          <p:nvPr/>
        </p:nvSpPr>
        <p:spPr>
          <a:xfrm rot="16200000">
            <a:off x="10215489" y="1027822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2DDDC-E3E1-774D-8265-12FFE206B4A4}"/>
              </a:ext>
            </a:extLst>
          </p:cNvPr>
          <p:cNvSpPr/>
          <p:nvPr/>
        </p:nvSpPr>
        <p:spPr>
          <a:xfrm>
            <a:off x="9647048" y="595608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(int = 4 bytes)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72D65-A720-FF44-88EC-AAC4B6999746}"/>
              </a:ext>
            </a:extLst>
          </p:cNvPr>
          <p:cNvSpPr txBox="1"/>
          <p:nvPr/>
        </p:nvSpPr>
        <p:spPr>
          <a:xfrm>
            <a:off x="11058745" y="5199522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F8B50-9913-0A45-9DFA-269BB07584F6}"/>
              </a:ext>
            </a:extLst>
          </p:cNvPr>
          <p:cNvSpPr txBox="1"/>
          <p:nvPr/>
        </p:nvSpPr>
        <p:spPr>
          <a:xfrm>
            <a:off x="11094593" y="471627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F785C-5752-AE45-AA01-36F062810513}"/>
              </a:ext>
            </a:extLst>
          </p:cNvPr>
          <p:cNvSpPr txBox="1"/>
          <p:nvPr/>
        </p:nvSpPr>
        <p:spPr>
          <a:xfrm>
            <a:off x="11075427" y="418313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B9189D-B0A6-7849-969A-6833EE5C0711}"/>
              </a:ext>
            </a:extLst>
          </p:cNvPr>
          <p:cNvSpPr txBox="1"/>
          <p:nvPr/>
        </p:nvSpPr>
        <p:spPr>
          <a:xfrm>
            <a:off x="11058744" y="372825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DCC86-EB72-3D42-B6D1-74B0B2A1376D}"/>
              </a:ext>
            </a:extLst>
          </p:cNvPr>
          <p:cNvSpPr txBox="1"/>
          <p:nvPr/>
        </p:nvSpPr>
        <p:spPr>
          <a:xfrm>
            <a:off x="11058744" y="327757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0DBEA-EEFC-FD40-A07C-D6B717C9CD36}"/>
              </a:ext>
            </a:extLst>
          </p:cNvPr>
          <p:cNvSpPr txBox="1"/>
          <p:nvPr/>
        </p:nvSpPr>
        <p:spPr>
          <a:xfrm>
            <a:off x="11036534" y="2816468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E504EC-A004-8C4A-8E1E-32284978D5DB}"/>
              </a:ext>
            </a:extLst>
          </p:cNvPr>
          <p:cNvSpPr/>
          <p:nvPr/>
        </p:nvSpPr>
        <p:spPr>
          <a:xfrm>
            <a:off x="11036534" y="1778625"/>
            <a:ext cx="1106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4B05A1-CE42-0343-8678-D499A2718589}"/>
              </a:ext>
            </a:extLst>
          </p:cNvPr>
          <p:cNvSpPr/>
          <p:nvPr/>
        </p:nvSpPr>
        <p:spPr>
          <a:xfrm>
            <a:off x="11183814" y="5665534"/>
            <a:ext cx="1069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ED3D94-FAB6-1949-8E09-901011DED989}"/>
              </a:ext>
            </a:extLst>
          </p:cNvPr>
          <p:cNvGrpSpPr/>
          <p:nvPr/>
        </p:nvGrpSpPr>
        <p:grpSpPr>
          <a:xfrm>
            <a:off x="9062237" y="3292641"/>
            <a:ext cx="779758" cy="2372893"/>
            <a:chOff x="8893341" y="3135103"/>
            <a:chExt cx="779758" cy="237289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C6C5DA-A6A6-024C-B46A-3B5C143363F1}"/>
                </a:ext>
              </a:extLst>
            </p:cNvPr>
            <p:cNvSpPr txBox="1"/>
            <p:nvPr/>
          </p:nvSpPr>
          <p:spPr>
            <a:xfrm>
              <a:off x="8893341" y="504633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E2E2CF-3BED-A14A-A8C6-4BA9EDB1ED3E}"/>
                </a:ext>
              </a:extLst>
            </p:cNvPr>
            <p:cNvSpPr txBox="1"/>
            <p:nvPr/>
          </p:nvSpPr>
          <p:spPr>
            <a:xfrm>
              <a:off x="8907567" y="4584645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32CB26-BDE0-354E-AC04-FD5C5E6564B3}"/>
                </a:ext>
              </a:extLst>
            </p:cNvPr>
            <p:cNvSpPr txBox="1"/>
            <p:nvPr/>
          </p:nvSpPr>
          <p:spPr>
            <a:xfrm>
              <a:off x="8937291" y="407804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0685F0-3129-0342-9A53-2339F72DFF0A}"/>
                </a:ext>
              </a:extLst>
            </p:cNvPr>
            <p:cNvSpPr txBox="1"/>
            <p:nvPr/>
          </p:nvSpPr>
          <p:spPr>
            <a:xfrm>
              <a:off x="8937291" y="3596089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BDB209-E158-3049-B6CB-1FC8044DBBF8}"/>
                </a:ext>
              </a:extLst>
            </p:cNvPr>
            <p:cNvSpPr txBox="1"/>
            <p:nvPr/>
          </p:nvSpPr>
          <p:spPr>
            <a:xfrm>
              <a:off x="8937291" y="3135103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C77E1C-A5DB-5340-8CB5-27798FE01F97}"/>
              </a:ext>
            </a:extLst>
          </p:cNvPr>
          <p:cNvSpPr txBox="1"/>
          <p:nvPr/>
        </p:nvSpPr>
        <p:spPr>
          <a:xfrm>
            <a:off x="9771213" y="511381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5485ED-4EEB-5A45-805E-6AE14520E842}"/>
              </a:ext>
            </a:extLst>
          </p:cNvPr>
          <p:cNvSpPr txBox="1"/>
          <p:nvPr/>
        </p:nvSpPr>
        <p:spPr>
          <a:xfrm>
            <a:off x="9771213" y="4646949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BE8547-940F-B942-B159-27740A96D4FD}"/>
              </a:ext>
            </a:extLst>
          </p:cNvPr>
          <p:cNvSpPr txBox="1"/>
          <p:nvPr/>
        </p:nvSpPr>
        <p:spPr>
          <a:xfrm>
            <a:off x="9771213" y="418537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895D62-BA2A-EB41-802E-9737EAA2846B}"/>
              </a:ext>
            </a:extLst>
          </p:cNvPr>
          <p:cNvSpPr txBox="1"/>
          <p:nvPr/>
        </p:nvSpPr>
        <p:spPr>
          <a:xfrm>
            <a:off x="9771213" y="3724977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64733F-5EB5-4946-8513-B6616A1CA604}"/>
              </a:ext>
            </a:extLst>
          </p:cNvPr>
          <p:cNvSpPr txBox="1"/>
          <p:nvPr/>
        </p:nvSpPr>
        <p:spPr>
          <a:xfrm>
            <a:off x="9771213" y="3268761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46FE72-CF39-9748-B540-1C97FA3D58C8}"/>
              </a:ext>
            </a:extLst>
          </p:cNvPr>
          <p:cNvSpPr txBox="1"/>
          <p:nvPr/>
        </p:nvSpPr>
        <p:spPr>
          <a:xfrm>
            <a:off x="9771213" y="2802959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022A875-FDD2-3C43-8AD5-72C2EE31AB76}"/>
              </a:ext>
            </a:extLst>
          </p:cNvPr>
          <p:cNvSpPr/>
          <p:nvPr/>
        </p:nvSpPr>
        <p:spPr bwMode="auto">
          <a:xfrm>
            <a:off x="3779770" y="2933735"/>
            <a:ext cx="3046767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a[2] = {1, 2};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a[0] = a[1];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D1EE7D-D213-AD3B-CC44-DBD196D4C493}"/>
              </a:ext>
            </a:extLst>
          </p:cNvPr>
          <p:cNvSpPr/>
          <p:nvPr/>
        </p:nvSpPr>
        <p:spPr bwMode="auto">
          <a:xfrm>
            <a:off x="2379729" y="4555210"/>
            <a:ext cx="3046767" cy="86884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b[5];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b;</a:t>
            </a:r>
          </a:p>
          <a:p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6DDF-1410-1F30-7293-283F263A942F}"/>
              </a:ext>
            </a:extLst>
          </p:cNvPr>
          <p:cNvSpPr txBox="1"/>
          <p:nvPr/>
        </p:nvSpPr>
        <p:spPr>
          <a:xfrm>
            <a:off x="7056968" y="5244329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682FD4-704E-3C55-87A2-A0FCEEFEB198}"/>
              </a:ext>
            </a:extLst>
          </p:cNvPr>
          <p:cNvSpPr txBox="1"/>
          <p:nvPr/>
        </p:nvSpPr>
        <p:spPr>
          <a:xfrm>
            <a:off x="6728220" y="526107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72E994-C446-9B38-EB28-E0102445653E}"/>
              </a:ext>
            </a:extLst>
          </p:cNvPr>
          <p:cNvCxnSpPr>
            <a:cxnSpLocks/>
          </p:cNvCxnSpPr>
          <p:nvPr/>
        </p:nvCxnSpPr>
        <p:spPr>
          <a:xfrm>
            <a:off x="8075836" y="5445744"/>
            <a:ext cx="1070098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2" grpId="0" animBg="1"/>
      <p:bldP spid="4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2F16-2005-900A-425D-C1C10241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Ghost of Stack Frames Past…..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609AF-4FEB-F254-5F74-1D6892977DB8}"/>
              </a:ext>
            </a:extLst>
          </p:cNvPr>
          <p:cNvSpPr txBox="1"/>
          <p:nvPr/>
        </p:nvSpPr>
        <p:spPr>
          <a:xfrm>
            <a:off x="7135787" y="58846"/>
            <a:ext cx="4897495" cy="6740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 ghost(int n)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x;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y;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("before ghost: %d %d\n", x, y);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x = 10*n;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y = 100*n;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("after ghost: %d %d\n", x, y);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 wraith (void)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a;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b;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("wraith: %d %d\n", a,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ghost(3);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wraith();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0A542-16B1-A5AC-E2E5-81F87824CB3E}"/>
              </a:ext>
            </a:extLst>
          </p:cNvPr>
          <p:cNvSpPr txBox="1"/>
          <p:nvPr/>
        </p:nvSpPr>
        <p:spPr>
          <a:xfrm>
            <a:off x="2476893" y="3223054"/>
            <a:ext cx="3294155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 ./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before ghost: 0 66328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after ghost: 30 300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wraith: 30 300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%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See how wraith has the old values left over from the prior call to ghost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B3AD6-1135-0C91-EC1E-03DA647B979C}"/>
              </a:ext>
            </a:extLst>
          </p:cNvPr>
          <p:cNvSpPr txBox="1"/>
          <p:nvPr/>
        </p:nvSpPr>
        <p:spPr>
          <a:xfrm>
            <a:off x="3561041" y="1946780"/>
            <a:ext cx="253495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same stack frame variable layout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8DD248-6AB2-CB67-EAAA-8B7B7844E4E0}"/>
              </a:ext>
            </a:extLst>
          </p:cNvPr>
          <p:cNvCxnSpPr>
            <a:cxnSpLocks/>
          </p:cNvCxnSpPr>
          <p:nvPr/>
        </p:nvCxnSpPr>
        <p:spPr>
          <a:xfrm flipV="1">
            <a:off x="6096000" y="906843"/>
            <a:ext cx="1491253" cy="10399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9C694D-9A2A-F87E-DC5A-C2276F277A8B}"/>
              </a:ext>
            </a:extLst>
          </p:cNvPr>
          <p:cNvCxnSpPr>
            <a:cxnSpLocks/>
          </p:cNvCxnSpPr>
          <p:nvPr/>
        </p:nvCxnSpPr>
        <p:spPr>
          <a:xfrm>
            <a:off x="6096000" y="2593111"/>
            <a:ext cx="1491253" cy="12598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879F5D-038F-F44B-879F-49FAA68EE3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179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2A1E1-2750-D641-8140-65392E24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27" y="73903"/>
            <a:ext cx="11770711" cy="402267"/>
          </a:xfrm>
        </p:spPr>
        <p:txBody>
          <a:bodyPr/>
          <a:lstStyle/>
          <a:p>
            <a:r>
              <a:rPr lang="en-US" dirty="0"/>
              <a:t>Function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77436-1893-074B-937B-BDF794CC16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499" y="476171"/>
            <a:ext cx="11460850" cy="4762556"/>
          </a:xfr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Branch with Link </a:t>
            </a:r>
            <a:r>
              <a:rPr lang="en-US" sz="1800" b="1" dirty="0">
                <a:solidFill>
                  <a:srgbClr val="0070C0"/>
                </a:solidFill>
              </a:rPr>
              <a:t>(function call) </a:t>
            </a:r>
            <a:r>
              <a:rPr lang="en-US" sz="18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endParaRPr lang="en-US" sz="18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dirty="0"/>
              <a:t>Function call to the instruction with the address </a:t>
            </a:r>
            <a:r>
              <a:rPr lang="en-US" sz="18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/>
              <a:t> (</a:t>
            </a:r>
            <a:r>
              <a:rPr lang="en-US" sz="1800" dirty="0">
                <a:solidFill>
                  <a:srgbClr val="C00000"/>
                </a:solidFill>
              </a:rPr>
              <a:t>no local labels for functions</a:t>
            </a:r>
            <a:r>
              <a:rPr lang="en-US" sz="1800" dirty="0"/>
              <a:t>)</a:t>
            </a:r>
          </a:p>
          <a:p>
            <a:pPr lvl="1"/>
            <a:r>
              <a:rPr lang="en-US" sz="1800" dirty="0">
                <a:solidFill>
                  <a:srgbClr val="F37440"/>
                </a:solidFill>
              </a:rPr>
              <a:t>imm24</a:t>
            </a:r>
            <a:r>
              <a:rPr lang="en-US" sz="1800" dirty="0"/>
              <a:t> number of instructions from pc+8 (24-bits)</a:t>
            </a:r>
          </a:p>
          <a:p>
            <a:pPr lvl="1"/>
            <a:r>
              <a:rPr lang="en-US" sz="1800" dirty="0">
                <a:solidFill>
                  <a:srgbClr val="F37440"/>
                </a:solidFill>
                <a:cs typeface="Courier New" panose="02070309020205020404" pitchFamily="49" charset="0"/>
              </a:rPr>
              <a:t>label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any function label </a:t>
            </a:r>
            <a:r>
              <a:rPr lang="en-US" sz="1800" dirty="0">
                <a:cs typeface="Courier New" panose="02070309020205020404" pitchFamily="49" charset="0"/>
              </a:rPr>
              <a:t>in the current ﬁle, </a:t>
            </a:r>
            <a:r>
              <a:rPr lang="en-US" sz="1800" dirty="0">
                <a:solidFill>
                  <a:srgbClr val="2C895B"/>
                </a:solidFill>
                <a:cs typeface="Courier New" panose="02070309020205020404" pitchFamily="49" charset="0"/>
              </a:rPr>
              <a:t>any function label that is deﬁned as </a:t>
            </a:r>
            <a:r>
              <a:rPr lang="en-US" sz="1800" b="1" dirty="0">
                <a:solidFill>
                  <a:schemeClr val="accent6"/>
                </a:solidFill>
                <a:cs typeface="Courier New" panose="02070309020205020404" pitchFamily="49" charset="0"/>
              </a:rPr>
              <a:t>.global </a:t>
            </a:r>
            <a:r>
              <a:rPr lang="en-US" sz="1800" dirty="0">
                <a:solidFill>
                  <a:srgbClr val="2C895B"/>
                </a:solidFill>
                <a:cs typeface="Courier New" panose="02070309020205020404" pitchFamily="49" charset="0"/>
              </a:rPr>
              <a:t>in any ﬁle that it is linked to, any C function that is not static</a:t>
            </a:r>
            <a:endParaRPr lang="en-US" sz="18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/>
              <a:t>Branch with Link Indirect </a:t>
            </a:r>
            <a:r>
              <a:rPr lang="en-US" sz="1800" b="1" dirty="0">
                <a:solidFill>
                  <a:srgbClr val="0070C0"/>
                </a:solidFill>
              </a:rPr>
              <a:t>(function call) </a:t>
            </a:r>
            <a:r>
              <a:rPr lang="en-US" sz="1800" dirty="0">
                <a:solidFill>
                  <a:schemeClr val="tx2"/>
                </a:solidFill>
              </a:rPr>
              <a:t>instruction</a:t>
            </a:r>
            <a:endParaRPr lang="en-US" sz="18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blx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Function call to the instruction whose address is stored in Rm (Rm is a function pointer)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0000"/>
                </a:solidFill>
              </a:rPr>
              <a:t>bl and </a:t>
            </a:r>
            <a:r>
              <a:rPr lang="en-US" sz="1800" dirty="0" err="1">
                <a:solidFill>
                  <a:srgbClr val="FF0000"/>
                </a:solidFill>
              </a:rPr>
              <a:t>blx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b="1" dirty="0">
                <a:solidFill>
                  <a:srgbClr val="FF0000"/>
                </a:solidFill>
              </a:rPr>
              <a:t>both save</a:t>
            </a:r>
            <a:r>
              <a:rPr lang="en-US" sz="1800" dirty="0">
                <a:solidFill>
                  <a:srgbClr val="FF0000"/>
                </a:solidFill>
              </a:rPr>
              <a:t> the address of the instruction </a:t>
            </a:r>
            <a:r>
              <a:rPr lang="en-US" sz="1800" b="1" dirty="0">
                <a:solidFill>
                  <a:srgbClr val="7030A0"/>
                </a:solidFill>
              </a:rPr>
              <a:t>immediately</a:t>
            </a:r>
            <a:r>
              <a:rPr lang="en-US" sz="1800" dirty="0">
                <a:solidFill>
                  <a:srgbClr val="7030A0"/>
                </a:solidFill>
              </a:rPr>
              <a:t> following the </a:t>
            </a:r>
            <a:r>
              <a:rPr lang="en-US" sz="1800" b="1" u="sng" dirty="0">
                <a:solidFill>
                  <a:schemeClr val="accent1"/>
                </a:solidFill>
              </a:rPr>
              <a:t>bl</a:t>
            </a:r>
            <a:r>
              <a:rPr lang="en-US" sz="1800" dirty="0">
                <a:solidFill>
                  <a:schemeClr val="accent1"/>
                </a:solidFill>
              </a:rPr>
              <a:t> or </a:t>
            </a:r>
            <a:r>
              <a:rPr lang="en-US" sz="1800" dirty="0" err="1">
                <a:solidFill>
                  <a:schemeClr val="accent1"/>
                </a:solidFill>
              </a:rPr>
              <a:t>blx</a:t>
            </a:r>
            <a:r>
              <a:rPr lang="en-US" sz="1800" dirty="0">
                <a:solidFill>
                  <a:schemeClr val="accent1"/>
                </a:solidFill>
              </a:rPr>
              <a:t> instruction </a:t>
            </a:r>
            <a:r>
              <a:rPr lang="en-US" sz="1800" b="1" dirty="0">
                <a:solidFill>
                  <a:schemeClr val="accent1"/>
                </a:solidFill>
              </a:rPr>
              <a:t>in register </a:t>
            </a:r>
            <a:r>
              <a:rPr lang="en-US" sz="1800" b="1" u="sng" dirty="0" err="1">
                <a:solidFill>
                  <a:schemeClr val="accent1"/>
                </a:solidFill>
              </a:rPr>
              <a:t>lr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dirty="0"/>
              <a:t>(link register is also known as r14)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The contents of the link register is the </a:t>
            </a:r>
            <a:r>
              <a:rPr lang="en-US" sz="1800" b="1" u="sng" dirty="0">
                <a:solidFill>
                  <a:srgbClr val="0070C0"/>
                </a:solidFill>
              </a:rPr>
              <a:t>return address in the calling function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CB94FF-17EF-9A36-96D9-1988932A748C}"/>
              </a:ext>
            </a:extLst>
          </p:cNvPr>
          <p:cNvGrpSpPr/>
          <p:nvPr/>
        </p:nvGrpSpPr>
        <p:grpSpPr>
          <a:xfrm>
            <a:off x="4131782" y="897709"/>
            <a:ext cx="2277983" cy="400110"/>
            <a:chOff x="3818017" y="910981"/>
            <a:chExt cx="2277983" cy="4001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93AB59-B241-9640-B948-186025428D90}"/>
                </a:ext>
              </a:extLst>
            </p:cNvPr>
            <p:cNvSpPr txBox="1"/>
            <p:nvPr/>
          </p:nvSpPr>
          <p:spPr>
            <a:xfrm>
              <a:off x="3818017" y="91098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bl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4E1D5F-85DB-9245-82BE-D295376FDA50}"/>
                </a:ext>
              </a:extLst>
            </p:cNvPr>
            <p:cNvSpPr txBox="1"/>
            <p:nvPr/>
          </p:nvSpPr>
          <p:spPr>
            <a:xfrm>
              <a:off x="5100215" y="910981"/>
              <a:ext cx="99578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imm24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D62C2B-0A1C-0543-8384-62CC153217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6B690C-3B2F-A9BF-C1FD-61060CEA011A}"/>
              </a:ext>
            </a:extLst>
          </p:cNvPr>
          <p:cNvGrpSpPr/>
          <p:nvPr/>
        </p:nvGrpSpPr>
        <p:grpSpPr>
          <a:xfrm>
            <a:off x="8379051" y="5284892"/>
            <a:ext cx="3068311" cy="1323439"/>
            <a:chOff x="8379051" y="5284892"/>
            <a:chExt cx="3068311" cy="13234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6D7D42-2434-9C32-7347-DE27387A0D66}"/>
                </a:ext>
              </a:extLst>
            </p:cNvPr>
            <p:cNvSpPr txBox="1"/>
            <p:nvPr/>
          </p:nvSpPr>
          <p:spPr>
            <a:xfrm>
              <a:off x="8379051" y="5284892"/>
              <a:ext cx="3068311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main:</a:t>
              </a:r>
            </a:p>
            <a:p>
              <a:pPr>
                <a:defRPr/>
              </a:pP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●</a:t>
              </a:r>
            </a:p>
            <a:p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bl  f1           f1:</a:t>
              </a:r>
            </a:p>
            <a:p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●		     ●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C5EE208-AE91-A31E-E938-8D8430031841}"/>
                </a:ext>
              </a:extLst>
            </p:cNvPr>
            <p:cNvCxnSpPr/>
            <p:nvPr/>
          </p:nvCxnSpPr>
          <p:spPr>
            <a:xfrm>
              <a:off x="9463240" y="6128172"/>
              <a:ext cx="1143000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0E29192-23C4-7C61-A56D-50273F688D9E}"/>
              </a:ext>
            </a:extLst>
          </p:cNvPr>
          <p:cNvGrpSpPr/>
          <p:nvPr/>
        </p:nvGrpSpPr>
        <p:grpSpPr>
          <a:xfrm>
            <a:off x="589768" y="5860321"/>
            <a:ext cx="8068094" cy="707886"/>
            <a:chOff x="857053" y="5366976"/>
            <a:chExt cx="8068094" cy="707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625B0C-7CBB-E561-E075-D193B1ECEB9A}"/>
                </a:ext>
              </a:extLst>
            </p:cNvPr>
            <p:cNvSpPr txBox="1"/>
            <p:nvPr/>
          </p:nvSpPr>
          <p:spPr>
            <a:xfrm>
              <a:off x="857053" y="5366976"/>
              <a:ext cx="723267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(1) Branch to the instruction with the label f1</a:t>
              </a:r>
            </a:p>
            <a:p>
              <a:r>
                <a:rPr lang="en-US" sz="2000" dirty="0">
                  <a:solidFill>
                    <a:schemeClr val="tx2"/>
                  </a:solidFill>
                </a:rPr>
                <a:t>(2) copies the address of the </a:t>
              </a:r>
              <a:r>
                <a:rPr lang="en-US" sz="2000" dirty="0">
                  <a:solidFill>
                    <a:srgbClr val="0070C0"/>
                  </a:solidFill>
                </a:rPr>
                <a:t>instruction AFTER the bl </a:t>
              </a:r>
              <a:r>
                <a:rPr lang="en-US" sz="2000" dirty="0">
                  <a:solidFill>
                    <a:schemeClr val="tx2"/>
                  </a:solidFill>
                </a:rPr>
                <a:t>in </a:t>
              </a:r>
              <a:r>
                <a:rPr lang="en-US" sz="2000" dirty="0" err="1">
                  <a:solidFill>
                    <a:schemeClr val="tx2"/>
                  </a:solidFill>
                </a:rPr>
                <a:t>lr</a:t>
              </a:r>
              <a:endParaRPr 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08173FAC-E954-14BA-FD21-344A9B45E7C1}"/>
                </a:ext>
              </a:extLst>
            </p:cNvPr>
            <p:cNvSpPr/>
            <p:nvPr/>
          </p:nvSpPr>
          <p:spPr>
            <a:xfrm>
              <a:off x="8089730" y="5777933"/>
              <a:ext cx="835417" cy="290887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4BFCA3-9B46-3036-9B9D-5775B12B6F9A}"/>
              </a:ext>
            </a:extLst>
          </p:cNvPr>
          <p:cNvGrpSpPr/>
          <p:nvPr/>
        </p:nvGrpSpPr>
        <p:grpSpPr>
          <a:xfrm>
            <a:off x="4131782" y="3145952"/>
            <a:ext cx="1880439" cy="400110"/>
            <a:chOff x="3922933" y="3119057"/>
            <a:chExt cx="1880439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960E62-F8FC-BC87-1D45-9C6A31AF0423}"/>
                </a:ext>
              </a:extLst>
            </p:cNvPr>
            <p:cNvSpPr txBox="1"/>
            <p:nvPr/>
          </p:nvSpPr>
          <p:spPr>
            <a:xfrm>
              <a:off x="3922933" y="3119057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blx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52A4D8-FBA7-EC09-6E98-E0A7A6BE99A1}"/>
                </a:ext>
              </a:extLst>
            </p:cNvPr>
            <p:cNvSpPr txBox="1"/>
            <p:nvPr/>
          </p:nvSpPr>
          <p:spPr>
            <a:xfrm>
              <a:off x="5205131" y="3119057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48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6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2A1E1-2750-D641-8140-65392E24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27" y="73903"/>
            <a:ext cx="11770711" cy="402267"/>
          </a:xfrm>
        </p:spPr>
        <p:txBody>
          <a:bodyPr/>
          <a:lstStyle/>
          <a:p>
            <a:r>
              <a:rPr lang="en-US" dirty="0"/>
              <a:t>Function Call Return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9C14C-074B-EF43-BD1C-662F0B4EE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3035" y="647465"/>
            <a:ext cx="10927977" cy="3066579"/>
          </a:xfr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/>
              <a:t>Branch &amp; exchange </a:t>
            </a:r>
            <a:r>
              <a:rPr lang="en-US" sz="2200" dirty="0">
                <a:solidFill>
                  <a:srgbClr val="0070C0"/>
                </a:solidFill>
              </a:rPr>
              <a:t>(</a:t>
            </a:r>
            <a:r>
              <a:rPr lang="en-US" sz="2200" b="1" dirty="0">
                <a:solidFill>
                  <a:srgbClr val="0070C0"/>
                </a:solidFill>
              </a:rPr>
              <a:t>function return)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instruction 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bx </a:t>
            </a:r>
            <a:r>
              <a:rPr lang="en-US" sz="22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           // we will always use </a:t>
            </a:r>
            <a:r>
              <a:rPr lang="en-US" sz="22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endParaRPr lang="en-US" sz="2200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/>
              <a:t>Causes a </a:t>
            </a:r>
            <a:r>
              <a:rPr lang="en-US" sz="2200" dirty="0">
                <a:solidFill>
                  <a:schemeClr val="accent5"/>
                </a:solidFill>
              </a:rPr>
              <a:t>branch to the instruction </a:t>
            </a:r>
            <a:r>
              <a:rPr lang="en-US" sz="2200" b="1" dirty="0">
                <a:solidFill>
                  <a:schemeClr val="accent5"/>
                </a:solidFill>
              </a:rPr>
              <a:t>whose address is stored</a:t>
            </a:r>
            <a:r>
              <a:rPr lang="en-US" sz="2200" dirty="0"/>
              <a:t> in register </a:t>
            </a:r>
            <a:r>
              <a:rPr lang="en-US" sz="2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sz="2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It copies 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the PC</a:t>
            </a:r>
            <a:endParaRPr lang="en-US" sz="2200" dirty="0">
              <a:solidFill>
                <a:schemeClr val="tx2"/>
              </a:solidFill>
            </a:endParaRPr>
          </a:p>
          <a:p>
            <a:r>
              <a:rPr lang="en-US" sz="2200" dirty="0"/>
              <a:t>This is often used to implement </a:t>
            </a:r>
            <a:r>
              <a:rPr lang="en-US" sz="2200" dirty="0">
                <a:solidFill>
                  <a:srgbClr val="FF0000"/>
                </a:solidFill>
              </a:rPr>
              <a:t>a return from a function call </a:t>
            </a:r>
            <a:r>
              <a:rPr lang="en-US" sz="2200" dirty="0"/>
              <a:t>(exactly like a C return) when the function is called using either  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label, or 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blx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07D981-9708-4640-B458-957CA4EF48C9}"/>
              </a:ext>
            </a:extLst>
          </p:cNvPr>
          <p:cNvGrpSpPr/>
          <p:nvPr/>
        </p:nvGrpSpPr>
        <p:grpSpPr>
          <a:xfrm>
            <a:off x="4170411" y="1202000"/>
            <a:ext cx="1539624" cy="400110"/>
            <a:chOff x="8170222" y="636134"/>
            <a:chExt cx="1539624" cy="4001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F86B9C-25D1-E544-BAB0-25FFC82F8DC7}"/>
                </a:ext>
              </a:extLst>
            </p:cNvPr>
            <p:cNvSpPr txBox="1"/>
            <p:nvPr/>
          </p:nvSpPr>
          <p:spPr>
            <a:xfrm>
              <a:off x="8170222" y="636134"/>
              <a:ext cx="93381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bx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EB70BC-A31C-2840-B0C4-BED9FEC67B20}"/>
                </a:ext>
              </a:extLst>
            </p:cNvPr>
            <p:cNvSpPr txBox="1"/>
            <p:nvPr/>
          </p:nvSpPr>
          <p:spPr>
            <a:xfrm>
              <a:off x="9104034" y="636134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46A35B-D026-E44A-B420-E559DD3FFCB0}"/>
              </a:ext>
            </a:extLst>
          </p:cNvPr>
          <p:cNvSpPr txBox="1"/>
          <p:nvPr/>
        </p:nvSpPr>
        <p:spPr>
          <a:xfrm>
            <a:off x="4071249" y="4179210"/>
            <a:ext cx="3637042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main:</a:t>
            </a: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</a:t>
            </a: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bl  f1           f1:	●</a:t>
            </a: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		     	●</a:t>
            </a: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		      bx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A67777-83CF-7442-ACD6-DF0B2F956724}"/>
              </a:ext>
            </a:extLst>
          </p:cNvPr>
          <p:cNvCxnSpPr/>
          <p:nvPr/>
        </p:nvCxnSpPr>
        <p:spPr>
          <a:xfrm>
            <a:off x="5052457" y="5192690"/>
            <a:ext cx="11430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55638413-4074-8A41-A234-33EECAE13421}"/>
              </a:ext>
            </a:extLst>
          </p:cNvPr>
          <p:cNvCxnSpPr>
            <a:cxnSpLocks/>
          </p:cNvCxnSpPr>
          <p:nvPr/>
        </p:nvCxnSpPr>
        <p:spPr>
          <a:xfrm rot="10800000">
            <a:off x="4544961" y="5460748"/>
            <a:ext cx="2157992" cy="295772"/>
          </a:xfrm>
          <a:prstGeom prst="bentConnector3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571918D3-4C78-D545-AA62-C804B9ABC9D5}"/>
              </a:ext>
            </a:extLst>
          </p:cNvPr>
          <p:cNvGrpSpPr/>
          <p:nvPr/>
        </p:nvGrpSpPr>
        <p:grpSpPr>
          <a:xfrm>
            <a:off x="7470788" y="5288082"/>
            <a:ext cx="4008391" cy="707886"/>
            <a:chOff x="5672230" y="5458228"/>
            <a:chExt cx="4008391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81AE20-EAB0-0F42-ACC3-3550CF4C3068}"/>
                </a:ext>
              </a:extLst>
            </p:cNvPr>
            <p:cNvSpPr txBox="1"/>
            <p:nvPr/>
          </p:nvSpPr>
          <p:spPr>
            <a:xfrm>
              <a:off x="6043579" y="5458228"/>
              <a:ext cx="3637042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Branch to the </a:t>
              </a:r>
              <a:r>
                <a:rPr lang="en-US" sz="2000" dirty="0">
                  <a:solidFill>
                    <a:srgbClr val="0070C0"/>
                  </a:solidFill>
                </a:rPr>
                <a:t>instruction whose address is </a:t>
              </a:r>
              <a:r>
                <a:rPr lang="en-US" sz="2000" dirty="0">
                  <a:solidFill>
                    <a:schemeClr val="tx2"/>
                  </a:solidFill>
                </a:rPr>
                <a:t>stored in </a:t>
              </a:r>
              <a:r>
                <a:rPr lang="en-US" sz="2000" dirty="0" err="1">
                  <a:solidFill>
                    <a:schemeClr val="tx2"/>
                  </a:solidFill>
                </a:rPr>
                <a:t>lr</a:t>
              </a:r>
              <a:endParaRPr 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70EC53A3-9A74-C642-9871-2DF04133D892}"/>
                </a:ext>
              </a:extLst>
            </p:cNvPr>
            <p:cNvSpPr/>
            <p:nvPr/>
          </p:nvSpPr>
          <p:spPr>
            <a:xfrm rot="10800000">
              <a:off x="5672230" y="5833933"/>
              <a:ext cx="371350" cy="264253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D62C2B-0A1C-0543-8384-62CC153217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5F7687-5F15-29B4-7467-D5CC0C7008CD}"/>
              </a:ext>
            </a:extLst>
          </p:cNvPr>
          <p:cNvGrpSpPr/>
          <p:nvPr/>
        </p:nvGrpSpPr>
        <p:grpSpPr>
          <a:xfrm>
            <a:off x="824650" y="5258991"/>
            <a:ext cx="3467712" cy="1015663"/>
            <a:chOff x="6015096" y="5962918"/>
            <a:chExt cx="3467712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114A46-C763-E390-B418-D27A9862B27D}"/>
                </a:ext>
              </a:extLst>
            </p:cNvPr>
            <p:cNvSpPr txBox="1"/>
            <p:nvPr/>
          </p:nvSpPr>
          <p:spPr>
            <a:xfrm>
              <a:off x="6015096" y="5962918"/>
              <a:ext cx="3045850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Stores this address in </a:t>
              </a: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accent1"/>
                  </a:solidFill>
                </a:rPr>
                <a:t>this is the address to resume at in the caller</a:t>
              </a: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00AA886-F9C3-F473-634A-ECE8DF2C253C}"/>
                </a:ext>
              </a:extLst>
            </p:cNvPr>
            <p:cNvSpPr/>
            <p:nvPr/>
          </p:nvSpPr>
          <p:spPr>
            <a:xfrm>
              <a:off x="9111458" y="6061438"/>
              <a:ext cx="371350" cy="264253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175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7" grpId="0" animBg="1"/>
      <p:bldP spid="16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0F9D-A687-2742-A471-69917228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326"/>
            <a:ext cx="8069344" cy="715294"/>
          </a:xfrm>
        </p:spPr>
        <p:txBody>
          <a:bodyPr/>
          <a:lstStyle/>
          <a:p>
            <a:r>
              <a:rPr lang="en-US" dirty="0"/>
              <a:t>Understanding bl and bx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A44138-D76D-2949-9AFE-742BFE6A3C70}"/>
              </a:ext>
            </a:extLst>
          </p:cNvPr>
          <p:cNvSpPr/>
          <p:nvPr/>
        </p:nvSpPr>
        <p:spPr bwMode="auto">
          <a:xfrm>
            <a:off x="519587" y="1771020"/>
            <a:ext cx="2736579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return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a();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a();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shown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707CB4-64FC-C84B-9F4B-8A455F26410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C0DD51-4B75-854B-B1ED-38CB0F976FCB}"/>
              </a:ext>
            </a:extLst>
          </p:cNvPr>
          <p:cNvSpPr txBox="1"/>
          <p:nvPr/>
        </p:nvSpPr>
        <p:spPr>
          <a:xfrm>
            <a:off x="2991251" y="5645693"/>
            <a:ext cx="706046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But there is a problem we must address here – next slide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928133E-A4B3-6411-30D7-85D56C267F45}"/>
              </a:ext>
            </a:extLst>
          </p:cNvPr>
          <p:cNvSpPr/>
          <p:nvPr/>
        </p:nvSpPr>
        <p:spPr bwMode="auto">
          <a:xfrm>
            <a:off x="6149973" y="1510818"/>
            <a:ext cx="4636119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103f4: 	mov r0, 0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103f8: 	bx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103fc: 	bl 103f4 //a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10400: 	bl 103f4 //a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10404: 	mov r0, 0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DA3E32-B406-BB29-D80A-C5C04120E895}"/>
              </a:ext>
            </a:extLst>
          </p:cNvPr>
          <p:cNvGrpSpPr/>
          <p:nvPr/>
        </p:nvGrpSpPr>
        <p:grpSpPr>
          <a:xfrm>
            <a:off x="10051719" y="1980183"/>
            <a:ext cx="901333" cy="1239680"/>
            <a:chOff x="10141743" y="1403617"/>
            <a:chExt cx="901333" cy="123968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324D5-9894-E2DC-CB1B-C20ACBE0D499}"/>
                </a:ext>
              </a:extLst>
            </p:cNvPr>
            <p:cNvGrpSpPr/>
            <p:nvPr/>
          </p:nvGrpSpPr>
          <p:grpSpPr>
            <a:xfrm>
              <a:off x="10359199" y="1403617"/>
              <a:ext cx="683877" cy="1239680"/>
              <a:chOff x="10654683" y="1434868"/>
              <a:chExt cx="683877" cy="1239680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7785B76-25A7-AA7F-C8FC-D192543AE1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4683" y="1453222"/>
                <a:ext cx="683877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122A068B-9BC6-3084-C8DA-8FF1B11307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38560" y="1434868"/>
                <a:ext cx="0" cy="123968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6BD7338E-75DF-79CC-AF84-3889531501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89497" y="2659881"/>
                <a:ext cx="349063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F528F04-5CDA-4C55-62F7-4ADF7BDA41F1}"/>
                </a:ext>
              </a:extLst>
            </p:cNvPr>
            <p:cNvSpPr txBox="1"/>
            <p:nvPr/>
          </p:nvSpPr>
          <p:spPr>
            <a:xfrm>
              <a:off x="10141743" y="171439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613D6DC-39AB-DEDA-1EC4-6BB07CEBC94E}"/>
              </a:ext>
            </a:extLst>
          </p:cNvPr>
          <p:cNvGrpSpPr/>
          <p:nvPr/>
        </p:nvGrpSpPr>
        <p:grpSpPr>
          <a:xfrm>
            <a:off x="10603989" y="1970857"/>
            <a:ext cx="1323789" cy="1718973"/>
            <a:chOff x="10694013" y="1394291"/>
            <a:chExt cx="1323789" cy="1718973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C27B21A-B4F0-34A9-64B6-51F99BD34665}"/>
                </a:ext>
              </a:extLst>
            </p:cNvPr>
            <p:cNvGrpSpPr/>
            <p:nvPr/>
          </p:nvGrpSpPr>
          <p:grpSpPr>
            <a:xfrm>
              <a:off x="10694013" y="1394291"/>
              <a:ext cx="1323789" cy="1718973"/>
              <a:chOff x="10014771" y="1434868"/>
              <a:chExt cx="1323789" cy="1239680"/>
            </a:xfrm>
          </p:grpSpPr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7A12BF36-A356-5D1B-638D-A70FB0CE5D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63834" y="1453222"/>
                <a:ext cx="974726" cy="10909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193FDB1-F884-2D08-3F17-321AF0BCF1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38560" y="1434868"/>
                <a:ext cx="0" cy="1239680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7B1F3F3-F1D2-E19C-B44B-A6CDDB1D70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14771" y="2659881"/>
                <a:ext cx="1323789" cy="0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56699ED-0EDB-50C2-ECE1-5D3990471F5F}"/>
                </a:ext>
              </a:extLst>
            </p:cNvPr>
            <p:cNvSpPr txBox="1"/>
            <p:nvPr/>
          </p:nvSpPr>
          <p:spPr>
            <a:xfrm>
              <a:off x="11189789" y="175200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10404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B73E16-1200-CC8A-2155-30694E3290B2}"/>
              </a:ext>
            </a:extLst>
          </p:cNvPr>
          <p:cNvGrpSpPr/>
          <p:nvPr/>
        </p:nvGrpSpPr>
        <p:grpSpPr>
          <a:xfrm>
            <a:off x="5284305" y="2512544"/>
            <a:ext cx="1379962" cy="1177286"/>
            <a:chOff x="5284305" y="2512544"/>
            <a:chExt cx="1379962" cy="117728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2607BF5-9388-C4C0-C1FA-DFDAE8620CA8}"/>
                </a:ext>
              </a:extLst>
            </p:cNvPr>
            <p:cNvGrpSpPr/>
            <p:nvPr/>
          </p:nvGrpSpPr>
          <p:grpSpPr>
            <a:xfrm>
              <a:off x="5284305" y="2512544"/>
              <a:ext cx="1379962" cy="1177286"/>
              <a:chOff x="6391484" y="1967229"/>
              <a:chExt cx="658290" cy="1177286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F7E6944B-3666-A8C5-058F-F67F9E40AC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16714" y="1967229"/>
                <a:ext cx="63306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12E804CE-5B28-DF4A-A56D-D465BB5A00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1484" y="1967229"/>
                <a:ext cx="0" cy="117728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A928A3E-7FC4-79D9-1A58-A7D380FA5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1484" y="3144515"/>
                <a:ext cx="63306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779098F-5B7E-912B-9243-0A9FB64C4513}"/>
                </a:ext>
              </a:extLst>
            </p:cNvPr>
            <p:cNvSpPr txBox="1"/>
            <p:nvPr/>
          </p:nvSpPr>
          <p:spPr>
            <a:xfrm>
              <a:off x="5369491" y="286588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5559646-AF59-5A95-E229-5AACFE43D277}"/>
              </a:ext>
            </a:extLst>
          </p:cNvPr>
          <p:cNvGrpSpPr/>
          <p:nvPr/>
        </p:nvGrpSpPr>
        <p:grpSpPr>
          <a:xfrm>
            <a:off x="3807336" y="2512544"/>
            <a:ext cx="2844736" cy="1650501"/>
            <a:chOff x="3807336" y="2512544"/>
            <a:chExt cx="2844736" cy="165050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732E9BE-BDD2-E5AC-88BE-0181D971A3E6}"/>
                </a:ext>
              </a:extLst>
            </p:cNvPr>
            <p:cNvGrpSpPr/>
            <p:nvPr/>
          </p:nvGrpSpPr>
          <p:grpSpPr>
            <a:xfrm>
              <a:off x="4649176" y="2512544"/>
              <a:ext cx="2002896" cy="1650501"/>
              <a:chOff x="6385118" y="1967229"/>
              <a:chExt cx="1045685" cy="1177286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F671A948-198A-0F6A-9711-4DA06322F8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91251" y="1967229"/>
                <a:ext cx="426725" cy="0"/>
              </a:xfrm>
              <a:prstGeom prst="straightConnector1">
                <a:avLst/>
              </a:prstGeom>
              <a:ln w="38100">
                <a:solidFill>
                  <a:srgbClr val="F3753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EDA4B07B-23B3-8485-C68A-216659207C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1484" y="1967229"/>
                <a:ext cx="0" cy="1177286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752E4DF-BFE3-4303-B3F5-7A2BB7A31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5118" y="3144515"/>
                <a:ext cx="1045685" cy="0"/>
              </a:xfrm>
              <a:prstGeom prst="straightConnector1">
                <a:avLst/>
              </a:prstGeom>
              <a:ln w="38100">
                <a:solidFill>
                  <a:srgbClr val="F3753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134C44D-BFD5-647D-974F-CB783D46DD98}"/>
                </a:ext>
              </a:extLst>
            </p:cNvPr>
            <p:cNvSpPr txBox="1"/>
            <p:nvPr/>
          </p:nvSpPr>
          <p:spPr>
            <a:xfrm>
              <a:off x="3807336" y="3225082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10404</a:t>
              </a: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E3C70BB-FBB5-5685-C170-086D6BB79C7D}"/>
              </a:ext>
            </a:extLst>
          </p:cNvPr>
          <p:cNvCxnSpPr>
            <a:cxnSpLocks/>
          </p:cNvCxnSpPr>
          <p:nvPr/>
        </p:nvCxnSpPr>
        <p:spPr>
          <a:xfrm>
            <a:off x="6921112" y="2104349"/>
            <a:ext cx="0" cy="317015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9764A78-3D3F-690E-2CF4-3F2CB26D1E06}"/>
              </a:ext>
            </a:extLst>
          </p:cNvPr>
          <p:cNvSpPr txBox="1"/>
          <p:nvPr/>
        </p:nvSpPr>
        <p:spPr>
          <a:xfrm>
            <a:off x="6000719" y="845231"/>
            <a:ext cx="217239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Address in memory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67E04475-B162-2917-28D8-FA5D1C15741C}"/>
              </a:ext>
            </a:extLst>
          </p:cNvPr>
          <p:cNvSpPr/>
          <p:nvPr/>
        </p:nvSpPr>
        <p:spPr>
          <a:xfrm>
            <a:off x="6850856" y="1240849"/>
            <a:ext cx="236058" cy="3057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4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5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0F9D-A687-2742-A471-69917228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326"/>
            <a:ext cx="7326500" cy="715294"/>
          </a:xfrm>
        </p:spPr>
        <p:txBody>
          <a:bodyPr/>
          <a:lstStyle/>
          <a:p>
            <a:r>
              <a:rPr lang="en-US" dirty="0"/>
              <a:t>Understanding bl and bx - 2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A44138-D76D-2949-9AFE-742BFE6A3C70}"/>
              </a:ext>
            </a:extLst>
          </p:cNvPr>
          <p:cNvSpPr/>
          <p:nvPr/>
        </p:nvSpPr>
        <p:spPr bwMode="auto">
          <a:xfrm>
            <a:off x="477666" y="1346529"/>
            <a:ext cx="2760158" cy="408551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b(void)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a(void)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b();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a();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a();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shown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707CB4-64FC-C84B-9F4B-8A455F26410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928133E-A4B3-6411-30D7-85D56C267F45}"/>
              </a:ext>
            </a:extLst>
          </p:cNvPr>
          <p:cNvSpPr/>
          <p:nvPr/>
        </p:nvSpPr>
        <p:spPr bwMode="auto">
          <a:xfrm>
            <a:off x="6096000" y="1804200"/>
            <a:ext cx="4636119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103f4: 	mov r0, 0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103f8: 	bx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103fc: 	bl 103f4 &lt;b&gt;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10400: 	mov r0, 0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10404: 	bx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10408: 	bl 103fc &lt;a&gt;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1040c: 	bl 103fc &lt;a&gt;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10410: 	mov r0, 0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DA3E32-B406-BB29-D80A-C5C04120E895}"/>
              </a:ext>
            </a:extLst>
          </p:cNvPr>
          <p:cNvGrpSpPr/>
          <p:nvPr/>
        </p:nvGrpSpPr>
        <p:grpSpPr>
          <a:xfrm>
            <a:off x="9555778" y="3510562"/>
            <a:ext cx="911505" cy="1712693"/>
            <a:chOff x="10131571" y="1403617"/>
            <a:chExt cx="911505" cy="171269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324D5-9894-E2DC-CB1B-C20ACBE0D499}"/>
                </a:ext>
              </a:extLst>
            </p:cNvPr>
            <p:cNvGrpSpPr/>
            <p:nvPr/>
          </p:nvGrpSpPr>
          <p:grpSpPr>
            <a:xfrm>
              <a:off x="10359199" y="1403617"/>
              <a:ext cx="683877" cy="1712693"/>
              <a:chOff x="10654683" y="1434868"/>
              <a:chExt cx="683877" cy="1712693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7785B76-25A7-AA7F-C8FC-D192543AE1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4683" y="1453222"/>
                <a:ext cx="683877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122A068B-9BC6-3084-C8DA-8FF1B11307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38560" y="1434868"/>
                <a:ext cx="0" cy="1712693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6BD7338E-75DF-79CC-AF84-3889531501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4683" y="3147561"/>
                <a:ext cx="683877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F528F04-5CDA-4C55-62F7-4ADF7BDA41F1}"/>
                </a:ext>
              </a:extLst>
            </p:cNvPr>
            <p:cNvSpPr txBox="1"/>
            <p:nvPr/>
          </p:nvSpPr>
          <p:spPr>
            <a:xfrm>
              <a:off x="10131571" y="203191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1040c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613D6DC-39AB-DEDA-1EC4-6BB07CEBC94E}"/>
              </a:ext>
            </a:extLst>
          </p:cNvPr>
          <p:cNvGrpSpPr/>
          <p:nvPr/>
        </p:nvGrpSpPr>
        <p:grpSpPr>
          <a:xfrm>
            <a:off x="3773790" y="3935507"/>
            <a:ext cx="2902588" cy="646331"/>
            <a:chOff x="11711051" y="2568197"/>
            <a:chExt cx="2902588" cy="64633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C27B21A-B4F0-34A9-64B6-51F99BD34665}"/>
                </a:ext>
              </a:extLst>
            </p:cNvPr>
            <p:cNvGrpSpPr/>
            <p:nvPr/>
          </p:nvGrpSpPr>
          <p:grpSpPr>
            <a:xfrm>
              <a:off x="12592822" y="2569418"/>
              <a:ext cx="2020817" cy="595299"/>
              <a:chOff x="11913580" y="2282342"/>
              <a:chExt cx="2020817" cy="429315"/>
            </a:xfrm>
          </p:grpSpPr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7A12BF36-A356-5D1B-638D-A70FB0CE5D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13580" y="2282342"/>
                <a:ext cx="453500" cy="0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193FDB1-F884-2D08-3F17-321AF0BCF1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13580" y="2282342"/>
                <a:ext cx="0" cy="429315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7B1F3F3-F1D2-E19C-B44B-A6CDDB1D7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13580" y="2697829"/>
                <a:ext cx="2020817" cy="0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56699ED-0EDB-50C2-ECE1-5D3990471F5F}"/>
                </a:ext>
              </a:extLst>
            </p:cNvPr>
            <p:cNvSpPr txBox="1"/>
            <p:nvPr/>
          </p:nvSpPr>
          <p:spPr>
            <a:xfrm>
              <a:off x="11711051" y="2568197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962783-2E44-E013-D219-90A1513DB103}"/>
              </a:ext>
            </a:extLst>
          </p:cNvPr>
          <p:cNvGrpSpPr/>
          <p:nvPr/>
        </p:nvGrpSpPr>
        <p:grpSpPr>
          <a:xfrm>
            <a:off x="9473013" y="2251446"/>
            <a:ext cx="1767940" cy="1298099"/>
            <a:chOff x="9275136" y="1818211"/>
            <a:chExt cx="1767940" cy="129809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F3D4DC5-30E2-2AFF-AD9C-27228D5F4807}"/>
                </a:ext>
              </a:extLst>
            </p:cNvPr>
            <p:cNvGrpSpPr/>
            <p:nvPr/>
          </p:nvGrpSpPr>
          <p:grpSpPr>
            <a:xfrm>
              <a:off x="9275136" y="1818211"/>
              <a:ext cx="1767940" cy="1298099"/>
              <a:chOff x="9570620" y="1849462"/>
              <a:chExt cx="1767940" cy="1298099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D3DEE09-5BE8-842F-D744-73397F9DE2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70620" y="1849462"/>
                <a:ext cx="176794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BEC16EC-BFDE-290A-2747-93B76EA8D3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38560" y="1849462"/>
                <a:ext cx="0" cy="129809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360A620-848A-4816-6D66-8EBA9D91E2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4683" y="3147561"/>
                <a:ext cx="683877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195235-8362-5C56-0A5E-348C0EDBF48B}"/>
                </a:ext>
              </a:extLst>
            </p:cNvPr>
            <p:cNvSpPr txBox="1"/>
            <p:nvPr/>
          </p:nvSpPr>
          <p:spPr>
            <a:xfrm>
              <a:off x="10131571" y="203191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9FF7B92-911C-B0BF-C481-1B47CFFEBB46}"/>
              </a:ext>
            </a:extLst>
          </p:cNvPr>
          <p:cNvGrpSpPr/>
          <p:nvPr/>
        </p:nvGrpSpPr>
        <p:grpSpPr>
          <a:xfrm>
            <a:off x="5156223" y="2782164"/>
            <a:ext cx="1396604" cy="1186099"/>
            <a:chOff x="5156223" y="2037194"/>
            <a:chExt cx="1396604" cy="1186099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732E9BE-BDD2-E5AC-88BE-0181D971A3E6}"/>
                </a:ext>
              </a:extLst>
            </p:cNvPr>
            <p:cNvGrpSpPr/>
            <p:nvPr/>
          </p:nvGrpSpPr>
          <p:grpSpPr>
            <a:xfrm>
              <a:off x="5156223" y="2037194"/>
              <a:ext cx="1396604" cy="1186099"/>
              <a:chOff x="6040565" y="2320975"/>
              <a:chExt cx="1396604" cy="846033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F671A948-198A-0F6A-9711-4DA06322F8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40565" y="2320975"/>
                <a:ext cx="139660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EDA4B07B-23B3-8485-C68A-216659207C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0565" y="2320975"/>
                <a:ext cx="0" cy="846033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752E4DF-BFE3-4303-B3F5-7A2BB7A31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5795" y="3144515"/>
                <a:ext cx="137137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6962E4-0AB5-1377-AF32-CCC9B77D39FE}"/>
                </a:ext>
              </a:extLst>
            </p:cNvPr>
            <p:cNvSpPr txBox="1"/>
            <p:nvPr/>
          </p:nvSpPr>
          <p:spPr>
            <a:xfrm>
              <a:off x="5227139" y="2231850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21CA86A7-360A-6674-50DD-08D1D000F0C5}"/>
              </a:ext>
            </a:extLst>
          </p:cNvPr>
          <p:cNvSpPr/>
          <p:nvPr/>
        </p:nvSpPr>
        <p:spPr>
          <a:xfrm>
            <a:off x="3870159" y="4640345"/>
            <a:ext cx="1785079" cy="755976"/>
          </a:xfrm>
          <a:prstGeom prst="wedgeRoundRectCallout">
            <a:avLst>
              <a:gd name="adj1" fmla="val 59263"/>
              <a:gd name="adj2" fmla="val -22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Uh No </a:t>
            </a:r>
          </a:p>
          <a:p>
            <a:r>
              <a:rPr lang="en-US" dirty="0">
                <a:solidFill>
                  <a:srgbClr val="FF0000"/>
                </a:solidFill>
              </a:rPr>
              <a:t>Infinite loop!!!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05B5719-99FA-1961-3BA4-F1B2F2DFF650}"/>
              </a:ext>
            </a:extLst>
          </p:cNvPr>
          <p:cNvGrpSpPr/>
          <p:nvPr/>
        </p:nvGrpSpPr>
        <p:grpSpPr>
          <a:xfrm>
            <a:off x="7295144" y="598113"/>
            <a:ext cx="3697948" cy="1867036"/>
            <a:chOff x="8348144" y="1098426"/>
            <a:chExt cx="3697948" cy="186703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2F8D63-E467-6410-184E-D4C8DB34F478}"/>
                </a:ext>
              </a:extLst>
            </p:cNvPr>
            <p:cNvSpPr txBox="1"/>
            <p:nvPr/>
          </p:nvSpPr>
          <p:spPr>
            <a:xfrm>
              <a:off x="8348144" y="1098426"/>
              <a:ext cx="3697948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Modifies the link register (</a:t>
              </a:r>
              <a:r>
                <a:rPr lang="en-US" dirty="0" err="1">
                  <a:solidFill>
                    <a:srgbClr val="FF0000"/>
                  </a:solidFill>
                </a:rPr>
                <a:t>lr</a:t>
              </a:r>
              <a:r>
                <a:rPr lang="en-US" dirty="0">
                  <a:solidFill>
                    <a:srgbClr val="FF0000"/>
                  </a:solidFill>
                </a:rPr>
                <a:t>), writing over main's return address  Cannot return to main()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DA3F30A-54EC-BED2-3100-13218908D641}"/>
                </a:ext>
              </a:extLst>
            </p:cNvPr>
            <p:cNvCxnSpPr>
              <a:cxnSpLocks/>
            </p:cNvCxnSpPr>
            <p:nvPr/>
          </p:nvCxnSpPr>
          <p:spPr>
            <a:xfrm>
              <a:off x="11397825" y="2029974"/>
              <a:ext cx="212251" cy="93548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2B4DFD-6D9D-53EA-5F19-3067D098E93A}"/>
              </a:ext>
            </a:extLst>
          </p:cNvPr>
          <p:cNvCxnSpPr>
            <a:cxnSpLocks/>
          </p:cNvCxnSpPr>
          <p:nvPr/>
        </p:nvCxnSpPr>
        <p:spPr>
          <a:xfrm>
            <a:off x="6931272" y="4130331"/>
            <a:ext cx="0" cy="310177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3BF3C0-DA84-17B5-1265-F6622D296014}"/>
              </a:ext>
            </a:extLst>
          </p:cNvPr>
          <p:cNvCxnSpPr>
            <a:cxnSpLocks/>
          </p:cNvCxnSpPr>
          <p:nvPr/>
        </p:nvCxnSpPr>
        <p:spPr>
          <a:xfrm>
            <a:off x="6931272" y="2394029"/>
            <a:ext cx="0" cy="317015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2F9CDFE-D8BC-2AC0-C57C-8DBEFF2593F5}"/>
              </a:ext>
            </a:extLst>
          </p:cNvPr>
          <p:cNvSpPr txBox="1"/>
          <p:nvPr/>
        </p:nvSpPr>
        <p:spPr>
          <a:xfrm>
            <a:off x="666559" y="5645465"/>
            <a:ext cx="29633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need to preserve the </a:t>
            </a:r>
            <a:r>
              <a:rPr lang="en-US" dirty="0" err="1">
                <a:solidFill>
                  <a:srgbClr val="FF0000"/>
                </a:solidFill>
              </a:rPr>
              <a:t>lr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603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36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0F9D-A687-2742-A471-69917228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87" y="417742"/>
            <a:ext cx="3100388" cy="715294"/>
          </a:xfrm>
        </p:spPr>
        <p:txBody>
          <a:bodyPr/>
          <a:lstStyle/>
          <a:p>
            <a:r>
              <a:rPr lang="en-US" dirty="0"/>
              <a:t>Understanding bl and </a:t>
            </a:r>
            <a:r>
              <a:rPr lang="en-US" dirty="0" err="1"/>
              <a:t>blx</a:t>
            </a:r>
            <a:r>
              <a:rPr lang="en-US" dirty="0"/>
              <a:t> - 3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A44138-D76D-2949-9AFE-742BFE6A3C70}"/>
              </a:ext>
            </a:extLst>
          </p:cNvPr>
          <p:cNvSpPr/>
          <p:nvPr/>
        </p:nvSpPr>
        <p:spPr bwMode="auto">
          <a:xfrm>
            <a:off x="205087" y="1804200"/>
            <a:ext cx="2895301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return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int (*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)() = a;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main(void)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(*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// not shown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95ABA7C-FD17-9462-3041-FEFCF57C8D68}"/>
              </a:ext>
            </a:extLst>
          </p:cNvPr>
          <p:cNvSpPr/>
          <p:nvPr/>
        </p:nvSpPr>
        <p:spPr bwMode="auto">
          <a:xfrm>
            <a:off x="3795869" y="194272"/>
            <a:ext cx="8067229" cy="608076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   .data</a:t>
            </a:r>
          </a:p>
          <a:p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:.word a 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initialized with address of a()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.text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a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a, %function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0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a, (. - a)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main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main, %function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    r4, =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load address of </a:t>
            </a:r>
            <a:r>
              <a:rPr lang="en-US" i="1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in r4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    r4, [r4]     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load contents of </a:t>
            </a:r>
            <a:r>
              <a:rPr lang="en-US" i="1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in r4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blx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    r4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     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we lose the </a:t>
            </a:r>
            <a:r>
              <a:rPr lang="en-US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for main!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 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// not shown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bx	    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// infinite loop!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C3991-F6E3-3BDE-D7C5-E90F09B7C8AD}"/>
              </a:ext>
            </a:extLst>
          </p:cNvPr>
          <p:cNvSpPr txBox="1"/>
          <p:nvPr/>
        </p:nvSpPr>
        <p:spPr>
          <a:xfrm>
            <a:off x="400340" y="5439657"/>
            <a:ext cx="310639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But this has the same infinite loop problem when main() returns!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669D8A0-11CF-76F4-EC51-008C290E5B98}"/>
              </a:ext>
            </a:extLst>
          </p:cNvPr>
          <p:cNvSpPr/>
          <p:nvPr/>
        </p:nvSpPr>
        <p:spPr>
          <a:xfrm>
            <a:off x="3506736" y="5892084"/>
            <a:ext cx="996436" cy="21515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2C0248-AE58-4DAB-1A7F-56717E0167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064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9E7DB3-B7C1-F340-A06F-35BB20350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27" y="418048"/>
            <a:ext cx="11435292" cy="464820"/>
          </a:xfrm>
        </p:spPr>
        <p:txBody>
          <a:bodyPr/>
          <a:lstStyle/>
          <a:p>
            <a:r>
              <a:rPr lang="en-US" sz="2800" dirty="0"/>
              <a:t>Preserving and Restoring Registers on the stack - 1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B6F7F6-091C-6D48-AED7-D6FFE9FAB25E}"/>
              </a:ext>
            </a:extLst>
          </p:cNvPr>
          <p:cNvGrpSpPr/>
          <p:nvPr/>
        </p:nvGrpSpPr>
        <p:grpSpPr>
          <a:xfrm>
            <a:off x="6763088" y="4465914"/>
            <a:ext cx="4760137" cy="1974331"/>
            <a:chOff x="7273768" y="4277366"/>
            <a:chExt cx="4760137" cy="197433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836003-0A0C-AA47-B187-7B8230CBA8AB}"/>
                </a:ext>
              </a:extLst>
            </p:cNvPr>
            <p:cNvSpPr/>
            <p:nvPr/>
          </p:nvSpPr>
          <p:spPr>
            <a:xfrm>
              <a:off x="8097632" y="4660798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3ADD5A-9992-E846-ADFD-4B82B579022F}"/>
                </a:ext>
              </a:extLst>
            </p:cNvPr>
            <p:cNvSpPr/>
            <p:nvPr/>
          </p:nvSpPr>
          <p:spPr>
            <a:xfrm>
              <a:off x="8097632" y="4986578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D8DA662-97D7-4245-9B82-7DABF01C7E0C}"/>
                </a:ext>
              </a:extLst>
            </p:cNvPr>
            <p:cNvSpPr/>
            <p:nvPr/>
          </p:nvSpPr>
          <p:spPr>
            <a:xfrm>
              <a:off x="8097632" y="5292597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466CDF-6C78-7944-908D-7EC2B8B6983E}"/>
                </a:ext>
              </a:extLst>
            </p:cNvPr>
            <p:cNvSpPr/>
            <p:nvPr/>
          </p:nvSpPr>
          <p:spPr>
            <a:xfrm>
              <a:off x="8097632" y="5607082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BF86BF-3D96-8041-89F9-7645B4A622B1}"/>
                </a:ext>
              </a:extLst>
            </p:cNvPr>
            <p:cNvSpPr txBox="1"/>
            <p:nvPr/>
          </p:nvSpPr>
          <p:spPr>
            <a:xfrm>
              <a:off x="8292866" y="4277366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memory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4FB39B-B36E-6A4C-9F75-0FAFDE138319}"/>
                </a:ext>
              </a:extLst>
            </p:cNvPr>
            <p:cNvSpPr txBox="1"/>
            <p:nvPr/>
          </p:nvSpPr>
          <p:spPr>
            <a:xfrm>
              <a:off x="8227662" y="5867978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CAE846-C5B0-D246-92BB-4C8F21A70870}"/>
                </a:ext>
              </a:extLst>
            </p:cNvPr>
            <p:cNvSpPr/>
            <p:nvPr/>
          </p:nvSpPr>
          <p:spPr>
            <a:xfrm>
              <a:off x="7273768" y="4291753"/>
              <a:ext cx="4760137" cy="1959944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755EC3-E5A3-4943-93EB-ADD85C225A00}"/>
                </a:ext>
              </a:extLst>
            </p:cNvPr>
            <p:cNvSpPr txBox="1"/>
            <p:nvPr/>
          </p:nvSpPr>
          <p:spPr>
            <a:xfrm>
              <a:off x="9886079" y="5350957"/>
              <a:ext cx="1576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before</a:t>
              </a:r>
            </a:p>
            <a:p>
              <a:pPr algn="r"/>
              <a:r>
                <a:rPr lang="en-US" dirty="0"/>
                <a:t>stack pointer</a:t>
              </a:r>
            </a:p>
          </p:txBody>
        </p:sp>
        <p:sp>
          <p:nvSpPr>
            <p:cNvPr id="38" name="Left Arrow 37">
              <a:extLst>
                <a:ext uri="{FF2B5EF4-FFF2-40B4-BE49-F238E27FC236}">
                  <a16:creationId xmlns:a16="http://schemas.microsoft.com/office/drawing/2014/main" id="{13580749-6FDF-D54F-8DBC-2AB555E96DE0}"/>
                </a:ext>
              </a:extLst>
            </p:cNvPr>
            <p:cNvSpPr/>
            <p:nvPr/>
          </p:nvSpPr>
          <p:spPr>
            <a:xfrm>
              <a:off x="9966756" y="5508853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DA252C7-9234-C34B-BBC3-7C0683C8C015}"/>
              </a:ext>
            </a:extLst>
          </p:cNvPr>
          <p:cNvGrpSpPr/>
          <p:nvPr/>
        </p:nvGrpSpPr>
        <p:grpSpPr>
          <a:xfrm>
            <a:off x="1225619" y="5234214"/>
            <a:ext cx="4324930" cy="981476"/>
            <a:chOff x="698262" y="5203467"/>
            <a:chExt cx="4324930" cy="9814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BE413D-2356-3A46-8C58-A8C7F5E5BCE2}"/>
                </a:ext>
              </a:extLst>
            </p:cNvPr>
            <p:cNvSpPr txBox="1"/>
            <p:nvPr/>
          </p:nvSpPr>
          <p:spPr>
            <a:xfrm>
              <a:off x="3977041" y="5276082"/>
              <a:ext cx="1046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37440"/>
                  </a:solidFill>
                </a:rPr>
                <a:t>push{ }</a:t>
              </a:r>
            </a:p>
          </p:txBody>
        </p:sp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0269DB95-B592-4849-8947-0F3E739A4ECF}"/>
                </a:ext>
              </a:extLst>
            </p:cNvPr>
            <p:cNvSpPr/>
            <p:nvPr/>
          </p:nvSpPr>
          <p:spPr>
            <a:xfrm rot="16200000">
              <a:off x="1484918" y="5400282"/>
              <a:ext cx="486199" cy="92570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Left Arrow 33">
              <a:extLst>
                <a:ext uri="{FF2B5EF4-FFF2-40B4-BE49-F238E27FC236}">
                  <a16:creationId xmlns:a16="http://schemas.microsoft.com/office/drawing/2014/main" id="{2987EE96-46E0-364B-985A-85F7B4704F44}"/>
                </a:ext>
              </a:extLst>
            </p:cNvPr>
            <p:cNvSpPr/>
            <p:nvPr/>
          </p:nvSpPr>
          <p:spPr>
            <a:xfrm rot="10800000">
              <a:off x="1414089" y="5703856"/>
              <a:ext cx="663388" cy="109410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D7E45F-6CE3-1D4F-B52B-B1C80C2A922F}"/>
                </a:ext>
              </a:extLst>
            </p:cNvPr>
            <p:cNvSpPr txBox="1"/>
            <p:nvPr/>
          </p:nvSpPr>
          <p:spPr>
            <a:xfrm>
              <a:off x="698262" y="5538612"/>
              <a:ext cx="21366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after</a:t>
              </a:r>
              <a:r>
                <a:rPr lang="en-US" dirty="0"/>
                <a:t> </a:t>
              </a:r>
            </a:p>
            <a:p>
              <a:r>
                <a:rPr lang="en-US" dirty="0">
                  <a:solidFill>
                    <a:srgbClr val="F3753F"/>
                  </a:solidFill>
                </a:rPr>
                <a:t>stack pointer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0D63BDB-2A2B-B54C-A573-DCEA037ADBAA}"/>
              </a:ext>
            </a:extLst>
          </p:cNvPr>
          <p:cNvGrpSpPr/>
          <p:nvPr/>
        </p:nvGrpSpPr>
        <p:grpSpPr>
          <a:xfrm>
            <a:off x="6797900" y="4602252"/>
            <a:ext cx="4168281" cy="1131822"/>
            <a:chOff x="6476343" y="4623644"/>
            <a:chExt cx="4168281" cy="113182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1E75AC-105B-2148-A0CD-E8340BBB5767}"/>
                </a:ext>
              </a:extLst>
            </p:cNvPr>
            <p:cNvSpPr txBox="1"/>
            <p:nvPr/>
          </p:nvSpPr>
          <p:spPr>
            <a:xfrm>
              <a:off x="6476343" y="5289248"/>
              <a:ext cx="871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pop{ }</a:t>
              </a:r>
            </a:p>
          </p:txBody>
        </p:sp>
        <p:sp>
          <p:nvSpPr>
            <p:cNvPr id="27" name="Left Arrow 26">
              <a:extLst>
                <a:ext uri="{FF2B5EF4-FFF2-40B4-BE49-F238E27FC236}">
                  <a16:creationId xmlns:a16="http://schemas.microsoft.com/office/drawing/2014/main" id="{04D5DD09-6BD4-E342-B32B-61CB8881B5FD}"/>
                </a:ext>
              </a:extLst>
            </p:cNvPr>
            <p:cNvSpPr/>
            <p:nvPr/>
          </p:nvSpPr>
          <p:spPr>
            <a:xfrm rot="5400000">
              <a:off x="9222334" y="5406663"/>
              <a:ext cx="576374" cy="121231"/>
            </a:xfrm>
            <a:prstGeom prst="lef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418BE9B-A1A7-5349-B0C9-7CB7B47B05B4}"/>
                </a:ext>
              </a:extLst>
            </p:cNvPr>
            <p:cNvSpPr txBox="1"/>
            <p:nvPr/>
          </p:nvSpPr>
          <p:spPr>
            <a:xfrm>
              <a:off x="9239528" y="4623644"/>
              <a:ext cx="1405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0B050"/>
                  </a:solidFill>
                </a:rPr>
                <a:t>after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00B050"/>
                  </a:solidFill>
                </a:rPr>
                <a:t>stack pointer</a:t>
              </a:r>
            </a:p>
          </p:txBody>
        </p:sp>
        <p:sp>
          <p:nvSpPr>
            <p:cNvPr id="40" name="Left Arrow 39">
              <a:extLst>
                <a:ext uri="{FF2B5EF4-FFF2-40B4-BE49-F238E27FC236}">
                  <a16:creationId xmlns:a16="http://schemas.microsoft.com/office/drawing/2014/main" id="{84F07458-338E-6C4B-A0ED-B3CA52575CAA}"/>
                </a:ext>
              </a:extLst>
            </p:cNvPr>
            <p:cNvSpPr/>
            <p:nvPr/>
          </p:nvSpPr>
          <p:spPr>
            <a:xfrm>
              <a:off x="9118212" y="5073415"/>
              <a:ext cx="663388" cy="109410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9C23B0C-0776-5344-BD49-727DF05C5DCD}"/>
              </a:ext>
            </a:extLst>
          </p:cNvPr>
          <p:cNvGrpSpPr/>
          <p:nvPr/>
        </p:nvGrpSpPr>
        <p:grpSpPr>
          <a:xfrm>
            <a:off x="682119" y="4502960"/>
            <a:ext cx="4986503" cy="1959944"/>
            <a:chOff x="154762" y="4472213"/>
            <a:chExt cx="4986503" cy="1959944"/>
          </a:xfrm>
        </p:grpSpPr>
        <p:sp>
          <p:nvSpPr>
            <p:cNvPr id="36" name="Left Arrow 35">
              <a:extLst>
                <a:ext uri="{FF2B5EF4-FFF2-40B4-BE49-F238E27FC236}">
                  <a16:creationId xmlns:a16="http://schemas.microsoft.com/office/drawing/2014/main" id="{4796CAEF-C164-5C4E-A5F2-F60B3B421056}"/>
                </a:ext>
              </a:extLst>
            </p:cNvPr>
            <p:cNvSpPr/>
            <p:nvPr/>
          </p:nvSpPr>
          <p:spPr>
            <a:xfrm rot="10800000">
              <a:off x="1463648" y="5083024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65E44E-5D2F-7F4B-A92E-FDAAAEA019A5}"/>
                </a:ext>
              </a:extLst>
            </p:cNvPr>
            <p:cNvSpPr txBox="1"/>
            <p:nvPr/>
          </p:nvSpPr>
          <p:spPr>
            <a:xfrm>
              <a:off x="485619" y="4672563"/>
              <a:ext cx="16583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before stack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pointer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B867C46-6D19-A44F-B8DB-6A40D311945E}"/>
                </a:ext>
              </a:extLst>
            </p:cNvPr>
            <p:cNvSpPr/>
            <p:nvPr/>
          </p:nvSpPr>
          <p:spPr>
            <a:xfrm>
              <a:off x="2145060" y="4858475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757A3BB-8F09-054E-931D-97BE903A0887}"/>
                </a:ext>
              </a:extLst>
            </p:cNvPr>
            <p:cNvSpPr/>
            <p:nvPr/>
          </p:nvSpPr>
          <p:spPr>
            <a:xfrm>
              <a:off x="2145060" y="5181425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18CCFE-FD09-8544-B4CA-934838A0FE40}"/>
                </a:ext>
              </a:extLst>
            </p:cNvPr>
            <p:cNvSpPr/>
            <p:nvPr/>
          </p:nvSpPr>
          <p:spPr>
            <a:xfrm>
              <a:off x="2145060" y="5487444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853AED-9961-AC4D-A1A3-D4EE197C33BD}"/>
                </a:ext>
              </a:extLst>
            </p:cNvPr>
            <p:cNvSpPr/>
            <p:nvPr/>
          </p:nvSpPr>
          <p:spPr>
            <a:xfrm>
              <a:off x="2145060" y="5801929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C8ACC33-048D-1F43-98A9-C51F3826805C}"/>
                </a:ext>
              </a:extLst>
            </p:cNvPr>
            <p:cNvSpPr txBox="1"/>
            <p:nvPr/>
          </p:nvSpPr>
          <p:spPr>
            <a:xfrm>
              <a:off x="2340294" y="4472213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high memory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49265E6-E428-C74C-8EC8-73593DC385CF}"/>
                </a:ext>
              </a:extLst>
            </p:cNvPr>
            <p:cNvSpPr txBox="1"/>
            <p:nvPr/>
          </p:nvSpPr>
          <p:spPr>
            <a:xfrm>
              <a:off x="2275090" y="606282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234BB9-B46B-2443-B531-F1A38A0407E3}"/>
                </a:ext>
              </a:extLst>
            </p:cNvPr>
            <p:cNvSpPr/>
            <p:nvPr/>
          </p:nvSpPr>
          <p:spPr>
            <a:xfrm>
              <a:off x="154762" y="4472213"/>
              <a:ext cx="4986503" cy="1959944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DFEF8C4-9430-2048-A593-141B4FFF60D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A31BE1-598C-91D6-7754-E9031F53EB6C}"/>
              </a:ext>
            </a:extLst>
          </p:cNvPr>
          <p:cNvGrpSpPr/>
          <p:nvPr/>
        </p:nvGrpSpPr>
        <p:grpSpPr>
          <a:xfrm>
            <a:off x="2661999" y="5213130"/>
            <a:ext cx="1852818" cy="623534"/>
            <a:chOff x="2940598" y="7044872"/>
            <a:chExt cx="1852818" cy="62353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EDC9B4-FAEE-36B6-2EBC-3A351159AB2D}"/>
                </a:ext>
              </a:extLst>
            </p:cNvPr>
            <p:cNvSpPr/>
            <p:nvPr/>
          </p:nvSpPr>
          <p:spPr>
            <a:xfrm>
              <a:off x="2940599" y="7044872"/>
              <a:ext cx="1852817" cy="312087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registers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6B496BE-06E3-2796-36A8-DB72775BAD13}"/>
                </a:ext>
              </a:extLst>
            </p:cNvPr>
            <p:cNvSpPr/>
            <p:nvPr/>
          </p:nvSpPr>
          <p:spPr>
            <a:xfrm>
              <a:off x="2940598" y="7356319"/>
              <a:ext cx="1852817" cy="312087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registers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113CD5C-5266-B732-551D-5424656C1C73}"/>
              </a:ext>
            </a:extLst>
          </p:cNvPr>
          <p:cNvGrpSpPr/>
          <p:nvPr/>
        </p:nvGrpSpPr>
        <p:grpSpPr>
          <a:xfrm>
            <a:off x="7573460" y="5164903"/>
            <a:ext cx="1852818" cy="623534"/>
            <a:chOff x="2940598" y="7044872"/>
            <a:chExt cx="1852818" cy="62353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668586B-26E5-4D8E-E369-982E0C23AD4D}"/>
                </a:ext>
              </a:extLst>
            </p:cNvPr>
            <p:cNvSpPr/>
            <p:nvPr/>
          </p:nvSpPr>
          <p:spPr>
            <a:xfrm>
              <a:off x="2940599" y="7044872"/>
              <a:ext cx="1852817" cy="312087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registers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815D89E-86D5-EDB5-E769-9B4264C1AE19}"/>
                </a:ext>
              </a:extLst>
            </p:cNvPr>
            <p:cNvSpPr/>
            <p:nvPr/>
          </p:nvSpPr>
          <p:spPr>
            <a:xfrm>
              <a:off x="2940598" y="7356319"/>
              <a:ext cx="1852817" cy="312087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registers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076A2FF-F2D9-5650-4E24-D838B9A96DD1}"/>
              </a:ext>
            </a:extLst>
          </p:cNvPr>
          <p:cNvGrpSpPr/>
          <p:nvPr/>
        </p:nvGrpSpPr>
        <p:grpSpPr>
          <a:xfrm>
            <a:off x="7579100" y="5149219"/>
            <a:ext cx="1859932" cy="622108"/>
            <a:chOff x="7394475" y="7228585"/>
            <a:chExt cx="1859932" cy="62210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123E72E-9BD7-E41C-BA22-8A63894A9424}"/>
                </a:ext>
              </a:extLst>
            </p:cNvPr>
            <p:cNvSpPr/>
            <p:nvPr/>
          </p:nvSpPr>
          <p:spPr>
            <a:xfrm>
              <a:off x="7401590" y="7228585"/>
              <a:ext cx="1852817" cy="312087"/>
            </a:xfrm>
            <a:prstGeom prst="rect">
              <a:avLst/>
            </a:prstGeom>
            <a:pattFill prst="smConfetti">
              <a:fgClr>
                <a:srgbClr val="F3753F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registers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794E209-B699-6303-9366-730BBB01D2F5}"/>
                </a:ext>
              </a:extLst>
            </p:cNvPr>
            <p:cNvSpPr/>
            <p:nvPr/>
          </p:nvSpPr>
          <p:spPr>
            <a:xfrm>
              <a:off x="7394475" y="7538606"/>
              <a:ext cx="1852817" cy="312087"/>
            </a:xfrm>
            <a:prstGeom prst="rect">
              <a:avLst/>
            </a:prstGeom>
            <a:pattFill prst="smConfetti">
              <a:fgClr>
                <a:srgbClr val="F3753F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registers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468FC4D-C537-49BA-0353-A72D30D8E852}"/>
              </a:ext>
            </a:extLst>
          </p:cNvPr>
          <p:cNvSpPr txBox="1"/>
          <p:nvPr/>
        </p:nvSpPr>
        <p:spPr>
          <a:xfrm>
            <a:off x="429487" y="4094385"/>
            <a:ext cx="5703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push (multiple register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dirty="0">
                <a:solidFill>
                  <a:schemeClr val="accent1"/>
                </a:solidFill>
              </a:rPr>
              <a:t> to memory operation)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4B47C8-C6D3-6BCD-CBC1-F10B124F47AB}"/>
              </a:ext>
            </a:extLst>
          </p:cNvPr>
          <p:cNvSpPr txBox="1"/>
          <p:nvPr/>
        </p:nvSpPr>
        <p:spPr>
          <a:xfrm>
            <a:off x="6171177" y="4062334"/>
            <a:ext cx="6001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push (multiple register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chemeClr val="accent1"/>
                </a:solidFill>
              </a:rPr>
              <a:t> from memory operation)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ABD404C-D91E-369F-7ED2-76A5D8627914}"/>
              </a:ext>
            </a:extLst>
          </p:cNvPr>
          <p:cNvGraphicFramePr>
            <a:graphicFrameLocks noGrp="1"/>
          </p:cNvGraphicFramePr>
          <p:nvPr/>
        </p:nvGraphicFramePr>
        <p:xfrm>
          <a:off x="639114" y="1335496"/>
          <a:ext cx="10997877" cy="2218555"/>
        </p:xfrm>
        <a:graphic>
          <a:graphicData uri="http://schemas.openxmlformats.org/drawingml/2006/table">
            <a:tbl>
              <a:tblPr firstRow="1" firstCol="1" bandRow="1"/>
              <a:tblGrid>
                <a:gridCol w="2595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9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0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7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Pseudo Instruction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4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Push registers 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Function Entry</a:t>
                      </a:r>
                      <a:endParaRPr lang="en-US" sz="2200" dirty="0"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push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i="1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{reg list}</a:t>
                      </a:r>
                    </a:p>
                  </a:txBody>
                  <a:tcPr marL="0" marR="0" marT="36830" marB="3683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– 4 × #registers</a:t>
                      </a:r>
                      <a:b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</a:b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Copy registers to</a:t>
                      </a:r>
                      <a:r>
                        <a:rPr lang="en-US" sz="2200" baseline="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mem[</a:t>
                      </a:r>
                      <a:r>
                        <a:rPr lang="en-US" sz="2200" baseline="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baseline="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]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54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Pop registers 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Function Exit</a:t>
                      </a:r>
                      <a:endParaRPr lang="en-US" sz="2200" dirty="0"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pop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i="1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{reg list}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36830" marB="3683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Copy mem[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] to registers, </a:t>
                      </a:r>
                      <a:b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</a:b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+ 4 × #registers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99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8" grpId="0"/>
      <p:bldP spid="14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9E7DB3-B7C1-F340-A06F-35BB20350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486" y="555276"/>
            <a:ext cx="11435292" cy="464820"/>
          </a:xfrm>
        </p:spPr>
        <p:txBody>
          <a:bodyPr/>
          <a:lstStyle/>
          <a:p>
            <a:r>
              <a:rPr lang="en-US" sz="2800" dirty="0"/>
              <a:t>Preserving and Restoring Registers on the Stack - 2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8540EF-C10A-D44F-B263-5C74B2C9E0D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4800" y="3160606"/>
            <a:ext cx="11510682" cy="358622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{reg list} </a:t>
            </a:r>
            <a:r>
              <a:rPr lang="en-US" sz="2000" dirty="0">
                <a:cs typeface="Courier New" panose="02070309020205020404" pitchFamily="49" charset="0"/>
              </a:rPr>
              <a:t>is a 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list of registers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in 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numerically increasing order, left to right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{r4-r10,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r11,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r14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Registers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cannot be</a:t>
            </a:r>
            <a:r>
              <a:rPr lang="en-US" sz="2000" dirty="0">
                <a:cs typeface="Courier New" panose="02070309020205020404" pitchFamily="49" charset="0"/>
              </a:rPr>
              <a:t>: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duplicated in the list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listed out of increasing numeric order (left to right)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Register ranges can be specified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{r4, r5, r8-r10,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dirty="0">
                <a:solidFill>
                  <a:srgbClr val="FF0000"/>
                </a:solidFill>
                <a:cs typeface="Consolas" panose="020B0609020204030204" pitchFamily="49" charset="0"/>
              </a:rPr>
              <a:t>Never!</a:t>
            </a:r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push/pop r12, r13, or r15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the top two registers on the stack must always be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C895B"/>
                </a:solidFill>
                <a:cs typeface="Consolas" panose="020B0609020204030204" pitchFamily="49" charset="0"/>
              </a:rPr>
              <a:t>// ARM function spec – later slides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B46F1E4F-D163-AC49-A10F-6E8CA561AFAE}"/>
              </a:ext>
            </a:extLst>
          </p:cNvPr>
          <p:cNvGraphicFramePr>
            <a:graphicFrameLocks noGrp="1"/>
          </p:cNvGraphicFramePr>
          <p:nvPr/>
        </p:nvGraphicFramePr>
        <p:xfrm>
          <a:off x="597060" y="875400"/>
          <a:ext cx="10997877" cy="2218555"/>
        </p:xfrm>
        <a:graphic>
          <a:graphicData uri="http://schemas.openxmlformats.org/drawingml/2006/table">
            <a:tbl>
              <a:tblPr firstRow="1" firstCol="1" bandRow="1"/>
              <a:tblGrid>
                <a:gridCol w="2595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9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0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7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Pseudo Instruction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4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Push registers 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Function Entry</a:t>
                      </a:r>
                      <a:endParaRPr lang="en-US" sz="2200" dirty="0"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push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i="1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{reg list}</a:t>
                      </a:r>
                    </a:p>
                  </a:txBody>
                  <a:tcPr marL="0" marR="0" marT="36830" marB="3683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– 4 × #registers</a:t>
                      </a:r>
                      <a:b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</a:b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Copy registers to</a:t>
                      </a:r>
                      <a:r>
                        <a:rPr lang="en-US" sz="2200" baseline="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mem[</a:t>
                      </a:r>
                      <a:r>
                        <a:rPr lang="en-US" sz="2200" baseline="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baseline="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]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54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Pop registers 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Function Exit</a:t>
                      </a:r>
                      <a:endParaRPr lang="en-US" sz="2200" dirty="0"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pop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i="1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{reg list}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36830" marB="3683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Copy mem[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] to registers, </a:t>
                      </a:r>
                      <a:b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</a:b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+ 4 × #registers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C969FC-69E2-5442-8E07-98362877DA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5751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3D2D1849-A64C-D642-B6C1-3F9E55DFF1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6808" y="4378326"/>
            <a:ext cx="11483202" cy="18970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copies the contents of the 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{reg list} </a:t>
            </a:r>
            <a:r>
              <a:rPr lang="en-US" sz="2000" dirty="0">
                <a:cs typeface="Courier New" panose="02070309020205020404" pitchFamily="49" charset="0"/>
              </a:rPr>
              <a:t>to stack segment memory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u="sng" dirty="0">
                <a:cs typeface="Courier New" panose="02070309020205020404" pitchFamily="49" charset="0"/>
              </a:rPr>
              <a:t>subtracts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(# of registers saved) * (4 bytes) from the 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to </a:t>
            </a:r>
            <a:r>
              <a:rPr lang="en-US" sz="2000" b="1" i="1" dirty="0">
                <a:solidFill>
                  <a:srgbClr val="F37440"/>
                </a:solidFill>
                <a:cs typeface="Courier New" panose="02070309020205020404" pitchFamily="49" charset="0"/>
              </a:rPr>
              <a:t>allocate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space on the stack</a:t>
            </a:r>
          </a:p>
          <a:p>
            <a:pPr lvl="1"/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– (# </a:t>
            </a:r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registers_saved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* 4)</a:t>
            </a:r>
          </a:p>
          <a:p>
            <a:r>
              <a:rPr lang="en-US" sz="2000" b="1" dirty="0">
                <a:solidFill>
                  <a:schemeClr val="tx2"/>
                </a:solidFill>
                <a:cs typeface="Courier New" panose="02070309020205020404" pitchFamily="49" charset="0"/>
              </a:rPr>
              <a:t>this must always be true: </a:t>
            </a:r>
            <a:r>
              <a:rPr lang="en-US" sz="2000" b="1" dirty="0" err="1">
                <a:solidFill>
                  <a:srgbClr val="FF0000"/>
                </a:solidFill>
                <a:cs typeface="Courier New" panose="02070309020205020404" pitchFamily="49" charset="0"/>
              </a:rPr>
              <a:t>sp</a:t>
            </a:r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 % 8 == 0</a:t>
            </a:r>
            <a:endParaRPr lang="en-US" sz="2000" b="1" dirty="0">
              <a:solidFill>
                <a:srgbClr val="0070C0"/>
              </a:solidFill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95E47-5BE2-F741-A496-9B02FA3E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56" y="164909"/>
            <a:ext cx="10515600" cy="494036"/>
          </a:xfrm>
        </p:spPr>
        <p:txBody>
          <a:bodyPr/>
          <a:lstStyle/>
          <a:p>
            <a:r>
              <a:rPr lang="en-US" dirty="0"/>
              <a:t>push: Multiple Register Save to the stack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8B0758-C62B-9C4D-A583-B6DDB337D9B6}"/>
              </a:ext>
            </a:extLst>
          </p:cNvPr>
          <p:cNvGrpSpPr/>
          <p:nvPr/>
        </p:nvGrpSpPr>
        <p:grpSpPr>
          <a:xfrm>
            <a:off x="8256006" y="1796346"/>
            <a:ext cx="1377799" cy="1910656"/>
            <a:chOff x="5015535" y="3266589"/>
            <a:chExt cx="1377799" cy="1910656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3F7F735-6401-BF49-8B88-B27C7F0600A4}"/>
                </a:ext>
              </a:extLst>
            </p:cNvPr>
            <p:cNvSpPr/>
            <p:nvPr/>
          </p:nvSpPr>
          <p:spPr>
            <a:xfrm>
              <a:off x="5015538" y="3266589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CC3363E-58CF-4C45-85D3-0558702A7450}"/>
                </a:ext>
              </a:extLst>
            </p:cNvPr>
            <p:cNvSpPr/>
            <p:nvPr/>
          </p:nvSpPr>
          <p:spPr>
            <a:xfrm>
              <a:off x="5017375" y="3594886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2D79CC0-F32C-074E-92D2-ADDE0022AEC3}"/>
                </a:ext>
              </a:extLst>
            </p:cNvPr>
            <p:cNvSpPr/>
            <p:nvPr/>
          </p:nvSpPr>
          <p:spPr>
            <a:xfrm>
              <a:off x="5015537" y="392318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r8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5A096EC-08B9-9941-80E4-68D7F6DA85E6}"/>
                </a:ext>
              </a:extLst>
            </p:cNvPr>
            <p:cNvSpPr/>
            <p:nvPr/>
          </p:nvSpPr>
          <p:spPr>
            <a:xfrm>
              <a:off x="5015537" y="423766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r6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3745BF3-B167-644D-AE7B-5B483CED8BDC}"/>
                </a:ext>
              </a:extLst>
            </p:cNvPr>
            <p:cNvSpPr/>
            <p:nvPr/>
          </p:nvSpPr>
          <p:spPr>
            <a:xfrm>
              <a:off x="5015536" y="486515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r4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B7A2AAD-95BF-1E4E-B262-C54288B298CC}"/>
                </a:ext>
              </a:extLst>
            </p:cNvPr>
            <p:cNvSpPr/>
            <p:nvPr/>
          </p:nvSpPr>
          <p:spPr>
            <a:xfrm>
              <a:off x="5015535" y="4559107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r5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33BB3A84-D8AC-C447-89B4-E527B6D49F88}"/>
              </a:ext>
            </a:extLst>
          </p:cNvPr>
          <p:cNvSpPr txBox="1"/>
          <p:nvPr/>
        </p:nvSpPr>
        <p:spPr>
          <a:xfrm>
            <a:off x="386276" y="1316311"/>
            <a:ext cx="3296095" cy="677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 registers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{r4-r6, r8,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D8CED4-B634-474C-8DAF-CE99E2A0DE08}"/>
              </a:ext>
            </a:extLst>
          </p:cNvPr>
          <p:cNvGrpSpPr/>
          <p:nvPr/>
        </p:nvGrpSpPr>
        <p:grpSpPr>
          <a:xfrm>
            <a:off x="5905530" y="972772"/>
            <a:ext cx="1620957" cy="2725573"/>
            <a:chOff x="6517723" y="611915"/>
            <a:chExt cx="1620957" cy="2725573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991D4D9-6616-A246-B63A-07466B5C8ECA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6677660" y="2163076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 kern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r8</a:t>
              </a:r>
            </a:p>
          </p:txBody>
        </p:sp>
        <p:sp>
          <p:nvSpPr>
            <p:cNvPr id="84" name="Rectangle 15">
              <a:extLst>
                <a:ext uri="{FF2B5EF4-FFF2-40B4-BE49-F238E27FC236}">
                  <a16:creationId xmlns:a16="http://schemas.microsoft.com/office/drawing/2014/main" id="{F61CC987-CDC3-9841-A1FC-DAF71F3858CB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6677658" y="3108888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r4</a:t>
              </a:r>
            </a:p>
          </p:txBody>
        </p:sp>
        <p:sp>
          <p:nvSpPr>
            <p:cNvPr id="85" name="Rectangle 16">
              <a:extLst>
                <a:ext uri="{FF2B5EF4-FFF2-40B4-BE49-F238E27FC236}">
                  <a16:creationId xmlns:a16="http://schemas.microsoft.com/office/drawing/2014/main" id="{9FB1B3EA-4F94-FB43-B80F-7F9E05BFBFDE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6677658" y="2806010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 kern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94" name="Rectangle 9">
              <a:extLst>
                <a:ext uri="{FF2B5EF4-FFF2-40B4-BE49-F238E27FC236}">
                  <a16:creationId xmlns:a16="http://schemas.microsoft.com/office/drawing/2014/main" id="{7BE132C3-3700-304B-AE3F-15B9F982BF66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6677661" y="1496911"/>
              <a:ext cx="1197645" cy="228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lr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95" name="Rectangle 8">
              <a:extLst>
                <a:ext uri="{FF2B5EF4-FFF2-40B4-BE49-F238E27FC236}">
                  <a16:creationId xmlns:a16="http://schemas.microsoft.com/office/drawing/2014/main" id="{02D48125-413C-8547-9197-5F674E2B2E28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>
              <a:off x="6677661" y="1836890"/>
              <a:ext cx="1197645" cy="228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fp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97" name="Rectangle 16">
              <a:extLst>
                <a:ext uri="{FF2B5EF4-FFF2-40B4-BE49-F238E27FC236}">
                  <a16:creationId xmlns:a16="http://schemas.microsoft.com/office/drawing/2014/main" id="{27E39F91-F48F-2242-8960-DF0C2EFE7B69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6677659" y="2481270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r6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1764B58-78A6-A343-8017-AA05F60DBEC9}"/>
                </a:ext>
              </a:extLst>
            </p:cNvPr>
            <p:cNvSpPr txBox="1"/>
            <p:nvPr/>
          </p:nvSpPr>
          <p:spPr>
            <a:xfrm>
              <a:off x="6517723" y="611915"/>
              <a:ext cx="16209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CPU registers to Save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7F63B8-DE2E-214E-B61E-B04C38E029E3}"/>
              </a:ext>
            </a:extLst>
          </p:cNvPr>
          <p:cNvGrpSpPr/>
          <p:nvPr/>
        </p:nvGrpSpPr>
        <p:grpSpPr>
          <a:xfrm>
            <a:off x="7395434" y="1461705"/>
            <a:ext cx="724397" cy="2177636"/>
            <a:chOff x="8007627" y="1100848"/>
            <a:chExt cx="724397" cy="2177636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48275568-6340-B146-B3F9-1A0BE7920C62}"/>
                </a:ext>
              </a:extLst>
            </p:cNvPr>
            <p:cNvSpPr/>
            <p:nvPr/>
          </p:nvSpPr>
          <p:spPr>
            <a:xfrm>
              <a:off x="8007630" y="1569323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BD9B9D93-6A48-5D47-AD89-CB497AE2CB5F}"/>
                </a:ext>
              </a:extLst>
            </p:cNvPr>
            <p:cNvSpPr/>
            <p:nvPr/>
          </p:nvSpPr>
          <p:spPr>
            <a:xfrm>
              <a:off x="8007630" y="1895894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085E2022-CADD-E149-89F7-025AD5128DC8}"/>
                </a:ext>
              </a:extLst>
            </p:cNvPr>
            <p:cNvSpPr/>
            <p:nvPr/>
          </p:nvSpPr>
          <p:spPr>
            <a:xfrm>
              <a:off x="8007629" y="2222080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id="{4C23AA01-A656-EC40-851A-1FC71601FBDF}"/>
                </a:ext>
              </a:extLst>
            </p:cNvPr>
            <p:cNvSpPr/>
            <p:nvPr/>
          </p:nvSpPr>
          <p:spPr>
            <a:xfrm>
              <a:off x="8007628" y="2535522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6" name="Right Arrow 105">
              <a:extLst>
                <a:ext uri="{FF2B5EF4-FFF2-40B4-BE49-F238E27FC236}">
                  <a16:creationId xmlns:a16="http://schemas.microsoft.com/office/drawing/2014/main" id="{D2AE6733-63E3-6D4C-B944-B86EE17F5E1F}"/>
                </a:ext>
              </a:extLst>
            </p:cNvPr>
            <p:cNvSpPr/>
            <p:nvPr/>
          </p:nvSpPr>
          <p:spPr>
            <a:xfrm>
              <a:off x="8007628" y="2874837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7" name="Right Arrow 106">
              <a:extLst>
                <a:ext uri="{FF2B5EF4-FFF2-40B4-BE49-F238E27FC236}">
                  <a16:creationId xmlns:a16="http://schemas.microsoft.com/office/drawing/2014/main" id="{7C1068D8-C042-8147-A7EC-5E2FA71E9C64}"/>
                </a:ext>
              </a:extLst>
            </p:cNvPr>
            <p:cNvSpPr/>
            <p:nvPr/>
          </p:nvSpPr>
          <p:spPr>
            <a:xfrm>
              <a:off x="8007627" y="3167893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5F86EB6-74A3-0F41-8635-6EC36AAD2852}"/>
                </a:ext>
              </a:extLst>
            </p:cNvPr>
            <p:cNvSpPr txBox="1"/>
            <p:nvPr/>
          </p:nvSpPr>
          <p:spPr>
            <a:xfrm>
              <a:off x="8033838" y="1100848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copy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60D6066-475E-2446-8499-827ABDDD4055}"/>
              </a:ext>
            </a:extLst>
          </p:cNvPr>
          <p:cNvGrpSpPr/>
          <p:nvPr/>
        </p:nvGrpSpPr>
        <p:grpSpPr>
          <a:xfrm>
            <a:off x="910977" y="1980943"/>
            <a:ext cx="2692708" cy="1487281"/>
            <a:chOff x="4654148" y="1816804"/>
            <a:chExt cx="2692708" cy="1487281"/>
          </a:xfrm>
        </p:grpSpPr>
        <p:sp>
          <p:nvSpPr>
            <p:cNvPr id="124" name="Right Brace 123">
              <a:extLst>
                <a:ext uri="{FF2B5EF4-FFF2-40B4-BE49-F238E27FC236}">
                  <a16:creationId xmlns:a16="http://schemas.microsoft.com/office/drawing/2014/main" id="{F239F2B3-C04D-C743-A803-68B306176B43}"/>
                </a:ext>
              </a:extLst>
            </p:cNvPr>
            <p:cNvSpPr/>
            <p:nvPr/>
          </p:nvSpPr>
          <p:spPr>
            <a:xfrm rot="5400000">
              <a:off x="5974031" y="836791"/>
              <a:ext cx="275809" cy="2235836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9FAA4E7-6C15-2E43-B624-CED8D75253B6}"/>
                </a:ext>
              </a:extLst>
            </p:cNvPr>
            <p:cNvSpPr txBox="1"/>
            <p:nvPr/>
          </p:nvSpPr>
          <p:spPr>
            <a:xfrm>
              <a:off x="4654148" y="2103756"/>
              <a:ext cx="2692708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Registers are </a:t>
              </a:r>
              <a:r>
                <a:rPr lang="en-US" dirty="0">
                  <a:solidFill>
                    <a:srgbClr val="0070C0"/>
                  </a:solidFill>
                </a:rPr>
                <a:t>pushed </a:t>
              </a:r>
              <a:r>
                <a:rPr lang="en-US" dirty="0">
                  <a:solidFill>
                    <a:schemeClr val="tx2"/>
                  </a:solidFill>
                </a:rPr>
                <a:t>on to the stack </a:t>
              </a:r>
              <a:r>
                <a:rPr lang="en-US" i="1" dirty="0">
                  <a:solidFill>
                    <a:srgbClr val="0070C0"/>
                  </a:solidFill>
                </a:rPr>
                <a:t>in order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</a:p>
            <a:p>
              <a:r>
                <a:rPr lang="en-US" b="1" dirty="0">
                  <a:solidFill>
                    <a:srgbClr val="0070C0"/>
                  </a:solidFill>
                </a:rPr>
                <a:t>right (high memory) to left (low memory)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4D41C2B-B5FC-E145-A630-EF03173F20D3}"/>
              </a:ext>
            </a:extLst>
          </p:cNvPr>
          <p:cNvGrpSpPr/>
          <p:nvPr/>
        </p:nvGrpSpPr>
        <p:grpSpPr>
          <a:xfrm>
            <a:off x="3772023" y="1885662"/>
            <a:ext cx="2275536" cy="1897094"/>
            <a:chOff x="3735122" y="1975823"/>
            <a:chExt cx="2275536" cy="1897094"/>
          </a:xfrm>
        </p:grpSpPr>
        <p:sp>
          <p:nvSpPr>
            <p:cNvPr id="127" name="Right Brace 126">
              <a:extLst>
                <a:ext uri="{FF2B5EF4-FFF2-40B4-BE49-F238E27FC236}">
                  <a16:creationId xmlns:a16="http://schemas.microsoft.com/office/drawing/2014/main" id="{7348FF65-2213-394A-8959-B05D0603C06D}"/>
                </a:ext>
              </a:extLst>
            </p:cNvPr>
            <p:cNvSpPr/>
            <p:nvPr/>
          </p:nvSpPr>
          <p:spPr>
            <a:xfrm rot="10800000">
              <a:off x="5726602" y="1975823"/>
              <a:ext cx="284056" cy="1897094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752D98E-3DE9-C145-B02E-18DFC63C5436}"/>
                </a:ext>
              </a:extLst>
            </p:cNvPr>
            <p:cNvSpPr txBox="1"/>
            <p:nvPr/>
          </p:nvSpPr>
          <p:spPr>
            <a:xfrm>
              <a:off x="3735122" y="2030836"/>
              <a:ext cx="1982313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If you have </a:t>
              </a:r>
              <a:r>
                <a:rPr lang="en-US" dirty="0">
                  <a:solidFill>
                    <a:srgbClr val="FF0000"/>
                  </a:solidFill>
                </a:rPr>
                <a:t>no stack variables </a:t>
              </a:r>
              <a:r>
                <a:rPr lang="en-US" dirty="0">
                  <a:solidFill>
                    <a:schemeClr val="accent6"/>
                  </a:solidFill>
                </a:rPr>
                <a:t>(later slides) then always </a:t>
              </a:r>
              <a:r>
                <a:rPr lang="en-US" dirty="0">
                  <a:solidFill>
                    <a:srgbClr val="0070C0"/>
                  </a:solidFill>
                </a:rPr>
                <a:t>push an </a:t>
              </a:r>
              <a:r>
                <a:rPr lang="en-US" b="1" dirty="0">
                  <a:solidFill>
                    <a:srgbClr val="0070C0"/>
                  </a:solidFill>
                </a:rPr>
                <a:t>EVEN</a:t>
              </a:r>
              <a:r>
                <a:rPr lang="en-US" dirty="0">
                  <a:solidFill>
                    <a:srgbClr val="0070C0"/>
                  </a:solidFill>
                </a:rPr>
                <a:t> number of registers!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E6B523E-CEE5-074E-BCD9-CAE633FDB62E}"/>
              </a:ext>
            </a:extLst>
          </p:cNvPr>
          <p:cNvGrpSpPr/>
          <p:nvPr/>
        </p:nvGrpSpPr>
        <p:grpSpPr>
          <a:xfrm>
            <a:off x="9644227" y="1782087"/>
            <a:ext cx="1835631" cy="2007769"/>
            <a:chOff x="10256420" y="1421230"/>
            <a:chExt cx="1835631" cy="2007769"/>
          </a:xfrm>
        </p:grpSpPr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4E122040-4DDD-5042-8239-893F7C988387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10843054" y="3176442"/>
              <a:ext cx="580678" cy="2525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sp</a:t>
              </a:r>
              <a:r>
                <a:rPr lang="en-US" sz="20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  </a:t>
              </a:r>
              <a:r>
                <a:rPr lang="en-US" sz="16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after push 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116" name="Left Arrow 115">
              <a:extLst>
                <a:ext uri="{FF2B5EF4-FFF2-40B4-BE49-F238E27FC236}">
                  <a16:creationId xmlns:a16="http://schemas.microsoft.com/office/drawing/2014/main" id="{3AF0FB5C-6A1D-D347-A452-97AB401C34DA}"/>
                </a:ext>
              </a:extLst>
            </p:cNvPr>
            <p:cNvSpPr/>
            <p:nvPr/>
          </p:nvSpPr>
          <p:spPr>
            <a:xfrm>
              <a:off x="10256420" y="3238556"/>
              <a:ext cx="580678" cy="114856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D8EAC263-3EE8-8446-8211-38F8CEAD7AC8}"/>
                </a:ext>
              </a:extLst>
            </p:cNvPr>
            <p:cNvSpPr/>
            <p:nvPr/>
          </p:nvSpPr>
          <p:spPr>
            <a:xfrm>
              <a:off x="10404030" y="1797938"/>
              <a:ext cx="168802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allocated space</a:t>
              </a:r>
            </a:p>
            <a:p>
              <a:r>
                <a:rPr lang="en-US" sz="1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(# registers) * (4 bytes) 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0" name="Left Arrow 129">
              <a:extLst>
                <a:ext uri="{FF2B5EF4-FFF2-40B4-BE49-F238E27FC236}">
                  <a16:creationId xmlns:a16="http://schemas.microsoft.com/office/drawing/2014/main" id="{066FBCCF-1FAF-524F-84B6-A62F0549D63C}"/>
                </a:ext>
              </a:extLst>
            </p:cNvPr>
            <p:cNvSpPr/>
            <p:nvPr/>
          </p:nvSpPr>
          <p:spPr>
            <a:xfrm rot="16200000">
              <a:off x="9503787" y="2259998"/>
              <a:ext cx="1786397" cy="108862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75D9700-7A6C-5148-987C-9AFFA5873BB9}"/>
              </a:ext>
            </a:extLst>
          </p:cNvPr>
          <p:cNvGrpSpPr/>
          <p:nvPr/>
        </p:nvGrpSpPr>
        <p:grpSpPr>
          <a:xfrm>
            <a:off x="7670381" y="602632"/>
            <a:ext cx="2710851" cy="3615587"/>
            <a:chOff x="8282574" y="241775"/>
            <a:chExt cx="2710851" cy="3615587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3EA7D0E-4B64-3846-9A0D-F0031677523E}"/>
                </a:ext>
              </a:extLst>
            </p:cNvPr>
            <p:cNvSpPr/>
            <p:nvPr/>
          </p:nvSpPr>
          <p:spPr>
            <a:xfrm>
              <a:off x="8866325" y="1160577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DCFC095-5FCD-384D-85E0-6D14166BC18F}"/>
                </a:ext>
              </a:extLst>
            </p:cNvPr>
            <p:cNvSpPr/>
            <p:nvPr/>
          </p:nvSpPr>
          <p:spPr>
            <a:xfrm>
              <a:off x="8864348" y="841835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85A8CAA-79FF-5A41-AEFE-9979EDF647BD}"/>
                </a:ext>
              </a:extLst>
            </p:cNvPr>
            <p:cNvSpPr txBox="1"/>
            <p:nvPr/>
          </p:nvSpPr>
          <p:spPr>
            <a:xfrm>
              <a:off x="8365330" y="3549585"/>
              <a:ext cx="2569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stack segment low memory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4087839-E312-A74D-AFBB-910A538EC9E4}"/>
                </a:ext>
              </a:extLst>
            </p:cNvPr>
            <p:cNvSpPr txBox="1"/>
            <p:nvPr/>
          </p:nvSpPr>
          <p:spPr>
            <a:xfrm>
              <a:off x="8282574" y="241775"/>
              <a:ext cx="27108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stack segment high memory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7825120-A9CA-5A44-BC34-E073F8F9956C}"/>
                </a:ext>
              </a:extLst>
            </p:cNvPr>
            <p:cNvSpPr/>
            <p:nvPr/>
          </p:nvSpPr>
          <p:spPr>
            <a:xfrm>
              <a:off x="8864345" y="524885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507394D-39E3-4C48-916C-A311C4D25A91}"/>
                </a:ext>
              </a:extLst>
            </p:cNvPr>
            <p:cNvSpPr/>
            <p:nvPr/>
          </p:nvSpPr>
          <p:spPr>
            <a:xfrm>
              <a:off x="8874579" y="1469517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27F2EBB-94C1-5646-9DAC-525ED5F3D735}"/>
                </a:ext>
              </a:extLst>
            </p:cNvPr>
            <p:cNvSpPr/>
            <p:nvPr/>
          </p:nvSpPr>
          <p:spPr>
            <a:xfrm>
              <a:off x="8869383" y="1788539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13DA468-13A0-3244-A3E3-E59A415BA863}"/>
                </a:ext>
              </a:extLst>
            </p:cNvPr>
            <p:cNvSpPr/>
            <p:nvPr/>
          </p:nvSpPr>
          <p:spPr>
            <a:xfrm>
              <a:off x="8869382" y="2100626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EB3BA42-83E2-DD42-9129-ED4F0C3652F0}"/>
                </a:ext>
              </a:extLst>
            </p:cNvPr>
            <p:cNvSpPr/>
            <p:nvPr/>
          </p:nvSpPr>
          <p:spPr>
            <a:xfrm>
              <a:off x="8864186" y="2412713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A292048-C176-E046-ADF5-7C813E2C1C5F}"/>
                </a:ext>
              </a:extLst>
            </p:cNvPr>
            <p:cNvSpPr/>
            <p:nvPr/>
          </p:nvSpPr>
          <p:spPr>
            <a:xfrm>
              <a:off x="8858990" y="2720571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D1413B5-78F3-A54A-B50A-9AE869D0EC75}"/>
                </a:ext>
              </a:extLst>
            </p:cNvPr>
            <p:cNvSpPr/>
            <p:nvPr/>
          </p:nvSpPr>
          <p:spPr>
            <a:xfrm>
              <a:off x="8854259" y="3041548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4B4AD2BE-6085-B440-A31F-2A91419DFC4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25C2D3-E50A-EEF4-DEC3-D63A2ED6A963}"/>
              </a:ext>
            </a:extLst>
          </p:cNvPr>
          <p:cNvGrpSpPr/>
          <p:nvPr/>
        </p:nvGrpSpPr>
        <p:grpSpPr>
          <a:xfrm>
            <a:off x="9644227" y="1653001"/>
            <a:ext cx="1167312" cy="252557"/>
            <a:chOff x="9336049" y="983858"/>
            <a:chExt cx="1167312" cy="252557"/>
          </a:xfrm>
        </p:grpSpPr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A01503E5-059E-D5A7-1972-C8EBE6040239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9922683" y="983858"/>
              <a:ext cx="580678" cy="2525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sp</a:t>
              </a:r>
              <a:r>
                <a:rPr lang="en-US" sz="20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   </a:t>
              </a:r>
              <a:r>
                <a:rPr lang="en-US" sz="14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before push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75" name="Left Arrow 74">
              <a:extLst>
                <a:ext uri="{FF2B5EF4-FFF2-40B4-BE49-F238E27FC236}">
                  <a16:creationId xmlns:a16="http://schemas.microsoft.com/office/drawing/2014/main" id="{7DDB90F4-CC2D-BDE9-B577-CF40C878FFEE}"/>
                </a:ext>
              </a:extLst>
            </p:cNvPr>
            <p:cNvSpPr/>
            <p:nvPr/>
          </p:nvSpPr>
          <p:spPr>
            <a:xfrm>
              <a:off x="9336049" y="1045972"/>
              <a:ext cx="580678" cy="114856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40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73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3D2D1849-A64C-D642-B6C1-3F9E55DFF1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4683" y="4570211"/>
            <a:ext cx="10925419" cy="1895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copies the contents of stack segment memory to the 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{reg list}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r>
              <a:rPr lang="en-US" sz="2000" b="1" u="sng" dirty="0">
                <a:cs typeface="Courier New" panose="02070309020205020404" pitchFamily="49" charset="0"/>
              </a:rPr>
              <a:t>adds: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 (# of registers restored) * (4 bytes) to 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to </a:t>
            </a:r>
            <a:r>
              <a:rPr lang="en-US" sz="2000" b="1" i="1" dirty="0">
                <a:solidFill>
                  <a:srgbClr val="F37440"/>
                </a:solidFill>
                <a:cs typeface="Courier New" panose="02070309020205020404" pitchFamily="49" charset="0"/>
              </a:rPr>
              <a:t>deallocate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space on the stack</a:t>
            </a:r>
          </a:p>
          <a:p>
            <a:pPr lvl="1"/>
            <a:r>
              <a:rPr lang="en-US" sz="1800" dirty="0" err="1">
                <a:solidFill>
                  <a:srgbClr val="0070C0"/>
                </a:solidFill>
                <a:cs typeface="Courier New" panose="02070309020205020404" pitchFamily="49" charset="0"/>
              </a:rPr>
              <a:t>sp</a:t>
            </a:r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70C0"/>
                </a:solidFill>
                <a:cs typeface="Courier New" panose="02070309020205020404" pitchFamily="49" charset="0"/>
              </a:rPr>
              <a:t>sp</a:t>
            </a:r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 + (# registers restored * 4)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Remember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0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{reg list} </a:t>
            </a:r>
            <a:r>
              <a:rPr lang="en-US" sz="2000" u="sng" dirty="0">
                <a:solidFill>
                  <a:srgbClr val="FF0000"/>
                </a:solidFill>
                <a:cs typeface="Courier New" panose="02070309020205020404" pitchFamily="49" charset="0"/>
              </a:rPr>
              <a:t>must be the same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 in both the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</a:t>
            </a:r>
            <a:r>
              <a:rPr lang="en-US" sz="2000" dirty="0">
                <a:cs typeface="Courier New" panose="02070309020205020404" pitchFamily="49" charset="0"/>
              </a:rPr>
              <a:t>and the corresponding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95E47-5BE2-F741-A496-9B02FA3E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09133"/>
            <a:ext cx="10515600" cy="494036"/>
          </a:xfrm>
        </p:spPr>
        <p:txBody>
          <a:bodyPr/>
          <a:lstStyle/>
          <a:p>
            <a:r>
              <a:rPr lang="en-US" dirty="0">
                <a:latin typeface="+mn-lt"/>
                <a:cs typeface="Consolas" panose="020B0609020204030204" pitchFamily="49" charset="0"/>
              </a:rPr>
              <a:t>pop: Multiple Register Restore from the stack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5F5C0D4-162D-7E47-B9CB-06D5375BD5EB}"/>
              </a:ext>
            </a:extLst>
          </p:cNvPr>
          <p:cNvSpPr txBox="1"/>
          <p:nvPr/>
        </p:nvSpPr>
        <p:spPr>
          <a:xfrm>
            <a:off x="7472756" y="741792"/>
            <a:ext cx="2989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 segment high memory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F0EF98-8856-3044-9745-DE6003A5E7AB}"/>
              </a:ext>
            </a:extLst>
          </p:cNvPr>
          <p:cNvGrpSpPr/>
          <p:nvPr/>
        </p:nvGrpSpPr>
        <p:grpSpPr>
          <a:xfrm>
            <a:off x="5465254" y="1021335"/>
            <a:ext cx="4885213" cy="3363415"/>
            <a:chOff x="6458987" y="317753"/>
            <a:chExt cx="4885213" cy="336341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1A1CA1-9ADB-0E4E-BE46-DE490CA4DE25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6800967" y="1955944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kern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r8</a:t>
              </a:r>
            </a:p>
          </p:txBody>
        </p:sp>
        <p:sp>
          <p:nvSpPr>
            <p:cNvPr id="38" name="Rectangle 15">
              <a:extLst>
                <a:ext uri="{FF2B5EF4-FFF2-40B4-BE49-F238E27FC236}">
                  <a16:creationId xmlns:a16="http://schemas.microsoft.com/office/drawing/2014/main" id="{9EA88CEC-22BD-0B4C-A65C-4CD1B7F66947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6800965" y="2901756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kern="0" dirty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r4</a:t>
              </a:r>
            </a:p>
          </p:txBody>
        </p:sp>
        <p:sp>
          <p:nvSpPr>
            <p:cNvPr id="39" name="Rectangle 16">
              <a:extLst>
                <a:ext uri="{FF2B5EF4-FFF2-40B4-BE49-F238E27FC236}">
                  <a16:creationId xmlns:a16="http://schemas.microsoft.com/office/drawing/2014/main" id="{41C7A412-A29E-8449-99EE-BDE102C89B55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6800965" y="2598878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kern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45FA065-DF99-6E46-AF7B-87BB9C138F51}"/>
                </a:ext>
              </a:extLst>
            </p:cNvPr>
            <p:cNvSpPr/>
            <p:nvPr/>
          </p:nvSpPr>
          <p:spPr>
            <a:xfrm>
              <a:off x="8927063" y="953445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5411BA8-CF7C-8649-89D3-C78FC69B8ADB}"/>
                </a:ext>
              </a:extLst>
            </p:cNvPr>
            <p:cNvSpPr/>
            <p:nvPr/>
          </p:nvSpPr>
          <p:spPr>
            <a:xfrm>
              <a:off x="8925086" y="634703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CB8913-DB47-E549-AE46-AAF91096BE92}"/>
                </a:ext>
              </a:extLst>
            </p:cNvPr>
            <p:cNvSpPr/>
            <p:nvPr/>
          </p:nvSpPr>
          <p:spPr>
            <a:xfrm>
              <a:off x="8925086" y="1261444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EEC5883-51BB-5541-9599-2160E05C3C70}"/>
                </a:ext>
              </a:extLst>
            </p:cNvPr>
            <p:cNvSpPr/>
            <p:nvPr/>
          </p:nvSpPr>
          <p:spPr>
            <a:xfrm>
              <a:off x="8926923" y="1589741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4EDAF78-E75E-8748-A474-76111A212BAA}"/>
                </a:ext>
              </a:extLst>
            </p:cNvPr>
            <p:cNvSpPr/>
            <p:nvPr/>
          </p:nvSpPr>
          <p:spPr>
            <a:xfrm>
              <a:off x="8925085" y="191803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85B4905-98C3-6B46-AC1B-667531DAAFD0}"/>
                </a:ext>
              </a:extLst>
            </p:cNvPr>
            <p:cNvSpPr/>
            <p:nvPr/>
          </p:nvSpPr>
          <p:spPr>
            <a:xfrm>
              <a:off x="8925085" y="223252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r6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42CAEA-317D-C747-9EF1-13DE4EC3404A}"/>
                </a:ext>
              </a:extLst>
            </p:cNvPr>
            <p:cNvSpPr/>
            <p:nvPr/>
          </p:nvSpPr>
          <p:spPr>
            <a:xfrm>
              <a:off x="8925084" y="286001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r4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3CACA5-1FE9-474A-825E-F8D0F591DFE8}"/>
                </a:ext>
              </a:extLst>
            </p:cNvPr>
            <p:cNvSpPr/>
            <p:nvPr/>
          </p:nvSpPr>
          <p:spPr>
            <a:xfrm>
              <a:off x="8925083" y="2553962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r5</a:t>
              </a:r>
            </a:p>
          </p:txBody>
        </p:sp>
        <p:sp>
          <p:nvSpPr>
            <p:cNvPr id="48" name="Rectangle 9">
              <a:extLst>
                <a:ext uri="{FF2B5EF4-FFF2-40B4-BE49-F238E27FC236}">
                  <a16:creationId xmlns:a16="http://schemas.microsoft.com/office/drawing/2014/main" id="{3F10DFB7-1A5C-4F44-8D22-87B675B906C7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6800968" y="1289779"/>
              <a:ext cx="1197645" cy="228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lr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49" name="Rectangle 8">
              <a:extLst>
                <a:ext uri="{FF2B5EF4-FFF2-40B4-BE49-F238E27FC236}">
                  <a16:creationId xmlns:a16="http://schemas.microsoft.com/office/drawing/2014/main" id="{8CD923DA-9575-DF4A-979D-E0D18D1757B0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>
              <a:off x="6800968" y="1629758"/>
              <a:ext cx="1197645" cy="228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fp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51" name="Rectangle 16">
              <a:extLst>
                <a:ext uri="{FF2B5EF4-FFF2-40B4-BE49-F238E27FC236}">
                  <a16:creationId xmlns:a16="http://schemas.microsoft.com/office/drawing/2014/main" id="{FC5524AD-1266-B64B-BF74-9A3499384EA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6800966" y="2274138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kern="0" dirty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r6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5949DDD-1264-3F47-9BDE-7CF5E2702A1D}"/>
                </a:ext>
              </a:extLst>
            </p:cNvPr>
            <p:cNvSpPr txBox="1"/>
            <p:nvPr/>
          </p:nvSpPr>
          <p:spPr>
            <a:xfrm>
              <a:off x="8466489" y="3342614"/>
              <a:ext cx="28777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stack segment low memory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78E2F33-9D1B-244F-B4FB-C1C88266C04B}"/>
                </a:ext>
              </a:extLst>
            </p:cNvPr>
            <p:cNvSpPr txBox="1"/>
            <p:nvPr/>
          </p:nvSpPr>
          <p:spPr>
            <a:xfrm>
              <a:off x="6458987" y="749073"/>
              <a:ext cx="16433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CPU registers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66E91B6-D6BA-6640-8877-7F0D268F0E70}"/>
                </a:ext>
              </a:extLst>
            </p:cNvPr>
            <p:cNvSpPr/>
            <p:nvPr/>
          </p:nvSpPr>
          <p:spPr>
            <a:xfrm>
              <a:off x="8925083" y="317753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862CA96-54EF-324C-8ECC-E94DD4223884}"/>
              </a:ext>
            </a:extLst>
          </p:cNvPr>
          <p:cNvGrpSpPr/>
          <p:nvPr/>
        </p:nvGrpSpPr>
        <p:grpSpPr>
          <a:xfrm>
            <a:off x="7074632" y="1597298"/>
            <a:ext cx="724397" cy="2177636"/>
            <a:chOff x="8068365" y="893716"/>
            <a:chExt cx="724397" cy="2177636"/>
          </a:xfrm>
        </p:grpSpPr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EF77FDE8-D173-AA44-B88C-FE00526B9749}"/>
                </a:ext>
              </a:extLst>
            </p:cNvPr>
            <p:cNvSpPr/>
            <p:nvPr/>
          </p:nvSpPr>
          <p:spPr>
            <a:xfrm rot="10800000">
              <a:off x="8068368" y="1362191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7" name="Right Arrow 56">
              <a:extLst>
                <a:ext uri="{FF2B5EF4-FFF2-40B4-BE49-F238E27FC236}">
                  <a16:creationId xmlns:a16="http://schemas.microsoft.com/office/drawing/2014/main" id="{07B17BC3-F6B1-084C-9A2A-F7A68C6439BE}"/>
                </a:ext>
              </a:extLst>
            </p:cNvPr>
            <p:cNvSpPr/>
            <p:nvPr/>
          </p:nvSpPr>
          <p:spPr>
            <a:xfrm rot="10800000">
              <a:off x="8068368" y="1688762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F8901765-4584-9C4B-8697-FEC5D84B45B1}"/>
                </a:ext>
              </a:extLst>
            </p:cNvPr>
            <p:cNvSpPr/>
            <p:nvPr/>
          </p:nvSpPr>
          <p:spPr>
            <a:xfrm rot="10800000">
              <a:off x="8068367" y="2014948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DE89BAF-AA35-5C4E-AE93-E18BF48F0D91}"/>
                </a:ext>
              </a:extLst>
            </p:cNvPr>
            <p:cNvSpPr/>
            <p:nvPr/>
          </p:nvSpPr>
          <p:spPr>
            <a:xfrm rot="10800000">
              <a:off x="8068366" y="2328390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0" name="Right Arrow 59">
              <a:extLst>
                <a:ext uri="{FF2B5EF4-FFF2-40B4-BE49-F238E27FC236}">
                  <a16:creationId xmlns:a16="http://schemas.microsoft.com/office/drawing/2014/main" id="{77D9C704-3290-114E-86E7-168E61BC72C7}"/>
                </a:ext>
              </a:extLst>
            </p:cNvPr>
            <p:cNvSpPr/>
            <p:nvPr/>
          </p:nvSpPr>
          <p:spPr>
            <a:xfrm rot="10800000">
              <a:off x="8068366" y="2667705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id="{0B5AF404-7166-6841-B2A1-DC43DC869EE9}"/>
                </a:ext>
              </a:extLst>
            </p:cNvPr>
            <p:cNvSpPr/>
            <p:nvPr/>
          </p:nvSpPr>
          <p:spPr>
            <a:xfrm rot="10800000">
              <a:off x="8068365" y="2960761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438FDC-E57D-A44D-8896-6684846BC3A7}"/>
                </a:ext>
              </a:extLst>
            </p:cNvPr>
            <p:cNvSpPr txBox="1"/>
            <p:nvPr/>
          </p:nvSpPr>
          <p:spPr>
            <a:xfrm>
              <a:off x="8094576" y="893716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copy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48F4362-372C-BE40-810B-F30B05DBED47}"/>
              </a:ext>
            </a:extLst>
          </p:cNvPr>
          <p:cNvGrpSpPr/>
          <p:nvPr/>
        </p:nvGrpSpPr>
        <p:grpSpPr>
          <a:xfrm rot="5400000">
            <a:off x="4039554" y="2099720"/>
            <a:ext cx="1895716" cy="1619449"/>
            <a:chOff x="5077175" y="1816804"/>
            <a:chExt cx="1895716" cy="1619449"/>
          </a:xfrm>
        </p:grpSpPr>
        <p:sp>
          <p:nvSpPr>
            <p:cNvPr id="107" name="Right Brace 106">
              <a:extLst>
                <a:ext uri="{FF2B5EF4-FFF2-40B4-BE49-F238E27FC236}">
                  <a16:creationId xmlns:a16="http://schemas.microsoft.com/office/drawing/2014/main" id="{9A440FDC-AF42-6E44-B111-D3AB1195F3DF}"/>
                </a:ext>
              </a:extLst>
            </p:cNvPr>
            <p:cNvSpPr/>
            <p:nvPr/>
          </p:nvSpPr>
          <p:spPr>
            <a:xfrm rot="5400000">
              <a:off x="5893774" y="1000205"/>
              <a:ext cx="262518" cy="1895716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3556BE1-D1C4-3A44-9BCC-0BC9CB3414B5}"/>
                </a:ext>
              </a:extLst>
            </p:cNvPr>
            <p:cNvSpPr txBox="1"/>
            <p:nvPr/>
          </p:nvSpPr>
          <p:spPr>
            <a:xfrm rot="16200000">
              <a:off x="5323250" y="2322930"/>
              <a:ext cx="1303317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Restored register contents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0CA7550-6044-1495-96AD-B1CB58FB5770}"/>
              </a:ext>
            </a:extLst>
          </p:cNvPr>
          <p:cNvGrpSpPr/>
          <p:nvPr/>
        </p:nvGrpSpPr>
        <p:grpSpPr>
          <a:xfrm>
            <a:off x="704683" y="1809520"/>
            <a:ext cx="2918793" cy="1539446"/>
            <a:chOff x="704683" y="2107234"/>
            <a:chExt cx="2918793" cy="1539446"/>
          </a:xfrm>
        </p:grpSpPr>
        <p:sp>
          <p:nvSpPr>
            <p:cNvPr id="110" name="Right Brace 109">
              <a:extLst>
                <a:ext uri="{FF2B5EF4-FFF2-40B4-BE49-F238E27FC236}">
                  <a16:creationId xmlns:a16="http://schemas.microsoft.com/office/drawing/2014/main" id="{89B2FEAC-2A62-5340-AD84-FFE629027D16}"/>
                </a:ext>
              </a:extLst>
            </p:cNvPr>
            <p:cNvSpPr/>
            <p:nvPr/>
          </p:nvSpPr>
          <p:spPr>
            <a:xfrm rot="5400000">
              <a:off x="2280696" y="1147338"/>
              <a:ext cx="382883" cy="2302676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53D81E6-6439-424E-882B-765B2C4B6C3A}"/>
                </a:ext>
              </a:extLst>
            </p:cNvPr>
            <p:cNvSpPr txBox="1"/>
            <p:nvPr/>
          </p:nvSpPr>
          <p:spPr>
            <a:xfrm>
              <a:off x="704683" y="2446351"/>
              <a:ext cx="286790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Registers are </a:t>
              </a:r>
              <a:r>
                <a:rPr lang="en-US" b="1" dirty="0" err="1">
                  <a:solidFill>
                    <a:srgbClr val="0070C0"/>
                  </a:solidFill>
                </a:rPr>
                <a:t>pop’d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>
                  <a:solidFill>
                    <a:schemeClr val="tx2"/>
                  </a:solidFill>
                </a:rPr>
                <a:t>from the stack </a:t>
              </a:r>
              <a:r>
                <a:rPr lang="en-US" i="1" dirty="0">
                  <a:solidFill>
                    <a:srgbClr val="0070C0"/>
                  </a:solidFill>
                </a:rPr>
                <a:t>in order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</a:p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left (low memory)  to right (high memory) 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E1E8FD7-44A5-3541-AACE-D2A9B56FAC6E}"/>
              </a:ext>
            </a:extLst>
          </p:cNvPr>
          <p:cNvSpPr txBox="1"/>
          <p:nvPr/>
        </p:nvSpPr>
        <p:spPr>
          <a:xfrm>
            <a:off x="497801" y="1135962"/>
            <a:ext cx="3281668" cy="677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restore registers</a:t>
            </a:r>
          </a:p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{r4-r6, r8,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B3E80D-E5B9-2846-8C4A-C67AD1B76249}"/>
              </a:ext>
            </a:extLst>
          </p:cNvPr>
          <p:cNvGrpSpPr/>
          <p:nvPr/>
        </p:nvGrpSpPr>
        <p:grpSpPr>
          <a:xfrm>
            <a:off x="9343620" y="1753389"/>
            <a:ext cx="2848380" cy="2068010"/>
            <a:chOff x="10337353" y="1049807"/>
            <a:chExt cx="2848380" cy="2068010"/>
          </a:xfrm>
        </p:grpSpPr>
        <p:sp>
          <p:nvSpPr>
            <p:cNvPr id="72" name="Rectangle 8">
              <a:extLst>
                <a:ext uri="{FF2B5EF4-FFF2-40B4-BE49-F238E27FC236}">
                  <a16:creationId xmlns:a16="http://schemas.microsoft.com/office/drawing/2014/main" id="{6E00F649-E1ED-4143-8DB9-CE1F4EA112CD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10923986" y="1049807"/>
              <a:ext cx="580679" cy="2157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sp</a:t>
              </a:r>
              <a:r>
                <a:rPr lang="en-US" sz="20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  </a:t>
              </a:r>
              <a:r>
                <a:rPr lang="en-US" sz="16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after pop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73" name="Left Arrow 72">
              <a:extLst>
                <a:ext uri="{FF2B5EF4-FFF2-40B4-BE49-F238E27FC236}">
                  <a16:creationId xmlns:a16="http://schemas.microsoft.com/office/drawing/2014/main" id="{B5DB7904-4B6F-9941-BF49-5AB11C60E9FE}"/>
                </a:ext>
              </a:extLst>
            </p:cNvPr>
            <p:cNvSpPr/>
            <p:nvPr/>
          </p:nvSpPr>
          <p:spPr>
            <a:xfrm>
              <a:off x="10337353" y="1111920"/>
              <a:ext cx="580678" cy="114856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97DCE7A-C686-9A4C-9B9C-6B0EB8290706}"/>
                </a:ext>
              </a:extLst>
            </p:cNvPr>
            <p:cNvSpPr/>
            <p:nvPr/>
          </p:nvSpPr>
          <p:spPr>
            <a:xfrm>
              <a:off x="10500014" y="1840657"/>
              <a:ext cx="26857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deallocated space</a:t>
              </a:r>
            </a:p>
            <a:p>
              <a:r>
                <a:rPr lang="en-US" sz="1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(# registers) * (4 bytes) 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4" name="Left Arrow 113">
              <a:extLst>
                <a:ext uri="{FF2B5EF4-FFF2-40B4-BE49-F238E27FC236}">
                  <a16:creationId xmlns:a16="http://schemas.microsoft.com/office/drawing/2014/main" id="{9A9597A8-9908-0E42-8D66-69D0ED8902C3}"/>
                </a:ext>
              </a:extLst>
            </p:cNvPr>
            <p:cNvSpPr/>
            <p:nvPr/>
          </p:nvSpPr>
          <p:spPr>
            <a:xfrm rot="5400000">
              <a:off x="9496272" y="2114075"/>
              <a:ext cx="1895715" cy="111769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3FBAB30B-C77D-D54F-9BE9-DA331A5E65E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D7D5A1-48D7-48DD-E95E-CF477477641C}"/>
              </a:ext>
            </a:extLst>
          </p:cNvPr>
          <p:cNvGrpSpPr/>
          <p:nvPr/>
        </p:nvGrpSpPr>
        <p:grpSpPr>
          <a:xfrm>
            <a:off x="9298042" y="3708472"/>
            <a:ext cx="1167312" cy="215725"/>
            <a:chOff x="9298042" y="4006186"/>
            <a:chExt cx="1167312" cy="215725"/>
          </a:xfrm>
        </p:grpSpPr>
        <p:sp>
          <p:nvSpPr>
            <p:cNvPr id="50" name="Rectangle 8">
              <a:extLst>
                <a:ext uri="{FF2B5EF4-FFF2-40B4-BE49-F238E27FC236}">
                  <a16:creationId xmlns:a16="http://schemas.microsoft.com/office/drawing/2014/main" id="{59B53B19-4833-3E2C-CF44-61237267F5C4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9884675" y="4006186"/>
              <a:ext cx="580679" cy="2157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sp</a:t>
              </a:r>
              <a:r>
                <a:rPr lang="en-US" sz="20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  </a:t>
              </a:r>
              <a:r>
                <a:rPr lang="en-US" sz="16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before pop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B244F060-CBF6-FE69-AB05-0D03B83FC6AB}"/>
                </a:ext>
              </a:extLst>
            </p:cNvPr>
            <p:cNvSpPr/>
            <p:nvPr/>
          </p:nvSpPr>
          <p:spPr>
            <a:xfrm>
              <a:off x="9298042" y="4068299"/>
              <a:ext cx="580678" cy="114856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9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112" grpId="0" animBg="1"/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86" y="203027"/>
            <a:ext cx="10515600" cy="432112"/>
          </a:xfrm>
        </p:spPr>
        <p:txBody>
          <a:bodyPr/>
          <a:lstStyle/>
          <a:p>
            <a:r>
              <a:rPr lang="en-US" dirty="0"/>
              <a:t>How many elements are in an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803" y="753710"/>
            <a:ext cx="9254654" cy="253812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The number of elements of space allocated to an array (called element count) and indirectly the total size in bytes of an array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is </a:t>
            </a:r>
            <a:r>
              <a:rPr lang="en-US" sz="2200" u="sng" dirty="0">
                <a:solidFill>
                  <a:srgbClr val="FF0000"/>
                </a:solidFill>
              </a:rPr>
              <a:t>not stored anywhere</a:t>
            </a:r>
            <a:r>
              <a:rPr lang="en-US" sz="2200" dirty="0">
                <a:solidFill>
                  <a:srgbClr val="FF0000"/>
                </a:solidFill>
              </a:rPr>
              <a:t>!!!!!!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An </a:t>
            </a:r>
            <a:r>
              <a:rPr lang="en-US" sz="2400" b="1" dirty="0">
                <a:solidFill>
                  <a:srgbClr val="FF0000"/>
                </a:solidFill>
              </a:rPr>
              <a:t>array name </a:t>
            </a:r>
            <a:r>
              <a:rPr lang="en-US" sz="2400" dirty="0">
                <a:solidFill>
                  <a:schemeClr val="accent6"/>
                </a:solidFill>
              </a:rPr>
              <a:t>is just the </a:t>
            </a:r>
            <a:r>
              <a:rPr lang="en-US" sz="2400" b="1" dirty="0">
                <a:solidFill>
                  <a:srgbClr val="FF0000"/>
                </a:solidFill>
              </a:rPr>
              <a:t>address of the first element in a block of contiguous memory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So, an array does not know its own size!</a:t>
            </a:r>
          </a:p>
          <a:p>
            <a:pPr lvl="1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9995210" y="600681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9995210" y="563677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9995210" y="527874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9995210" y="490870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9995210" y="4539375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9995210" y="416933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5210" y="38081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5210" y="343813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5210" y="306809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5210" y="26980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5210" y="233472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5210" y="196468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5210" y="158118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5210" y="12178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5110" y="401553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22864" y="249067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2716" y="600173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2716" y="562302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2716" y="52642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2716" y="491608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2716" y="45113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2716" y="413465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2742" y="910551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560261" y="4177505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0B06-EAF5-10B6-962E-A420C3913D2B}"/>
              </a:ext>
            </a:extLst>
          </p:cNvPr>
          <p:cNvSpPr/>
          <p:nvPr/>
        </p:nvSpPr>
        <p:spPr bwMode="auto">
          <a:xfrm>
            <a:off x="329686" y="3663166"/>
            <a:ext cx="8897656" cy="206573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SZ 6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 specify the array has SZ elements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use when SZ is defined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</p:spTree>
    <p:extLst>
      <p:ext uri="{BB962C8B-B14F-4D97-AF65-F5344CB8AC3E}">
        <p14:creationId xmlns:p14="http://schemas.microsoft.com/office/powerpoint/2010/main" val="34888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6" grpId="0"/>
      <p:bldP spid="35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4152" y="397647"/>
            <a:ext cx="12068782" cy="448483"/>
          </a:xfrm>
        </p:spPr>
        <p:txBody>
          <a:bodyPr/>
          <a:lstStyle/>
          <a:p>
            <a:r>
              <a:rPr lang="en-US" altLang="en-US" sz="2800" dirty="0"/>
              <a:t>Registers: Rules For Use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D9AA400-DCA8-D343-A575-70238776613A}"/>
              </a:ext>
            </a:extLst>
          </p:cNvPr>
          <p:cNvGraphicFramePr>
            <a:graphicFrameLocks noGrp="1"/>
          </p:cNvGraphicFramePr>
          <p:nvPr/>
        </p:nvGraphicFramePr>
        <p:xfrm>
          <a:off x="658485" y="1608682"/>
          <a:ext cx="10545843" cy="3457570"/>
        </p:xfrm>
        <a:graphic>
          <a:graphicData uri="http://schemas.openxmlformats.org/drawingml/2006/table">
            <a:tbl>
              <a:tblPr firstRow="1" firstCol="1" bandRow="1"/>
              <a:tblGrid>
                <a:gridCol w="142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0520">
                  <a:extLst>
                    <a:ext uri="{9D8B030D-6E8A-4147-A177-3AD203B41FA5}">
                      <a16:colId xmlns:a16="http://schemas.microsoft.com/office/drawing/2014/main" val="1238610312"/>
                    </a:ext>
                  </a:extLst>
                </a:gridCol>
                <a:gridCol w="2670181">
                  <a:extLst>
                    <a:ext uri="{9D8B030D-6E8A-4147-A177-3AD203B41FA5}">
                      <a16:colId xmlns:a16="http://schemas.microsoft.com/office/drawing/2014/main" val="3752959160"/>
                    </a:ext>
                  </a:extLst>
                </a:gridCol>
              </a:tblGrid>
              <a:tr h="287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Call Use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Body 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Save before use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Restore before return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arg1 and return value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4045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r1-r3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arg2 to arg4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421645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r4-r10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preserved registers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contents preserved across function calls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8641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r11 /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stack frame pointer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Use to locate variables on the stack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708712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r12 /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ip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may used by assembler with large text file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can be used as a scratch if really needed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1925039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r13 /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stack pointer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stack space allocation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299768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r14 /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lr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link register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contains return address for function calls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017597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r15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5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Do not use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Do not use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1295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526BED-710F-734B-BED6-969DB0BF317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786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89986" y="2747024"/>
            <a:ext cx="9918222" cy="34587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/>
              <a:t>Where 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r0, r1, r2, r3 </a:t>
            </a:r>
            <a:r>
              <a:rPr lang="en-US" sz="1600" dirty="0"/>
              <a:t>are arm registers, the function declaration is (first four arguments):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kern="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600" b="1" kern="0" dirty="0">
                <a:solidFill>
                  <a:schemeClr val="accent5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r3)       </a:t>
            </a:r>
            <a:r>
              <a:rPr lang="en-US" sz="1600" b="1" kern="0" dirty="0">
                <a:solidFill>
                  <a:srgbClr val="00B05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// 32-bit return</a:t>
            </a:r>
          </a:p>
          <a:p>
            <a:pPr>
              <a:lnSpc>
                <a:spcPct val="100000"/>
              </a:lnSpc>
            </a:pPr>
            <a:r>
              <a:rPr lang="en-US" sz="1600" kern="0" dirty="0">
                <a:ea typeface="ＭＳ Ｐゴシック" charset="0"/>
                <a:cs typeface="Courier New" panose="02070309020205020404" pitchFamily="49" charset="0"/>
              </a:rPr>
              <a:t>Each </a:t>
            </a:r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parameter and return value is limited to data that </a:t>
            </a:r>
            <a:r>
              <a:rPr lang="en-US" sz="1600" b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can fit in 4 bytes or less</a:t>
            </a:r>
          </a:p>
          <a:p>
            <a:pPr>
              <a:lnSpc>
                <a:spcPct val="100000"/>
              </a:lnSpc>
            </a:pPr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Calling function:</a:t>
            </a:r>
          </a:p>
          <a:p>
            <a:pPr lvl="1"/>
            <a:r>
              <a:rPr lang="en-US" sz="1600" kern="0" dirty="0">
                <a:ea typeface="ＭＳ Ｐゴシック" charset="0"/>
                <a:cs typeface="Courier New" panose="02070309020205020404" pitchFamily="49" charset="0"/>
              </a:rPr>
              <a:t>copy up to the first four parameters into these four registers before calling a function</a:t>
            </a:r>
          </a:p>
          <a:p>
            <a:pPr lvl="1"/>
            <a:r>
              <a:rPr lang="en-US" sz="1600" b="1" u="sng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MUST assume</a:t>
            </a:r>
            <a:r>
              <a:rPr lang="en-US" sz="16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1600" kern="0" dirty="0">
                <a:ea typeface="ＭＳ Ｐゴシック" charset="0"/>
                <a:cs typeface="Courier New" panose="02070309020205020404" pitchFamily="49" charset="0"/>
              </a:rPr>
              <a:t>that the called function will </a:t>
            </a:r>
            <a:r>
              <a:rPr lang="en-US" sz="16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alter the contents of all four registers: r0-r3</a:t>
            </a:r>
          </a:p>
          <a:p>
            <a:pPr lvl="1"/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In terms of C runtime support, these registers contain the copies given to the called function</a:t>
            </a:r>
          </a:p>
          <a:p>
            <a:pPr lvl="1"/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C allows the copies to be changed in any way by the called function</a:t>
            </a:r>
            <a:endParaRPr lang="en-US" sz="1600" kern="0" dirty="0"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Called function: </a:t>
            </a:r>
          </a:p>
          <a:p>
            <a:pPr lvl="1"/>
            <a:r>
              <a:rPr lang="en-US" sz="1600" kern="0" dirty="0">
                <a:ea typeface="ＭＳ Ｐゴシック" charset="0"/>
                <a:cs typeface="Courier New" panose="02070309020205020404" pitchFamily="49" charset="0"/>
              </a:rPr>
              <a:t>you receive </a:t>
            </a:r>
            <a:r>
              <a:rPr lang="en-US" sz="16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the first four parameters in these four registers (r0 – r3)</a:t>
            </a:r>
            <a:r>
              <a:rPr lang="en-US" sz="16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5425" y="350514"/>
            <a:ext cx="11866575" cy="391196"/>
          </a:xfrm>
        </p:spPr>
        <p:txBody>
          <a:bodyPr/>
          <a:lstStyle/>
          <a:p>
            <a:r>
              <a:rPr lang="en-US" altLang="en-US" dirty="0"/>
              <a:t>Return Value and Passing Parameters to Functions</a:t>
            </a:r>
            <a:br>
              <a:rPr lang="en-US" altLang="en-US" dirty="0"/>
            </a:br>
            <a:r>
              <a:rPr lang="en-US" altLang="en-US" sz="1800" dirty="0">
                <a:solidFill>
                  <a:srgbClr val="FF0000"/>
                </a:solidFill>
              </a:rPr>
              <a:t>(Four parameters or less)</a:t>
            </a:r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D7113-99E7-6D4A-9D7D-81C16F7797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C147B3-C751-EBFD-E14C-0D8D56D17E17}"/>
              </a:ext>
            </a:extLst>
          </p:cNvPr>
          <p:cNvGraphicFramePr>
            <a:graphicFrameLocks noGrp="1"/>
          </p:cNvGraphicFramePr>
          <p:nvPr/>
        </p:nvGraphicFramePr>
        <p:xfrm>
          <a:off x="481701" y="1145341"/>
          <a:ext cx="10545843" cy="1198052"/>
        </p:xfrm>
        <a:graphic>
          <a:graphicData uri="http://schemas.openxmlformats.org/drawingml/2006/table">
            <a:tbl>
              <a:tblPr firstRow="1" firstCol="1" bandRow="1"/>
              <a:tblGrid>
                <a:gridCol w="142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0520">
                  <a:extLst>
                    <a:ext uri="{9D8B030D-6E8A-4147-A177-3AD203B41FA5}">
                      <a16:colId xmlns:a16="http://schemas.microsoft.com/office/drawing/2014/main" val="1238610312"/>
                    </a:ext>
                  </a:extLst>
                </a:gridCol>
                <a:gridCol w="2670181">
                  <a:extLst>
                    <a:ext uri="{9D8B030D-6E8A-4147-A177-3AD203B41FA5}">
                      <a16:colId xmlns:a16="http://schemas.microsoft.com/office/drawing/2014/main" val="3752959160"/>
                    </a:ext>
                  </a:extLst>
                </a:gridCol>
              </a:tblGrid>
              <a:tr h="287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Call Use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Body 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Save before use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Restore before return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arg1 and return value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4045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r1-r3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arg2 to arg4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421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09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7586" y="2826273"/>
            <a:ext cx="10161942" cy="33611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/>
              <a:t>Where 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r0, r1, r2, r3 </a:t>
            </a:r>
            <a:r>
              <a:rPr lang="en-US" sz="1600" dirty="0"/>
              <a:t>are arm registers, the function declaration is (first four arguments):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kern="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600" b="1" kern="0" dirty="0">
                <a:solidFill>
                  <a:schemeClr val="accent5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r3)       </a:t>
            </a:r>
            <a:r>
              <a:rPr lang="en-US" sz="1600" b="1" kern="0" dirty="0">
                <a:solidFill>
                  <a:srgbClr val="00B05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// 32-bit return</a:t>
            </a:r>
          </a:p>
          <a:p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For </a:t>
            </a:r>
            <a:r>
              <a:rPr lang="en-US" sz="1800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parameters, whose size is larger than 4 bytes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, </a:t>
            </a:r>
            <a:r>
              <a:rPr lang="en-US" sz="1800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pass a pointer to the parameter 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(we will cover this later)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One </a:t>
            </a:r>
            <a:r>
              <a:rPr lang="en-US" sz="1800" b="1" dirty="0" err="1">
                <a:solidFill>
                  <a:srgbClr val="FF0000"/>
                </a:solidFill>
              </a:rPr>
              <a:t>arg</a:t>
            </a:r>
            <a:r>
              <a:rPr lang="en-US" sz="1800" b="1" dirty="0">
                <a:solidFill>
                  <a:srgbClr val="FF0000"/>
                </a:solidFill>
              </a:rPr>
              <a:t> value per register</a:t>
            </a:r>
            <a:r>
              <a:rPr lang="en-US" sz="1800" dirty="0">
                <a:solidFill>
                  <a:srgbClr val="FF0000"/>
                </a:solidFill>
              </a:rPr>
              <a:t>! </a:t>
            </a:r>
            <a:r>
              <a:rPr lang="en-US" sz="1800" dirty="0"/>
              <a:t>– NO arrays across multiple registers</a:t>
            </a:r>
          </a:p>
          <a:p>
            <a:pPr lvl="1"/>
            <a:r>
              <a:rPr lang="en-US" sz="1800" dirty="0"/>
              <a:t>chars, shorts and </a:t>
            </a:r>
            <a:r>
              <a:rPr lang="en-US" sz="1800" dirty="0" err="1"/>
              <a:t>ints</a:t>
            </a:r>
            <a:r>
              <a:rPr lang="en-US" sz="1800" dirty="0"/>
              <a:t> are directly stored</a:t>
            </a:r>
          </a:p>
          <a:p>
            <a:pPr lvl="1"/>
            <a:r>
              <a:rPr lang="en-US" sz="1800" dirty="0"/>
              <a:t>Structs (not always), and arrays (always) are passed via a pointer </a:t>
            </a:r>
          </a:p>
          <a:p>
            <a:pPr lvl="1"/>
            <a:r>
              <a:rPr lang="en-US" sz="1800" b="1" dirty="0">
                <a:solidFill>
                  <a:srgbClr val="C00000"/>
                </a:solidFill>
              </a:rPr>
              <a:t>Pointers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passed as </a:t>
            </a:r>
            <a:r>
              <a:rPr lang="en-US" sz="1800" dirty="0">
                <a:solidFill>
                  <a:srgbClr val="C00000"/>
                </a:solidFill>
              </a:rPr>
              <a:t>output parameters </a:t>
            </a:r>
            <a:r>
              <a:rPr lang="en-US" sz="1800" dirty="0"/>
              <a:t>contain an </a:t>
            </a:r>
            <a:r>
              <a:rPr lang="en-US" sz="1800" dirty="0">
                <a:solidFill>
                  <a:srgbClr val="FF0000"/>
                </a:solidFill>
              </a:rPr>
              <a:t>address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  <a:r>
              <a:rPr lang="en-US" sz="1800" b="1" i="1" dirty="0">
                <a:solidFill>
                  <a:srgbClr val="002060"/>
                </a:solidFill>
              </a:rPr>
              <a:t>that points at </a:t>
            </a:r>
            <a:r>
              <a:rPr lang="en-US" sz="1800" dirty="0">
                <a:solidFill>
                  <a:schemeClr val="tx2"/>
                </a:solidFill>
              </a:rPr>
              <a:t>the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stack</a:t>
            </a:r>
            <a:r>
              <a:rPr lang="en-US" sz="1800" dirty="0">
                <a:solidFill>
                  <a:srgbClr val="2C895B"/>
                </a:solidFill>
              </a:rPr>
              <a:t>, </a:t>
            </a:r>
            <a:r>
              <a:rPr lang="en-US" sz="1800" dirty="0">
                <a:solidFill>
                  <a:srgbClr val="F37440"/>
                </a:solidFill>
              </a:rPr>
              <a:t>BSS</a:t>
            </a:r>
            <a:r>
              <a:rPr lang="en-US" sz="1800" dirty="0">
                <a:solidFill>
                  <a:srgbClr val="2C895B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data</a:t>
            </a:r>
            <a:r>
              <a:rPr lang="en-US" sz="1800" dirty="0">
                <a:solidFill>
                  <a:srgbClr val="2C895B"/>
                </a:solidFill>
              </a:rPr>
              <a:t>,  or </a:t>
            </a:r>
            <a:r>
              <a:rPr lang="en-US" sz="1800" dirty="0">
                <a:solidFill>
                  <a:srgbClr val="C00000"/>
                </a:solidFill>
              </a:rPr>
              <a:t>heap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5425" y="350514"/>
            <a:ext cx="11866575" cy="391196"/>
          </a:xfrm>
        </p:spPr>
        <p:txBody>
          <a:bodyPr/>
          <a:lstStyle/>
          <a:p>
            <a:r>
              <a:rPr lang="en-US" altLang="en-US" dirty="0"/>
              <a:t>Return Value and Passing Parameters to Functions</a:t>
            </a:r>
            <a:br>
              <a:rPr lang="en-US" altLang="en-US" dirty="0"/>
            </a:br>
            <a:r>
              <a:rPr lang="en-US" altLang="en-US" sz="1800" dirty="0">
                <a:solidFill>
                  <a:srgbClr val="FF0000"/>
                </a:solidFill>
              </a:rPr>
              <a:t>(Four parameters or less)</a:t>
            </a:r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D7113-99E7-6D4A-9D7D-81C16F7797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C147B3-C751-EBFD-E14C-0D8D56D17E17}"/>
              </a:ext>
            </a:extLst>
          </p:cNvPr>
          <p:cNvGraphicFramePr>
            <a:graphicFrameLocks noGrp="1"/>
          </p:cNvGraphicFramePr>
          <p:nvPr/>
        </p:nvGraphicFramePr>
        <p:xfrm>
          <a:off x="481701" y="1002085"/>
          <a:ext cx="10545843" cy="1198052"/>
        </p:xfrm>
        <a:graphic>
          <a:graphicData uri="http://schemas.openxmlformats.org/drawingml/2006/table">
            <a:tbl>
              <a:tblPr firstRow="1" firstCol="1" bandRow="1"/>
              <a:tblGrid>
                <a:gridCol w="142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0520">
                  <a:extLst>
                    <a:ext uri="{9D8B030D-6E8A-4147-A177-3AD203B41FA5}">
                      <a16:colId xmlns:a16="http://schemas.microsoft.com/office/drawing/2014/main" val="1238610312"/>
                    </a:ext>
                  </a:extLst>
                </a:gridCol>
                <a:gridCol w="2670181">
                  <a:extLst>
                    <a:ext uri="{9D8B030D-6E8A-4147-A177-3AD203B41FA5}">
                      <a16:colId xmlns:a16="http://schemas.microsoft.com/office/drawing/2014/main" val="3752959160"/>
                    </a:ext>
                  </a:extLst>
                </a:gridCol>
              </a:tblGrid>
              <a:tr h="287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Call Use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Body 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Save before use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Restore before return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arg1 and return value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4045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r1-r3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arg2 to arg4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421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29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E8DA85-AF3C-1DEF-A834-A81DD0C8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means to be a Temporary/argument register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717BA4-37BB-0F1A-5AEA-A6448C6F17D4}"/>
              </a:ext>
            </a:extLst>
          </p:cNvPr>
          <p:cNvSpPr/>
          <p:nvPr/>
        </p:nvSpPr>
        <p:spPr bwMode="auto">
          <a:xfrm>
            <a:off x="1778794" y="4338627"/>
            <a:ext cx="8672512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// main()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// code not shown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mov r1, 1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mov	r2, 2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mov	r3, 3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bl a</a:t>
            </a:r>
          </a:p>
          <a:p>
            <a:pPr lvl="1"/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r0 = return value</a:t>
            </a:r>
          </a:p>
          <a:p>
            <a:pPr lvl="1"/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r1-r3 values are unknown as a() has right to change them as it wants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204A7E1-685E-E0A8-5D1D-85B03131F981}"/>
              </a:ext>
            </a:extLst>
          </p:cNvPr>
          <p:cNvSpPr/>
          <p:nvPr/>
        </p:nvSpPr>
        <p:spPr bwMode="auto">
          <a:xfrm>
            <a:off x="2698429" y="806436"/>
            <a:ext cx="5788346" cy="345209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a(void)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shown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r0 = 0;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r1 = 1;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r2 = 2;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r3 = 3;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 = a();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C r1 and r3 would have the same values</a:t>
            </a:r>
          </a:p>
          <a:p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after the call</a:t>
            </a:r>
          </a:p>
        </p:txBody>
      </p:sp>
    </p:spTree>
    <p:extLst>
      <p:ext uri="{BB962C8B-B14F-4D97-AF65-F5344CB8AC3E}">
        <p14:creationId xmlns:p14="http://schemas.microsoft.com/office/powerpoint/2010/main" val="17873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F52C8B-D8B2-3E4D-9FBC-75E40F71586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3400" y="2809957"/>
            <a:ext cx="11003151" cy="35676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800" b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Any 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value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 you have in a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preserved register before a function call </a:t>
            </a:r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will still be there after the function returns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 (Contents are “preserved” across function calls)</a:t>
            </a:r>
          </a:p>
          <a:p>
            <a:pPr>
              <a:lnSpc>
                <a:spcPct val="100000"/>
              </a:lnSpc>
              <a:defRPr/>
            </a:pPr>
            <a:r>
              <a:rPr lang="en-US" sz="1800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If the function </a:t>
            </a:r>
            <a:r>
              <a:rPr lang="en-US" sz="1800" b="1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wants to use a preserved register </a:t>
            </a:r>
            <a:r>
              <a:rPr lang="en-US" sz="1800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it must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:</a:t>
            </a:r>
          </a:p>
          <a:p>
            <a:pPr marL="800100" lvl="1" indent="-457200">
              <a:buFont typeface="+mj-lt"/>
              <a:buAutoNum type="arabicPeriod"/>
              <a:defRPr/>
            </a:pPr>
            <a:r>
              <a:rPr lang="en-US" sz="1800" i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Save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 the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value contained in the register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at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function entry</a:t>
            </a:r>
          </a:p>
          <a:p>
            <a:pPr marL="800100" lvl="1" indent="-457200">
              <a:buFont typeface="+mj-lt"/>
              <a:buAutoNum type="arabicPeriod"/>
              <a:defRPr/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Use the register in the body of the function</a:t>
            </a:r>
          </a:p>
          <a:p>
            <a:pPr marL="800100" lvl="1" indent="-457200">
              <a:buFont typeface="+mj-lt"/>
              <a:buAutoNum type="arabicPeriod"/>
              <a:defRPr/>
            </a:pPr>
            <a:r>
              <a:rPr lang="en-US" sz="1800" i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Restore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 the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original saved value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to the register at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function exit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(before returning to the caller)</a:t>
            </a:r>
          </a:p>
          <a:p>
            <a:pPr marL="342900" indent="-342900">
              <a:lnSpc>
                <a:spcPct val="100000"/>
              </a:lnSpc>
              <a:defRPr/>
            </a:pP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You use a preserved register when a function makes calls another function and you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have: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Local variables allocated to be in registers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Parameters passed to you (in </a:t>
            </a:r>
            <a:r>
              <a:rPr lang="en-US" sz="1800" b="1" kern="0" dirty="0">
                <a:solidFill>
                  <a:srgbClr val="F3744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r0-r3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)  that </a:t>
            </a:r>
            <a:r>
              <a:rPr lang="en-US" sz="1800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you need to continue to use after calling another function              </a:t>
            </a:r>
          </a:p>
          <a:p>
            <a:pPr>
              <a:defRPr/>
            </a:pPr>
            <a:endParaRPr lang="en-US" sz="2000" kern="0" dirty="0"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3400" y="68463"/>
            <a:ext cx="12068782" cy="448483"/>
          </a:xfrm>
        </p:spPr>
        <p:txBody>
          <a:bodyPr/>
          <a:lstStyle/>
          <a:p>
            <a:r>
              <a:rPr lang="en-US" altLang="en-US" sz="2800" dirty="0"/>
              <a:t>Preserved Registers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26BED-710F-734B-BED6-969DB0BF317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9F01C7C-6A09-84EF-4A98-FCA28C8803E2}"/>
              </a:ext>
            </a:extLst>
          </p:cNvPr>
          <p:cNvGraphicFramePr>
            <a:graphicFrameLocks noGrp="1"/>
          </p:cNvGraphicFramePr>
          <p:nvPr/>
        </p:nvGraphicFramePr>
        <p:xfrm>
          <a:off x="658485" y="509636"/>
          <a:ext cx="10545843" cy="1859148"/>
        </p:xfrm>
        <a:graphic>
          <a:graphicData uri="http://schemas.openxmlformats.org/drawingml/2006/table">
            <a:tbl>
              <a:tblPr firstRow="1" firstCol="1" bandRow="1"/>
              <a:tblGrid>
                <a:gridCol w="142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0520">
                  <a:extLst>
                    <a:ext uri="{9D8B030D-6E8A-4147-A177-3AD203B41FA5}">
                      <a16:colId xmlns:a16="http://schemas.microsoft.com/office/drawing/2014/main" val="1238610312"/>
                    </a:ext>
                  </a:extLst>
                </a:gridCol>
                <a:gridCol w="2670181">
                  <a:extLst>
                    <a:ext uri="{9D8B030D-6E8A-4147-A177-3AD203B41FA5}">
                      <a16:colId xmlns:a16="http://schemas.microsoft.com/office/drawing/2014/main" val="3752959160"/>
                    </a:ext>
                  </a:extLst>
                </a:gridCol>
              </a:tblGrid>
              <a:tr h="287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Call Use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Body 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Save before use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Restore before return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r4-r10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preserved registers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contents preserved across function calls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8641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r11/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stack frame pointer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Use to locate variables on the stack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708712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r13/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stack pointer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stack space allocation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299768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r14/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lr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link register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contains return address for function calls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017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72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57" y="401942"/>
            <a:ext cx="10769531" cy="477237"/>
          </a:xfrm>
        </p:spPr>
        <p:txBody>
          <a:bodyPr/>
          <a:lstStyle/>
          <a:p>
            <a:r>
              <a:rPr lang="en-US" sz="2800" dirty="0"/>
              <a:t>Minimum Stack Frame (Arm Arch32 Procedure Call Standards)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06CBEA-17C6-BE49-D16A-6F8CFB8255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15422" y="1355591"/>
            <a:ext cx="8638178" cy="453085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Minimal frame: allocating at function entry: 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{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2000" dirty="0">
                <a:solidFill>
                  <a:schemeClr val="tx2"/>
                </a:solidFill>
              </a:rPr>
              <a:t> always points at top element in the stack (lowest byte address)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chemeClr val="tx2"/>
                </a:solidFill>
              </a:rPr>
              <a:t> always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points at the bottom element in the stack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Bottom element is always the saved </a:t>
            </a:r>
            <a:r>
              <a:rPr lang="en-US" sz="18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(contains the return address of caller)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A saved copy </a:t>
            </a:r>
            <a:r>
              <a:rPr lang="en-US" sz="1800" dirty="0">
                <a:solidFill>
                  <a:srgbClr val="F3753F"/>
                </a:solidFill>
                <a:cs typeface="Courier New" panose="02070309020205020404" pitchFamily="49" charset="0"/>
              </a:rPr>
              <a:t>of callers </a:t>
            </a:r>
            <a:r>
              <a:rPr lang="en-US" sz="1800" dirty="0" err="1">
                <a:solidFill>
                  <a:srgbClr val="F3753F"/>
                </a:solidFill>
                <a:cs typeface="Courier New" panose="02070309020205020404" pitchFamily="49" charset="0"/>
              </a:rPr>
              <a:t>fp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 is always the next element below the </a:t>
            </a:r>
            <a:r>
              <a:rPr lang="en-US" sz="1800" dirty="0" err="1">
                <a:solidFill>
                  <a:schemeClr val="tx2"/>
                </a:solidFill>
                <a:cs typeface="Courier New" panose="02070309020205020404" pitchFamily="49" charset="0"/>
              </a:rPr>
              <a:t>lr</a:t>
            </a:r>
            <a:endParaRPr lang="en-US" sz="18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lvl="1"/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fp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will be used later when referencing stack variables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Minimal frame: deallocating at function exit: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{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On function entry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: </a:t>
            </a:r>
            <a:r>
              <a:rPr lang="en-US" sz="2000" dirty="0" err="1">
                <a:solidFill>
                  <a:schemeClr val="accent6"/>
                </a:solidFill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chemeClr val="accent6"/>
                </a:solidFill>
                <a:cs typeface="Courier New" panose="02070309020205020404" pitchFamily="49" charset="0"/>
              </a:rPr>
              <a:t> must be 8-byte aligned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 8 == 0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6D3DDF5-2A47-CD40-B6F8-44B9825A10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139026-3D91-E9F9-DD81-39C0D41BAA89}"/>
              </a:ext>
            </a:extLst>
          </p:cNvPr>
          <p:cNvGrpSpPr/>
          <p:nvPr/>
        </p:nvGrpSpPr>
        <p:grpSpPr>
          <a:xfrm>
            <a:off x="4396054" y="1736641"/>
            <a:ext cx="2382356" cy="1346026"/>
            <a:chOff x="8947672" y="672672"/>
            <a:chExt cx="2382356" cy="134602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C53438-1A19-93E2-91C8-13CFFA40BAD5}"/>
                </a:ext>
              </a:extLst>
            </p:cNvPr>
            <p:cNvGrpSpPr/>
            <p:nvPr/>
          </p:nvGrpSpPr>
          <p:grpSpPr>
            <a:xfrm>
              <a:off x="9151360" y="1051716"/>
              <a:ext cx="2178668" cy="966982"/>
              <a:chOff x="6454958" y="1095336"/>
              <a:chExt cx="2178668" cy="96698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385558-B557-3A71-E4E5-292497701064}"/>
                  </a:ext>
                </a:extLst>
              </p:cNvPr>
              <p:cNvSpPr txBox="1"/>
              <p:nvPr/>
            </p:nvSpPr>
            <p:spPr>
              <a:xfrm>
                <a:off x="6454958" y="1692986"/>
                <a:ext cx="14951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2C895B"/>
                    </a:solidFill>
                  </a:rPr>
                  <a:t>low address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2A5E3D0-8EC3-01BB-CFFE-84626847D5D3}"/>
                  </a:ext>
                </a:extLst>
              </p:cNvPr>
              <p:cNvGrpSpPr/>
              <p:nvPr/>
            </p:nvGrpSpPr>
            <p:grpSpPr>
              <a:xfrm>
                <a:off x="6454958" y="1095336"/>
                <a:ext cx="2178668" cy="902424"/>
                <a:chOff x="6454958" y="1095336"/>
                <a:chExt cx="2178668" cy="902424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73B6435-ADEF-D8DE-C156-C1C158AFC2D4}"/>
                    </a:ext>
                  </a:extLst>
                </p:cNvPr>
                <p:cNvSpPr/>
                <p:nvPr/>
              </p:nvSpPr>
              <p:spPr>
                <a:xfrm>
                  <a:off x="6454958" y="1095336"/>
                  <a:ext cx="1375959" cy="31208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saved </a:t>
                  </a:r>
                  <a:r>
                    <a:rPr lang="en-US" dirty="0" err="1"/>
                    <a:t>lr</a:t>
                  </a:r>
                  <a:endParaRPr lang="en-US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37CB31C-BEBC-2645-FCE6-50A5332FA6C6}"/>
                    </a:ext>
                  </a:extLst>
                </p:cNvPr>
                <p:cNvSpPr/>
                <p:nvPr/>
              </p:nvSpPr>
              <p:spPr>
                <a:xfrm>
                  <a:off x="6454958" y="1418218"/>
                  <a:ext cx="1375959" cy="31208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callers </a:t>
                  </a:r>
                  <a:r>
                    <a:rPr lang="en-US" dirty="0" err="1"/>
                    <a:t>fp</a:t>
                  </a:r>
                  <a:endParaRPr 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02BC831-81C0-803A-649C-39633C65E63C}"/>
                    </a:ext>
                  </a:extLst>
                </p:cNvPr>
                <p:cNvSpPr txBox="1"/>
                <p:nvPr/>
              </p:nvSpPr>
              <p:spPr>
                <a:xfrm>
                  <a:off x="8205304" y="1628428"/>
                  <a:ext cx="428322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>
                      <a:solidFill>
                        <a:schemeClr val="accent6"/>
                      </a:solidFill>
                    </a:rPr>
                    <a:t>sp</a:t>
                  </a:r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" name="Left Arrow 17">
                  <a:extLst>
                    <a:ext uri="{FF2B5EF4-FFF2-40B4-BE49-F238E27FC236}">
                      <a16:creationId xmlns:a16="http://schemas.microsoft.com/office/drawing/2014/main" id="{564B168B-86EE-EF9A-CB7E-493FF30A6017}"/>
                    </a:ext>
                  </a:extLst>
                </p:cNvPr>
                <p:cNvSpPr/>
                <p:nvPr/>
              </p:nvSpPr>
              <p:spPr>
                <a:xfrm>
                  <a:off x="7843721" y="1671087"/>
                  <a:ext cx="379003" cy="118436"/>
                </a:xfrm>
                <a:prstGeom prst="leftArrow">
                  <a:avLst>
                    <a:gd name="adj1" fmla="val 42613"/>
                    <a:gd name="adj2" fmla="val 50000"/>
                  </a:avLst>
                </a:prstGeom>
                <a:solidFill>
                  <a:srgbClr val="0070C0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0236161-0609-0FB7-DB50-F5404A194BED}"/>
                    </a:ext>
                  </a:extLst>
                </p:cNvPr>
                <p:cNvSpPr txBox="1"/>
                <p:nvPr/>
              </p:nvSpPr>
              <p:spPr>
                <a:xfrm>
                  <a:off x="8227870" y="1128283"/>
                  <a:ext cx="377026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>
                      <a:solidFill>
                        <a:schemeClr val="accent6"/>
                      </a:solidFill>
                    </a:rPr>
                    <a:t>fp</a:t>
                  </a:r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" name="Left Arrow 19">
                  <a:extLst>
                    <a:ext uri="{FF2B5EF4-FFF2-40B4-BE49-F238E27FC236}">
                      <a16:creationId xmlns:a16="http://schemas.microsoft.com/office/drawing/2014/main" id="{85F731B5-6330-FB7A-708A-F671E20260BD}"/>
                    </a:ext>
                  </a:extLst>
                </p:cNvPr>
                <p:cNvSpPr/>
                <p:nvPr/>
              </p:nvSpPr>
              <p:spPr>
                <a:xfrm>
                  <a:off x="7844709" y="1331782"/>
                  <a:ext cx="377026" cy="86436"/>
                </a:xfrm>
                <a:prstGeom prst="leftArrow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AD6300-0F49-21CB-3BEA-0670D414654F}"/>
                </a:ext>
              </a:extLst>
            </p:cNvPr>
            <p:cNvSpPr txBox="1"/>
            <p:nvPr/>
          </p:nvSpPr>
          <p:spPr>
            <a:xfrm>
              <a:off x="8947672" y="672672"/>
              <a:ext cx="2382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Minimum stack frame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395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111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CD002-53E8-DCBC-04A9-5A2D7331B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135731"/>
            <a:ext cx="11251462" cy="398691"/>
          </a:xfrm>
        </p:spPr>
        <p:txBody>
          <a:bodyPr/>
          <a:lstStyle/>
          <a:p>
            <a:r>
              <a:rPr lang="en-US" dirty="0"/>
              <a:t>By following the saved </a:t>
            </a:r>
            <a:r>
              <a:rPr lang="en-US" dirty="0" err="1"/>
              <a:t>fp</a:t>
            </a:r>
            <a:r>
              <a:rPr lang="en-US" dirty="0"/>
              <a:t>, you can find each stack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09F6C-7DEB-E43D-20FA-B1D4C78947B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649917" y="6362178"/>
            <a:ext cx="3527288" cy="443544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How </a:t>
            </a:r>
            <a:r>
              <a:rPr lang="en-US" dirty="0" err="1"/>
              <a:t>gdb</a:t>
            </a:r>
            <a:r>
              <a:rPr lang="en-US" dirty="0"/>
              <a:t> finds stack frames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04955BA-133E-F2BC-CD53-B23C14B84CA2}"/>
              </a:ext>
            </a:extLst>
          </p:cNvPr>
          <p:cNvGrpSpPr/>
          <p:nvPr/>
        </p:nvGrpSpPr>
        <p:grpSpPr>
          <a:xfrm>
            <a:off x="3994325" y="774513"/>
            <a:ext cx="1196361" cy="807958"/>
            <a:chOff x="7681193" y="1932227"/>
            <a:chExt cx="1196361" cy="80795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53A2D2-6917-00BC-6C95-6A6A5234D354}"/>
                </a:ext>
              </a:extLst>
            </p:cNvPr>
            <p:cNvSpPr txBox="1"/>
            <p:nvPr/>
          </p:nvSpPr>
          <p:spPr>
            <a:xfrm>
              <a:off x="8449232" y="2370853"/>
              <a:ext cx="4283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17" name="Left Arrow 16">
              <a:extLst>
                <a:ext uri="{FF2B5EF4-FFF2-40B4-BE49-F238E27FC236}">
                  <a16:creationId xmlns:a16="http://schemas.microsoft.com/office/drawing/2014/main" id="{D9630870-9D48-D8E7-AE0B-71B2B4755C7C}"/>
                </a:ext>
              </a:extLst>
            </p:cNvPr>
            <p:cNvSpPr/>
            <p:nvPr/>
          </p:nvSpPr>
          <p:spPr>
            <a:xfrm>
              <a:off x="7682182" y="2433326"/>
              <a:ext cx="768039" cy="84889"/>
            </a:xfrm>
            <a:prstGeom prst="leftArrow">
              <a:avLst>
                <a:gd name="adj1" fmla="val 42613"/>
                <a:gd name="adj2" fmla="val 50000"/>
              </a:avLst>
            </a:prstGeom>
            <a:solidFill>
              <a:srgbClr val="0070C0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EF47D0-310D-8CC5-1F83-F5328515874B}"/>
                </a:ext>
              </a:extLst>
            </p:cNvPr>
            <p:cNvSpPr txBox="1"/>
            <p:nvPr/>
          </p:nvSpPr>
          <p:spPr>
            <a:xfrm>
              <a:off x="8499372" y="1932227"/>
              <a:ext cx="37702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01641A1A-AC49-9702-77E1-AD365D9A2E47}"/>
                </a:ext>
              </a:extLst>
            </p:cNvPr>
            <p:cNvSpPr/>
            <p:nvPr/>
          </p:nvSpPr>
          <p:spPr>
            <a:xfrm>
              <a:off x="7681193" y="2094021"/>
              <a:ext cx="818177" cy="68394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3F7C7F9-0543-F633-A70E-AD44F6DE021D}"/>
              </a:ext>
            </a:extLst>
          </p:cNvPr>
          <p:cNvSpPr/>
          <p:nvPr/>
        </p:nvSpPr>
        <p:spPr>
          <a:xfrm>
            <a:off x="2447047" y="747616"/>
            <a:ext cx="1547280" cy="3625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</a:t>
            </a:r>
            <a:r>
              <a:rPr lang="en-US" dirty="0" err="1"/>
              <a:t>lr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EAFB03-3694-0BA1-D1E4-578EA56DD7D4}"/>
              </a:ext>
            </a:extLst>
          </p:cNvPr>
          <p:cNvSpPr/>
          <p:nvPr/>
        </p:nvSpPr>
        <p:spPr>
          <a:xfrm>
            <a:off x="2447047" y="1070498"/>
            <a:ext cx="1547280" cy="36257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D69A50-851A-612B-2C0A-DA2E79EA1B9C}"/>
              </a:ext>
            </a:extLst>
          </p:cNvPr>
          <p:cNvSpPr txBox="1"/>
          <p:nvPr/>
        </p:nvSpPr>
        <p:spPr>
          <a:xfrm>
            <a:off x="1335499" y="87503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main()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D20B2AA-7006-B34B-3137-150E9E128E7C}"/>
              </a:ext>
            </a:extLst>
          </p:cNvPr>
          <p:cNvSpPr/>
          <p:nvPr/>
        </p:nvSpPr>
        <p:spPr>
          <a:xfrm>
            <a:off x="2137933" y="747616"/>
            <a:ext cx="264232" cy="653511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623B579-2531-C2F0-2C07-03F8B767D47A}"/>
              </a:ext>
            </a:extLst>
          </p:cNvPr>
          <p:cNvGrpSpPr/>
          <p:nvPr/>
        </p:nvGrpSpPr>
        <p:grpSpPr>
          <a:xfrm>
            <a:off x="3940847" y="2821347"/>
            <a:ext cx="1196361" cy="807958"/>
            <a:chOff x="7681193" y="1932227"/>
            <a:chExt cx="1196361" cy="807958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292222C-73F7-5E4E-6957-AC075F746836}"/>
                </a:ext>
              </a:extLst>
            </p:cNvPr>
            <p:cNvSpPr txBox="1"/>
            <p:nvPr/>
          </p:nvSpPr>
          <p:spPr>
            <a:xfrm>
              <a:off x="8449232" y="2370853"/>
              <a:ext cx="4283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98" name="Left Arrow 97">
              <a:extLst>
                <a:ext uri="{FF2B5EF4-FFF2-40B4-BE49-F238E27FC236}">
                  <a16:creationId xmlns:a16="http://schemas.microsoft.com/office/drawing/2014/main" id="{503B7743-73F6-355B-A15A-E2378688D7AE}"/>
                </a:ext>
              </a:extLst>
            </p:cNvPr>
            <p:cNvSpPr/>
            <p:nvPr/>
          </p:nvSpPr>
          <p:spPr>
            <a:xfrm>
              <a:off x="7682182" y="2433326"/>
              <a:ext cx="768039" cy="84889"/>
            </a:xfrm>
            <a:prstGeom prst="leftArrow">
              <a:avLst>
                <a:gd name="adj1" fmla="val 42613"/>
                <a:gd name="adj2" fmla="val 50000"/>
              </a:avLst>
            </a:prstGeom>
            <a:solidFill>
              <a:srgbClr val="0070C0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B58056E-E9F0-38EC-8E89-3C535914BE8D}"/>
                </a:ext>
              </a:extLst>
            </p:cNvPr>
            <p:cNvSpPr txBox="1"/>
            <p:nvPr/>
          </p:nvSpPr>
          <p:spPr>
            <a:xfrm>
              <a:off x="8499372" y="1932227"/>
              <a:ext cx="37702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00" name="Left Arrow 99">
              <a:extLst>
                <a:ext uri="{FF2B5EF4-FFF2-40B4-BE49-F238E27FC236}">
                  <a16:creationId xmlns:a16="http://schemas.microsoft.com/office/drawing/2014/main" id="{29BA0CD6-683C-078C-7E6F-726008DB4C99}"/>
                </a:ext>
              </a:extLst>
            </p:cNvPr>
            <p:cNvSpPr/>
            <p:nvPr/>
          </p:nvSpPr>
          <p:spPr>
            <a:xfrm>
              <a:off x="7681193" y="2094021"/>
              <a:ext cx="818177" cy="68394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87742C1-98DE-BB39-CC04-2AE760B39371}"/>
              </a:ext>
            </a:extLst>
          </p:cNvPr>
          <p:cNvSpPr/>
          <p:nvPr/>
        </p:nvSpPr>
        <p:spPr>
          <a:xfrm>
            <a:off x="2402165" y="2113043"/>
            <a:ext cx="1547280" cy="3625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</a:t>
            </a:r>
            <a:r>
              <a:rPr lang="en-US" dirty="0" err="1"/>
              <a:t>lr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BEB822B-A8C8-D0C6-E765-B6233D277CD9}"/>
              </a:ext>
            </a:extLst>
          </p:cNvPr>
          <p:cNvSpPr/>
          <p:nvPr/>
        </p:nvSpPr>
        <p:spPr>
          <a:xfrm>
            <a:off x="2402165" y="2435925"/>
            <a:ext cx="1547280" cy="36257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6134D12-94EE-1616-BBD0-3C830E12153A}"/>
              </a:ext>
            </a:extLst>
          </p:cNvPr>
          <p:cNvSpPr txBox="1"/>
          <p:nvPr/>
        </p:nvSpPr>
        <p:spPr>
          <a:xfrm>
            <a:off x="1290617" y="224046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main()</a:t>
            </a:r>
          </a:p>
        </p:txBody>
      </p:sp>
      <p:sp>
        <p:nvSpPr>
          <p:cNvPr id="104" name="Left Brace 103">
            <a:extLst>
              <a:ext uri="{FF2B5EF4-FFF2-40B4-BE49-F238E27FC236}">
                <a16:creationId xmlns:a16="http://schemas.microsoft.com/office/drawing/2014/main" id="{C4A9F511-76CD-84C7-79BA-927C36D61E31}"/>
              </a:ext>
            </a:extLst>
          </p:cNvPr>
          <p:cNvSpPr/>
          <p:nvPr/>
        </p:nvSpPr>
        <p:spPr>
          <a:xfrm>
            <a:off x="2093051" y="2113043"/>
            <a:ext cx="264232" cy="653511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19869AE-C8C2-556B-A57F-733CA801DFC3}"/>
              </a:ext>
            </a:extLst>
          </p:cNvPr>
          <p:cNvGrpSpPr/>
          <p:nvPr/>
        </p:nvGrpSpPr>
        <p:grpSpPr>
          <a:xfrm>
            <a:off x="1321848" y="2591398"/>
            <a:ext cx="3203588" cy="860368"/>
            <a:chOff x="5054587" y="2352455"/>
            <a:chExt cx="3203588" cy="86036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EACD520-8E67-33B7-C573-755B1630325D}"/>
                </a:ext>
              </a:extLst>
            </p:cNvPr>
            <p:cNvSpPr/>
            <p:nvPr/>
          </p:nvSpPr>
          <p:spPr>
            <a:xfrm>
              <a:off x="6134904" y="2520324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main()</a:t>
              </a:r>
            </a:p>
          </p:txBody>
        </p:sp>
        <p:sp>
          <p:nvSpPr>
            <p:cNvPr id="131" name="Left Brace 130">
              <a:extLst>
                <a:ext uri="{FF2B5EF4-FFF2-40B4-BE49-F238E27FC236}">
                  <a16:creationId xmlns:a16="http://schemas.microsoft.com/office/drawing/2014/main" id="{F53488EB-8BDF-ED6E-DB73-0497E3A8D4ED}"/>
                </a:ext>
              </a:extLst>
            </p:cNvPr>
            <p:cNvSpPr/>
            <p:nvPr/>
          </p:nvSpPr>
          <p:spPr>
            <a:xfrm>
              <a:off x="5873371" y="2559312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A5F181B-227F-7CEC-2CE6-15A1FA974E12}"/>
                </a:ext>
              </a:extLst>
            </p:cNvPr>
            <p:cNvSpPr/>
            <p:nvPr/>
          </p:nvSpPr>
          <p:spPr>
            <a:xfrm>
              <a:off x="6134904" y="2843206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main()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DA663FD-D79C-1C1E-BCAD-E0F2A3E92EDF}"/>
                </a:ext>
              </a:extLst>
            </p:cNvPr>
            <p:cNvSpPr txBox="1"/>
            <p:nvPr/>
          </p:nvSpPr>
          <p:spPr>
            <a:xfrm>
              <a:off x="5054587" y="2712277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248EB7-6430-2442-AF4F-8D1DBFE2E861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2928811"/>
              <a:ext cx="57599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AE0280F-F2FC-DA80-A199-754584A481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173" y="2352455"/>
              <a:ext cx="2" cy="5784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DA17A69-ECDA-3B85-F86D-3BC08E7BEFCE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2" y="2352455"/>
              <a:ext cx="575991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3CB7D91-C593-4E79-AB16-96A5D68FECA9}"/>
              </a:ext>
            </a:extLst>
          </p:cNvPr>
          <p:cNvGrpSpPr/>
          <p:nvPr/>
        </p:nvGrpSpPr>
        <p:grpSpPr>
          <a:xfrm>
            <a:off x="9441303" y="6032925"/>
            <a:ext cx="1196361" cy="807958"/>
            <a:chOff x="7681193" y="1932227"/>
            <a:chExt cx="1196361" cy="807958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8D00063-067A-E538-6696-BBE3E4438415}"/>
                </a:ext>
              </a:extLst>
            </p:cNvPr>
            <p:cNvSpPr txBox="1"/>
            <p:nvPr/>
          </p:nvSpPr>
          <p:spPr>
            <a:xfrm>
              <a:off x="8449232" y="2370853"/>
              <a:ext cx="4283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139" name="Left Arrow 138">
              <a:extLst>
                <a:ext uri="{FF2B5EF4-FFF2-40B4-BE49-F238E27FC236}">
                  <a16:creationId xmlns:a16="http://schemas.microsoft.com/office/drawing/2014/main" id="{3C222194-6993-6CA4-CFBC-5E5CFCEE0601}"/>
                </a:ext>
              </a:extLst>
            </p:cNvPr>
            <p:cNvSpPr/>
            <p:nvPr/>
          </p:nvSpPr>
          <p:spPr>
            <a:xfrm>
              <a:off x="7682182" y="2433326"/>
              <a:ext cx="768039" cy="84889"/>
            </a:xfrm>
            <a:prstGeom prst="leftArrow">
              <a:avLst>
                <a:gd name="adj1" fmla="val 42613"/>
                <a:gd name="adj2" fmla="val 50000"/>
              </a:avLst>
            </a:prstGeom>
            <a:solidFill>
              <a:srgbClr val="0070C0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FA4BF9F-8859-C205-8DD5-7D2A8E16E659}"/>
                </a:ext>
              </a:extLst>
            </p:cNvPr>
            <p:cNvSpPr txBox="1"/>
            <p:nvPr/>
          </p:nvSpPr>
          <p:spPr>
            <a:xfrm>
              <a:off x="8499372" y="1932227"/>
              <a:ext cx="37702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41" name="Left Arrow 140">
              <a:extLst>
                <a:ext uri="{FF2B5EF4-FFF2-40B4-BE49-F238E27FC236}">
                  <a16:creationId xmlns:a16="http://schemas.microsoft.com/office/drawing/2014/main" id="{1F99F65E-F095-BDC9-1A53-230A66F110D9}"/>
                </a:ext>
              </a:extLst>
            </p:cNvPr>
            <p:cNvSpPr/>
            <p:nvPr/>
          </p:nvSpPr>
          <p:spPr>
            <a:xfrm>
              <a:off x="7681193" y="2094021"/>
              <a:ext cx="818177" cy="68394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68E7C7B-8173-466C-59B1-DC66EBCC6E0E}"/>
              </a:ext>
            </a:extLst>
          </p:cNvPr>
          <p:cNvSpPr/>
          <p:nvPr/>
        </p:nvSpPr>
        <p:spPr>
          <a:xfrm>
            <a:off x="7894025" y="3405847"/>
            <a:ext cx="1547280" cy="3625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</a:t>
            </a:r>
            <a:r>
              <a:rPr lang="en-US" dirty="0" err="1"/>
              <a:t>lr</a:t>
            </a:r>
            <a:endParaRPr lang="en-US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57210184-FE08-5261-DF38-A446A7BF00BB}"/>
              </a:ext>
            </a:extLst>
          </p:cNvPr>
          <p:cNvSpPr/>
          <p:nvPr/>
        </p:nvSpPr>
        <p:spPr>
          <a:xfrm>
            <a:off x="7894025" y="3728729"/>
            <a:ext cx="1547280" cy="36257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CC119D8-F80F-47B5-074B-B35CBAF5AFAA}"/>
              </a:ext>
            </a:extLst>
          </p:cNvPr>
          <p:cNvSpPr txBox="1"/>
          <p:nvPr/>
        </p:nvSpPr>
        <p:spPr>
          <a:xfrm>
            <a:off x="6782477" y="353326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main()</a:t>
            </a:r>
          </a:p>
        </p:txBody>
      </p:sp>
      <p:sp>
        <p:nvSpPr>
          <p:cNvPr id="145" name="Left Brace 144">
            <a:extLst>
              <a:ext uri="{FF2B5EF4-FFF2-40B4-BE49-F238E27FC236}">
                <a16:creationId xmlns:a16="http://schemas.microsoft.com/office/drawing/2014/main" id="{FDF3B860-D919-A7E2-A4CE-170901763A5A}"/>
              </a:ext>
            </a:extLst>
          </p:cNvPr>
          <p:cNvSpPr/>
          <p:nvPr/>
        </p:nvSpPr>
        <p:spPr>
          <a:xfrm>
            <a:off x="7584911" y="3405847"/>
            <a:ext cx="264232" cy="653511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3974456-9C4A-BF05-891A-FA2FBDCD4100}"/>
              </a:ext>
            </a:extLst>
          </p:cNvPr>
          <p:cNvGrpSpPr/>
          <p:nvPr/>
        </p:nvGrpSpPr>
        <p:grpSpPr>
          <a:xfrm>
            <a:off x="6813708" y="5906010"/>
            <a:ext cx="3203588" cy="772048"/>
            <a:chOff x="5054587" y="4374263"/>
            <a:chExt cx="3203588" cy="772048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6BA4A97E-5E81-44D3-FE47-C7CFC7CBDF00}"/>
                </a:ext>
              </a:extLst>
            </p:cNvPr>
            <p:cNvSpPr/>
            <p:nvPr/>
          </p:nvSpPr>
          <p:spPr>
            <a:xfrm>
              <a:off x="6134904" y="4453812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</a:t>
              </a:r>
              <a:r>
                <a:rPr lang="en-US" dirty="0" err="1"/>
                <a:t>funcC</a:t>
              </a:r>
              <a:r>
                <a:rPr lang="en-US" dirty="0"/>
                <a:t>()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41DC85F-FF3A-0DC0-F46C-FE8EC2E1AA26}"/>
                </a:ext>
              </a:extLst>
            </p:cNvPr>
            <p:cNvSpPr/>
            <p:nvPr/>
          </p:nvSpPr>
          <p:spPr>
            <a:xfrm>
              <a:off x="6134904" y="4776694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funcC</a:t>
              </a:r>
              <a:r>
                <a:rPr lang="en-US" dirty="0"/>
                <a:t>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B249965-B0DA-9413-AB59-175FBC3ABC62}"/>
                </a:ext>
              </a:extLst>
            </p:cNvPr>
            <p:cNvSpPr txBox="1"/>
            <p:nvPr/>
          </p:nvSpPr>
          <p:spPr>
            <a:xfrm>
              <a:off x="5054587" y="4645765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funcD</a:t>
              </a:r>
              <a:r>
                <a:rPr lang="en-US" dirty="0"/>
                <a:t>()</a:t>
              </a:r>
            </a:p>
          </p:txBody>
        </p:sp>
        <p:sp>
          <p:nvSpPr>
            <p:cNvPr id="150" name="Left Brace 149">
              <a:extLst>
                <a:ext uri="{FF2B5EF4-FFF2-40B4-BE49-F238E27FC236}">
                  <a16:creationId xmlns:a16="http://schemas.microsoft.com/office/drawing/2014/main" id="{7B9679BF-8165-2B96-B5AD-5F58A0109B3D}"/>
                </a:ext>
              </a:extLst>
            </p:cNvPr>
            <p:cNvSpPr/>
            <p:nvPr/>
          </p:nvSpPr>
          <p:spPr>
            <a:xfrm>
              <a:off x="5873371" y="4492800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C3EE8F8-F2E0-69AF-AB8C-A5C08C62F9DC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4950619"/>
              <a:ext cx="57599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85844FA-0D0E-34C1-A00E-287EA6DD02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173" y="4374263"/>
              <a:ext cx="2" cy="5784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35C4CF4-D528-046F-602B-85D58BA1CBEB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2" y="4374263"/>
              <a:ext cx="575991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28A3A28-1B71-08D9-F505-F523F8CBD91A}"/>
              </a:ext>
            </a:extLst>
          </p:cNvPr>
          <p:cNvGrpSpPr/>
          <p:nvPr/>
        </p:nvGrpSpPr>
        <p:grpSpPr>
          <a:xfrm>
            <a:off x="6813708" y="5190339"/>
            <a:ext cx="3203588" cy="846886"/>
            <a:chOff x="5054587" y="3658592"/>
            <a:chExt cx="3203588" cy="846886"/>
          </a:xfrm>
        </p:grpSpPr>
        <p:sp>
          <p:nvSpPr>
            <p:cNvPr id="155" name="Left Brace 154">
              <a:extLst>
                <a:ext uri="{FF2B5EF4-FFF2-40B4-BE49-F238E27FC236}">
                  <a16:creationId xmlns:a16="http://schemas.microsoft.com/office/drawing/2014/main" id="{6624298D-0AC2-1265-DF9B-C3F5648275BC}"/>
                </a:ext>
              </a:extLst>
            </p:cNvPr>
            <p:cNvSpPr/>
            <p:nvPr/>
          </p:nvSpPr>
          <p:spPr>
            <a:xfrm>
              <a:off x="5873371" y="3851967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56703FD-7B0C-0A29-79F0-605068963119}"/>
                </a:ext>
              </a:extLst>
            </p:cNvPr>
            <p:cNvSpPr/>
            <p:nvPr/>
          </p:nvSpPr>
          <p:spPr>
            <a:xfrm>
              <a:off x="6134904" y="3812979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</a:t>
              </a:r>
              <a:r>
                <a:rPr lang="en-US" dirty="0" err="1"/>
                <a:t>funcB</a:t>
              </a:r>
              <a:r>
                <a:rPr lang="en-US" dirty="0"/>
                <a:t>()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6BC35C8F-19AB-6217-7BDA-94D91E666059}"/>
                </a:ext>
              </a:extLst>
            </p:cNvPr>
            <p:cNvSpPr/>
            <p:nvPr/>
          </p:nvSpPr>
          <p:spPr>
            <a:xfrm>
              <a:off x="6134904" y="4135861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FuncB</a:t>
              </a:r>
              <a:r>
                <a:rPr lang="en-US" dirty="0"/>
                <a:t>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DF6A936-C430-C8A7-FB70-666DADB8030E}"/>
                </a:ext>
              </a:extLst>
            </p:cNvPr>
            <p:cNvSpPr txBox="1"/>
            <p:nvPr/>
          </p:nvSpPr>
          <p:spPr>
            <a:xfrm>
              <a:off x="5054587" y="4004932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funcC</a:t>
              </a:r>
              <a:r>
                <a:rPr lang="en-US" dirty="0"/>
                <a:t>()</a:t>
              </a: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D836AE7-E87C-B312-CF54-FEED859B25B4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4234948"/>
              <a:ext cx="57599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4AEE6CB-FD10-F97D-97F3-00ABFB873D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173" y="3658592"/>
              <a:ext cx="2" cy="5784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5B4E122-3391-0047-7038-5DC77DD0A523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2" y="3658592"/>
              <a:ext cx="575991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B3D9EC3-7CAC-59D1-5F06-6CA2B1C11777}"/>
              </a:ext>
            </a:extLst>
          </p:cNvPr>
          <p:cNvGrpSpPr/>
          <p:nvPr/>
        </p:nvGrpSpPr>
        <p:grpSpPr>
          <a:xfrm>
            <a:off x="6813708" y="4532325"/>
            <a:ext cx="3203588" cy="858430"/>
            <a:chOff x="5054587" y="3000578"/>
            <a:chExt cx="3203588" cy="858430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9C8D4305-8C99-AC65-8C7F-A40A887445DB}"/>
                </a:ext>
              </a:extLst>
            </p:cNvPr>
            <p:cNvSpPr/>
            <p:nvPr/>
          </p:nvSpPr>
          <p:spPr>
            <a:xfrm>
              <a:off x="6134904" y="3166509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</a:t>
              </a:r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28C4339E-4AD2-E012-1E81-F81F9F495F0C}"/>
                </a:ext>
              </a:extLst>
            </p:cNvPr>
            <p:cNvSpPr/>
            <p:nvPr/>
          </p:nvSpPr>
          <p:spPr>
            <a:xfrm>
              <a:off x="6134904" y="3489391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funcA</a:t>
              </a:r>
              <a:r>
                <a:rPr lang="en-US" dirty="0"/>
                <a:t>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1A713031-3912-4101-B8B9-9E645A3401C3}"/>
                </a:ext>
              </a:extLst>
            </p:cNvPr>
            <p:cNvSpPr txBox="1"/>
            <p:nvPr/>
          </p:nvSpPr>
          <p:spPr>
            <a:xfrm>
              <a:off x="5054587" y="3358462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funcB</a:t>
              </a:r>
              <a:r>
                <a:rPr lang="en-US" dirty="0"/>
                <a:t>()</a:t>
              </a:r>
            </a:p>
          </p:txBody>
        </p:sp>
        <p:sp>
          <p:nvSpPr>
            <p:cNvPr id="166" name="Left Brace 165">
              <a:extLst>
                <a:ext uri="{FF2B5EF4-FFF2-40B4-BE49-F238E27FC236}">
                  <a16:creationId xmlns:a16="http://schemas.microsoft.com/office/drawing/2014/main" id="{B179B074-432C-20CF-95B9-5DC72830609A}"/>
                </a:ext>
              </a:extLst>
            </p:cNvPr>
            <p:cNvSpPr/>
            <p:nvPr/>
          </p:nvSpPr>
          <p:spPr>
            <a:xfrm>
              <a:off x="5873371" y="3205497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6290117-5871-B0DF-EF66-2EF5596B2A46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3576934"/>
              <a:ext cx="57599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C551FB3-17BA-2A4E-69B5-A856E46B9E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173" y="3000578"/>
              <a:ext cx="2" cy="5784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F295609-EC5B-74E4-F778-563127ACA5A3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2" y="3000578"/>
              <a:ext cx="575991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292EB58-A0F2-1E7F-3DDC-4213D8174079}"/>
              </a:ext>
            </a:extLst>
          </p:cNvPr>
          <p:cNvGrpSpPr/>
          <p:nvPr/>
        </p:nvGrpSpPr>
        <p:grpSpPr>
          <a:xfrm>
            <a:off x="6813708" y="3884202"/>
            <a:ext cx="3203588" cy="860368"/>
            <a:chOff x="5054587" y="2352455"/>
            <a:chExt cx="3203588" cy="860368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222CE56-FB39-F50D-2D86-83ABF56FDCC5}"/>
                </a:ext>
              </a:extLst>
            </p:cNvPr>
            <p:cNvSpPr/>
            <p:nvPr/>
          </p:nvSpPr>
          <p:spPr>
            <a:xfrm>
              <a:off x="6134904" y="2520324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main()</a:t>
              </a:r>
            </a:p>
          </p:txBody>
        </p:sp>
        <p:sp>
          <p:nvSpPr>
            <p:cNvPr id="172" name="Left Brace 171">
              <a:extLst>
                <a:ext uri="{FF2B5EF4-FFF2-40B4-BE49-F238E27FC236}">
                  <a16:creationId xmlns:a16="http://schemas.microsoft.com/office/drawing/2014/main" id="{8479E078-6F96-AA66-E57A-A4575C809FB8}"/>
                </a:ext>
              </a:extLst>
            </p:cNvPr>
            <p:cNvSpPr/>
            <p:nvPr/>
          </p:nvSpPr>
          <p:spPr>
            <a:xfrm>
              <a:off x="5873371" y="2559312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6953B74D-B7F5-914B-4080-0DCD5B96139C}"/>
                </a:ext>
              </a:extLst>
            </p:cNvPr>
            <p:cNvSpPr/>
            <p:nvPr/>
          </p:nvSpPr>
          <p:spPr>
            <a:xfrm>
              <a:off x="6134904" y="2843206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main()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22BC711-B042-F2AB-E401-AE06EA35890A}"/>
                </a:ext>
              </a:extLst>
            </p:cNvPr>
            <p:cNvSpPr txBox="1"/>
            <p:nvPr/>
          </p:nvSpPr>
          <p:spPr>
            <a:xfrm>
              <a:off x="5054587" y="2712277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7965756E-0D85-5AE1-027A-2989BA5359DA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2928811"/>
              <a:ext cx="57599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55A11AEF-BF31-301D-898B-942046A2F1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173" y="2352455"/>
              <a:ext cx="2" cy="5784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6F1CB2C1-FBDE-6FC8-A0FB-D1BE9CC4E3DE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2" y="2352455"/>
              <a:ext cx="575991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01227E57-49A0-A93F-5740-B5271B201063}"/>
              </a:ext>
            </a:extLst>
          </p:cNvPr>
          <p:cNvSpPr/>
          <p:nvPr/>
        </p:nvSpPr>
        <p:spPr>
          <a:xfrm>
            <a:off x="2457576" y="4023538"/>
            <a:ext cx="1547280" cy="3625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</a:t>
            </a:r>
            <a:r>
              <a:rPr lang="en-US" dirty="0" err="1"/>
              <a:t>lr</a:t>
            </a:r>
            <a:endParaRPr lang="en-US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2B31B47C-45C8-D51F-B907-4EBB74EE7000}"/>
              </a:ext>
            </a:extLst>
          </p:cNvPr>
          <p:cNvSpPr/>
          <p:nvPr/>
        </p:nvSpPr>
        <p:spPr>
          <a:xfrm>
            <a:off x="2457576" y="4346420"/>
            <a:ext cx="1547280" cy="36257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99FEE1B-9A21-F5CE-5317-CE9F5FB0606C}"/>
              </a:ext>
            </a:extLst>
          </p:cNvPr>
          <p:cNvSpPr txBox="1"/>
          <p:nvPr/>
        </p:nvSpPr>
        <p:spPr>
          <a:xfrm>
            <a:off x="1346028" y="415095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main()</a:t>
            </a:r>
          </a:p>
        </p:txBody>
      </p:sp>
      <p:sp>
        <p:nvSpPr>
          <p:cNvPr id="181" name="Left Brace 180">
            <a:extLst>
              <a:ext uri="{FF2B5EF4-FFF2-40B4-BE49-F238E27FC236}">
                <a16:creationId xmlns:a16="http://schemas.microsoft.com/office/drawing/2014/main" id="{31959005-7916-78BE-BA60-CFD47BB4B472}"/>
              </a:ext>
            </a:extLst>
          </p:cNvPr>
          <p:cNvSpPr/>
          <p:nvPr/>
        </p:nvSpPr>
        <p:spPr>
          <a:xfrm>
            <a:off x="2148462" y="4023538"/>
            <a:ext cx="264232" cy="653511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E49CCC03-5BC4-FC26-9F5D-1F2DF5F54E06}"/>
              </a:ext>
            </a:extLst>
          </p:cNvPr>
          <p:cNvGrpSpPr/>
          <p:nvPr/>
        </p:nvGrpSpPr>
        <p:grpSpPr>
          <a:xfrm>
            <a:off x="1377259" y="5150016"/>
            <a:ext cx="3203588" cy="858430"/>
            <a:chOff x="5054587" y="3000578"/>
            <a:chExt cx="3203588" cy="858430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F4C3E0BE-C5CD-53AC-1C82-E300CF87D08F}"/>
                </a:ext>
              </a:extLst>
            </p:cNvPr>
            <p:cNvSpPr/>
            <p:nvPr/>
          </p:nvSpPr>
          <p:spPr>
            <a:xfrm>
              <a:off x="6134904" y="3166509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</a:t>
              </a:r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8DDB1A1A-E5AF-D627-19CA-80D16E9ACDA0}"/>
                </a:ext>
              </a:extLst>
            </p:cNvPr>
            <p:cNvSpPr/>
            <p:nvPr/>
          </p:nvSpPr>
          <p:spPr>
            <a:xfrm>
              <a:off x="6134904" y="3489391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funcA</a:t>
              </a:r>
              <a:r>
                <a:rPr lang="en-US" dirty="0"/>
                <a:t>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7C7E6680-160C-D1BB-1D45-7EDD6AF44C34}"/>
                </a:ext>
              </a:extLst>
            </p:cNvPr>
            <p:cNvSpPr txBox="1"/>
            <p:nvPr/>
          </p:nvSpPr>
          <p:spPr>
            <a:xfrm>
              <a:off x="5054587" y="3358462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funcB</a:t>
              </a:r>
              <a:r>
                <a:rPr lang="en-US" dirty="0"/>
                <a:t>()</a:t>
              </a:r>
            </a:p>
          </p:txBody>
        </p:sp>
        <p:sp>
          <p:nvSpPr>
            <p:cNvPr id="186" name="Left Brace 185">
              <a:extLst>
                <a:ext uri="{FF2B5EF4-FFF2-40B4-BE49-F238E27FC236}">
                  <a16:creationId xmlns:a16="http://schemas.microsoft.com/office/drawing/2014/main" id="{A13188A6-3E59-795E-C736-39CE0071882C}"/>
                </a:ext>
              </a:extLst>
            </p:cNvPr>
            <p:cNvSpPr/>
            <p:nvPr/>
          </p:nvSpPr>
          <p:spPr>
            <a:xfrm>
              <a:off x="5873371" y="3205497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D2E42370-6C88-4118-5D7D-AD540CF7D5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3576934"/>
              <a:ext cx="57599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B627724-95D2-D0BD-245C-F9B64F4D3A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173" y="3000578"/>
              <a:ext cx="2" cy="5784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B59CFC7-589F-0C8E-DC11-71796C9EE639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2" y="3000578"/>
              <a:ext cx="575991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EFCAA6B4-5F89-7DC4-2B22-2BD0C40E979B}"/>
              </a:ext>
            </a:extLst>
          </p:cNvPr>
          <p:cNvGrpSpPr/>
          <p:nvPr/>
        </p:nvGrpSpPr>
        <p:grpSpPr>
          <a:xfrm>
            <a:off x="1377259" y="4501893"/>
            <a:ext cx="3203588" cy="860368"/>
            <a:chOff x="5054587" y="2352455"/>
            <a:chExt cx="3203588" cy="860368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6AD1A14F-C92E-04BE-68A1-CD3BE158DA0B}"/>
                </a:ext>
              </a:extLst>
            </p:cNvPr>
            <p:cNvSpPr/>
            <p:nvPr/>
          </p:nvSpPr>
          <p:spPr>
            <a:xfrm>
              <a:off x="6134904" y="2520324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main()</a:t>
              </a:r>
            </a:p>
          </p:txBody>
        </p:sp>
        <p:sp>
          <p:nvSpPr>
            <p:cNvPr id="192" name="Left Brace 191">
              <a:extLst>
                <a:ext uri="{FF2B5EF4-FFF2-40B4-BE49-F238E27FC236}">
                  <a16:creationId xmlns:a16="http://schemas.microsoft.com/office/drawing/2014/main" id="{32B1A9FD-43D8-AE26-8795-4DE662D194CC}"/>
                </a:ext>
              </a:extLst>
            </p:cNvPr>
            <p:cNvSpPr/>
            <p:nvPr/>
          </p:nvSpPr>
          <p:spPr>
            <a:xfrm>
              <a:off x="5873371" y="2559312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FD05EA7-8269-2F43-249C-9FE06D594C55}"/>
                </a:ext>
              </a:extLst>
            </p:cNvPr>
            <p:cNvSpPr/>
            <p:nvPr/>
          </p:nvSpPr>
          <p:spPr>
            <a:xfrm>
              <a:off x="6134904" y="2843206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main()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9277ECA-F35D-366C-0BE0-2A293BA52334}"/>
                </a:ext>
              </a:extLst>
            </p:cNvPr>
            <p:cNvSpPr txBox="1"/>
            <p:nvPr/>
          </p:nvSpPr>
          <p:spPr>
            <a:xfrm>
              <a:off x="5054587" y="2712277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66044DC6-C2B3-BF64-2720-1C12CEA6D9D1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2928811"/>
              <a:ext cx="57599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538CD35-004B-3351-7239-4161C01591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173" y="2352455"/>
              <a:ext cx="2" cy="5784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C439B6A3-042C-B039-AF9C-DF587778550F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2" y="2352455"/>
              <a:ext cx="575991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E207EF10-4928-3B17-ACA0-9E5E3C5EE759}"/>
              </a:ext>
            </a:extLst>
          </p:cNvPr>
          <p:cNvGrpSpPr/>
          <p:nvPr/>
        </p:nvGrpSpPr>
        <p:grpSpPr>
          <a:xfrm>
            <a:off x="4004854" y="5361859"/>
            <a:ext cx="1196361" cy="807958"/>
            <a:chOff x="7681193" y="1932227"/>
            <a:chExt cx="1196361" cy="807958"/>
          </a:xfrm>
        </p:grpSpPr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03FE0857-BAD5-71FE-DFE2-7D357AB7E198}"/>
                </a:ext>
              </a:extLst>
            </p:cNvPr>
            <p:cNvSpPr txBox="1"/>
            <p:nvPr/>
          </p:nvSpPr>
          <p:spPr>
            <a:xfrm>
              <a:off x="8449232" y="2370853"/>
              <a:ext cx="4283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200" name="Left Arrow 199">
              <a:extLst>
                <a:ext uri="{FF2B5EF4-FFF2-40B4-BE49-F238E27FC236}">
                  <a16:creationId xmlns:a16="http://schemas.microsoft.com/office/drawing/2014/main" id="{3E2F9A12-C68A-6989-BF1D-73FEC36195D1}"/>
                </a:ext>
              </a:extLst>
            </p:cNvPr>
            <p:cNvSpPr/>
            <p:nvPr/>
          </p:nvSpPr>
          <p:spPr>
            <a:xfrm>
              <a:off x="7682182" y="2433326"/>
              <a:ext cx="768039" cy="84889"/>
            </a:xfrm>
            <a:prstGeom prst="leftArrow">
              <a:avLst>
                <a:gd name="adj1" fmla="val 42613"/>
                <a:gd name="adj2" fmla="val 50000"/>
              </a:avLst>
            </a:prstGeom>
            <a:solidFill>
              <a:srgbClr val="0070C0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B0A48D2A-8A5D-9E09-2039-8545A87AA30A}"/>
                </a:ext>
              </a:extLst>
            </p:cNvPr>
            <p:cNvSpPr txBox="1"/>
            <p:nvPr/>
          </p:nvSpPr>
          <p:spPr>
            <a:xfrm>
              <a:off x="8499372" y="1932227"/>
              <a:ext cx="37702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202" name="Left Arrow 201">
              <a:extLst>
                <a:ext uri="{FF2B5EF4-FFF2-40B4-BE49-F238E27FC236}">
                  <a16:creationId xmlns:a16="http://schemas.microsoft.com/office/drawing/2014/main" id="{D5D56F53-4C53-99DA-623E-70D6EEE2BBA0}"/>
                </a:ext>
              </a:extLst>
            </p:cNvPr>
            <p:cNvSpPr/>
            <p:nvPr/>
          </p:nvSpPr>
          <p:spPr>
            <a:xfrm>
              <a:off x="7681193" y="2094021"/>
              <a:ext cx="818177" cy="68394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31572DDF-0C15-FFA0-4CF9-F07020DDF22C}"/>
              </a:ext>
            </a:extLst>
          </p:cNvPr>
          <p:cNvGrpSpPr/>
          <p:nvPr/>
        </p:nvGrpSpPr>
        <p:grpSpPr>
          <a:xfrm>
            <a:off x="9349051" y="2573884"/>
            <a:ext cx="1196361" cy="807958"/>
            <a:chOff x="7681193" y="1932227"/>
            <a:chExt cx="1196361" cy="807958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FA615728-608D-2CA7-6D9F-A8162A419510}"/>
                </a:ext>
              </a:extLst>
            </p:cNvPr>
            <p:cNvSpPr txBox="1"/>
            <p:nvPr/>
          </p:nvSpPr>
          <p:spPr>
            <a:xfrm>
              <a:off x="8449232" y="2370853"/>
              <a:ext cx="4283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205" name="Left Arrow 204">
              <a:extLst>
                <a:ext uri="{FF2B5EF4-FFF2-40B4-BE49-F238E27FC236}">
                  <a16:creationId xmlns:a16="http://schemas.microsoft.com/office/drawing/2014/main" id="{B92684BF-7E76-50C5-28B4-9C87F9D8331B}"/>
                </a:ext>
              </a:extLst>
            </p:cNvPr>
            <p:cNvSpPr/>
            <p:nvPr/>
          </p:nvSpPr>
          <p:spPr>
            <a:xfrm>
              <a:off x="7682182" y="2433326"/>
              <a:ext cx="768039" cy="84889"/>
            </a:xfrm>
            <a:prstGeom prst="leftArrow">
              <a:avLst>
                <a:gd name="adj1" fmla="val 42613"/>
                <a:gd name="adj2" fmla="val 50000"/>
              </a:avLst>
            </a:prstGeom>
            <a:solidFill>
              <a:srgbClr val="0070C0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B22FD3E-37E2-FFA6-D3B3-1A16F914295A}"/>
                </a:ext>
              </a:extLst>
            </p:cNvPr>
            <p:cNvSpPr txBox="1"/>
            <p:nvPr/>
          </p:nvSpPr>
          <p:spPr>
            <a:xfrm>
              <a:off x="8499372" y="1932227"/>
              <a:ext cx="37702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207" name="Left Arrow 206">
              <a:extLst>
                <a:ext uri="{FF2B5EF4-FFF2-40B4-BE49-F238E27FC236}">
                  <a16:creationId xmlns:a16="http://schemas.microsoft.com/office/drawing/2014/main" id="{FD4CF61D-0AE3-0169-DF2C-92DD0E645C0F}"/>
                </a:ext>
              </a:extLst>
            </p:cNvPr>
            <p:cNvSpPr/>
            <p:nvPr/>
          </p:nvSpPr>
          <p:spPr>
            <a:xfrm>
              <a:off x="7681193" y="2094021"/>
              <a:ext cx="818177" cy="68394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Rectangle 207">
            <a:extLst>
              <a:ext uri="{FF2B5EF4-FFF2-40B4-BE49-F238E27FC236}">
                <a16:creationId xmlns:a16="http://schemas.microsoft.com/office/drawing/2014/main" id="{621DBCC8-E169-A52D-57E6-7275D65372EE}"/>
              </a:ext>
            </a:extLst>
          </p:cNvPr>
          <p:cNvSpPr/>
          <p:nvPr/>
        </p:nvSpPr>
        <p:spPr>
          <a:xfrm>
            <a:off x="7800720" y="554286"/>
            <a:ext cx="1547280" cy="3625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</a:t>
            </a:r>
            <a:r>
              <a:rPr lang="en-US" dirty="0" err="1"/>
              <a:t>lr</a:t>
            </a:r>
            <a:endParaRPr lang="en-US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F78637F8-7CA5-E346-1CE4-A09DB37CDEFE}"/>
              </a:ext>
            </a:extLst>
          </p:cNvPr>
          <p:cNvSpPr/>
          <p:nvPr/>
        </p:nvSpPr>
        <p:spPr>
          <a:xfrm>
            <a:off x="7800720" y="877168"/>
            <a:ext cx="1547280" cy="36257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DB317C68-62C8-F2BC-F0D8-06CE390FAED7}"/>
              </a:ext>
            </a:extLst>
          </p:cNvPr>
          <p:cNvSpPr txBox="1"/>
          <p:nvPr/>
        </p:nvSpPr>
        <p:spPr>
          <a:xfrm>
            <a:off x="6689172" y="68170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main()</a:t>
            </a:r>
          </a:p>
        </p:txBody>
      </p:sp>
      <p:sp>
        <p:nvSpPr>
          <p:cNvPr id="211" name="Left Brace 210">
            <a:extLst>
              <a:ext uri="{FF2B5EF4-FFF2-40B4-BE49-F238E27FC236}">
                <a16:creationId xmlns:a16="http://schemas.microsoft.com/office/drawing/2014/main" id="{8EBBD9F3-801F-1C52-5BD4-66DC330E2C8A}"/>
              </a:ext>
            </a:extLst>
          </p:cNvPr>
          <p:cNvSpPr/>
          <p:nvPr/>
        </p:nvSpPr>
        <p:spPr>
          <a:xfrm>
            <a:off x="7491606" y="554286"/>
            <a:ext cx="264232" cy="653511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ADB417E3-6866-A8CB-F852-DAEFECB9D185}"/>
              </a:ext>
            </a:extLst>
          </p:cNvPr>
          <p:cNvGrpSpPr/>
          <p:nvPr/>
        </p:nvGrpSpPr>
        <p:grpSpPr>
          <a:xfrm>
            <a:off x="6720403" y="2338778"/>
            <a:ext cx="3203588" cy="846886"/>
            <a:chOff x="5054587" y="3658592"/>
            <a:chExt cx="3203588" cy="846886"/>
          </a:xfrm>
        </p:grpSpPr>
        <p:sp>
          <p:nvSpPr>
            <p:cNvPr id="221" name="Left Brace 220">
              <a:extLst>
                <a:ext uri="{FF2B5EF4-FFF2-40B4-BE49-F238E27FC236}">
                  <a16:creationId xmlns:a16="http://schemas.microsoft.com/office/drawing/2014/main" id="{6E0FDEA8-D3C9-2CCF-D9EF-3B370AB9D52E}"/>
                </a:ext>
              </a:extLst>
            </p:cNvPr>
            <p:cNvSpPr/>
            <p:nvPr/>
          </p:nvSpPr>
          <p:spPr>
            <a:xfrm>
              <a:off x="5873371" y="3851967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132A4D50-D252-22F7-E4CC-7C30CBBB2871}"/>
                </a:ext>
              </a:extLst>
            </p:cNvPr>
            <p:cNvSpPr/>
            <p:nvPr/>
          </p:nvSpPr>
          <p:spPr>
            <a:xfrm>
              <a:off x="6134904" y="3812979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</a:t>
              </a:r>
              <a:r>
                <a:rPr lang="en-US" dirty="0" err="1"/>
                <a:t>funcB</a:t>
              </a:r>
              <a:r>
                <a:rPr lang="en-US" dirty="0"/>
                <a:t>()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BE71BF0D-9116-F018-9184-15F0C2089855}"/>
                </a:ext>
              </a:extLst>
            </p:cNvPr>
            <p:cNvSpPr/>
            <p:nvPr/>
          </p:nvSpPr>
          <p:spPr>
            <a:xfrm>
              <a:off x="6134904" y="4135861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FuncB</a:t>
              </a:r>
              <a:r>
                <a:rPr lang="en-US" dirty="0"/>
                <a:t>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8334E73F-04C0-DF23-E9CC-B59014F4EAF5}"/>
                </a:ext>
              </a:extLst>
            </p:cNvPr>
            <p:cNvSpPr txBox="1"/>
            <p:nvPr/>
          </p:nvSpPr>
          <p:spPr>
            <a:xfrm>
              <a:off x="5054587" y="4004932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funcC</a:t>
              </a:r>
              <a:r>
                <a:rPr lang="en-US" dirty="0"/>
                <a:t>()</a:t>
              </a: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58AB7F78-7097-785B-7C61-03FE825D1837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4234948"/>
              <a:ext cx="57599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F273718-F177-243A-55FB-E9E36302BE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173" y="3658592"/>
              <a:ext cx="2" cy="5784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543152F-4353-31B6-84BB-E08C1A0271E0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2" y="3658592"/>
              <a:ext cx="575991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D64A7EE-5E75-65BE-6102-3F46CB555456}"/>
              </a:ext>
            </a:extLst>
          </p:cNvPr>
          <p:cNvGrpSpPr/>
          <p:nvPr/>
        </p:nvGrpSpPr>
        <p:grpSpPr>
          <a:xfrm>
            <a:off x="6720403" y="1680764"/>
            <a:ext cx="3203588" cy="858430"/>
            <a:chOff x="5054587" y="3000578"/>
            <a:chExt cx="3203588" cy="858430"/>
          </a:xfrm>
        </p:grpSpPr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0C696FEA-4814-C756-F4DF-0DEC6A2B9926}"/>
                </a:ext>
              </a:extLst>
            </p:cNvPr>
            <p:cNvSpPr/>
            <p:nvPr/>
          </p:nvSpPr>
          <p:spPr>
            <a:xfrm>
              <a:off x="6134904" y="3166509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</a:t>
              </a:r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C59D469C-2BB1-60F8-99FF-20328E904503}"/>
                </a:ext>
              </a:extLst>
            </p:cNvPr>
            <p:cNvSpPr/>
            <p:nvPr/>
          </p:nvSpPr>
          <p:spPr>
            <a:xfrm>
              <a:off x="6134904" y="3489391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funcA</a:t>
              </a:r>
              <a:r>
                <a:rPr lang="en-US" dirty="0"/>
                <a:t>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09549723-5B8F-953F-B390-558A095B77FC}"/>
                </a:ext>
              </a:extLst>
            </p:cNvPr>
            <p:cNvSpPr txBox="1"/>
            <p:nvPr/>
          </p:nvSpPr>
          <p:spPr>
            <a:xfrm>
              <a:off x="5054587" y="3358462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funcB</a:t>
              </a:r>
              <a:r>
                <a:rPr lang="en-US" dirty="0"/>
                <a:t>()</a:t>
              </a:r>
            </a:p>
          </p:txBody>
        </p:sp>
        <p:sp>
          <p:nvSpPr>
            <p:cNvPr id="232" name="Left Brace 231">
              <a:extLst>
                <a:ext uri="{FF2B5EF4-FFF2-40B4-BE49-F238E27FC236}">
                  <a16:creationId xmlns:a16="http://schemas.microsoft.com/office/drawing/2014/main" id="{3D67572C-28F8-E9E7-1D53-64F63BAEEDBC}"/>
                </a:ext>
              </a:extLst>
            </p:cNvPr>
            <p:cNvSpPr/>
            <p:nvPr/>
          </p:nvSpPr>
          <p:spPr>
            <a:xfrm>
              <a:off x="5873371" y="3205497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5958CAA-6C8B-4642-493A-33174E3EDCC5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3576934"/>
              <a:ext cx="57599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B82305D7-C4FF-8179-BEC5-9EE9DCAB66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173" y="3000578"/>
              <a:ext cx="2" cy="5784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46FF9391-1E33-A77E-F90E-4DF9668CD2C8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2" y="3000578"/>
              <a:ext cx="575991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88670E2D-B2A7-0B3E-8577-F78F38552748}"/>
              </a:ext>
            </a:extLst>
          </p:cNvPr>
          <p:cNvGrpSpPr/>
          <p:nvPr/>
        </p:nvGrpSpPr>
        <p:grpSpPr>
          <a:xfrm>
            <a:off x="6720403" y="1032641"/>
            <a:ext cx="3203588" cy="860368"/>
            <a:chOff x="5054587" y="2352455"/>
            <a:chExt cx="3203588" cy="860368"/>
          </a:xfrm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0707BDDE-2065-4EAE-C06E-F50EBB5DCFEC}"/>
                </a:ext>
              </a:extLst>
            </p:cNvPr>
            <p:cNvSpPr/>
            <p:nvPr/>
          </p:nvSpPr>
          <p:spPr>
            <a:xfrm>
              <a:off x="6134904" y="2520324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main()</a:t>
              </a:r>
            </a:p>
          </p:txBody>
        </p:sp>
        <p:sp>
          <p:nvSpPr>
            <p:cNvPr id="238" name="Left Brace 237">
              <a:extLst>
                <a:ext uri="{FF2B5EF4-FFF2-40B4-BE49-F238E27FC236}">
                  <a16:creationId xmlns:a16="http://schemas.microsoft.com/office/drawing/2014/main" id="{EF639A6A-0BA2-75A5-FF80-B238A44EDE86}"/>
                </a:ext>
              </a:extLst>
            </p:cNvPr>
            <p:cNvSpPr/>
            <p:nvPr/>
          </p:nvSpPr>
          <p:spPr>
            <a:xfrm>
              <a:off x="5873371" y="2559312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CB843EA5-686B-B0F4-8B62-6851F8A5D72C}"/>
                </a:ext>
              </a:extLst>
            </p:cNvPr>
            <p:cNvSpPr/>
            <p:nvPr/>
          </p:nvSpPr>
          <p:spPr>
            <a:xfrm>
              <a:off x="6134904" y="2843206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main()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472C7187-9025-6E8D-E1FD-2FFF59BBDA95}"/>
                </a:ext>
              </a:extLst>
            </p:cNvPr>
            <p:cNvSpPr txBox="1"/>
            <p:nvPr/>
          </p:nvSpPr>
          <p:spPr>
            <a:xfrm>
              <a:off x="5054587" y="2712277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63F5C97-59C8-359E-85BB-68E15AED1365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2928811"/>
              <a:ext cx="57599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8C8C9B0A-8F5E-575C-F33C-F82B274D44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173" y="2352455"/>
              <a:ext cx="2" cy="5784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5DE2FCBD-2BF3-3F80-322C-099652CEBFF3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2" y="2352455"/>
              <a:ext cx="575991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763E9C81-2E4C-0914-F9C5-58BFB2A977A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7194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88" y="-1118"/>
            <a:ext cx="10769531" cy="477237"/>
          </a:xfrm>
        </p:spPr>
        <p:txBody>
          <a:bodyPr/>
          <a:lstStyle/>
          <a:p>
            <a:r>
              <a:rPr lang="en-US" sz="2800" dirty="0"/>
              <a:t>Minimum Stack Frame (Arm Arch32 Procedure Call Standards)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06CBEA-17C6-BE49-D16A-6F8CFB8255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51849" y="1378355"/>
            <a:ext cx="11088302" cy="42694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									main() calls </a:t>
            </a:r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funcA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>
                <a:solidFill>
                  <a:srgbClr val="C00000"/>
                </a:solidFill>
              </a:rPr>
              <a:t>Function entry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Function </a:t>
            </a:r>
            <a:r>
              <a:rPr lang="en-US" sz="2000" b="1" dirty="0">
                <a:solidFill>
                  <a:srgbClr val="FF0000"/>
                </a:solidFill>
              </a:rPr>
              <a:t>Prologue</a:t>
            </a:r>
            <a:r>
              <a:rPr lang="en-US" sz="2000" dirty="0"/>
              <a:t>):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save </a:t>
            </a:r>
            <a:r>
              <a:rPr lang="en-US" sz="2000" dirty="0" err="1"/>
              <a:t>lr</a:t>
            </a:r>
            <a:r>
              <a:rPr lang="en-US" sz="2000" dirty="0"/>
              <a:t> and </a:t>
            </a:r>
            <a:r>
              <a:rPr lang="en-US" sz="2000" dirty="0" err="1"/>
              <a:t>fp</a:t>
            </a:r>
            <a:r>
              <a:rPr lang="en-US" sz="2000" dirty="0"/>
              <a:t> registers (push)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set </a:t>
            </a:r>
            <a:r>
              <a:rPr lang="en-US" sz="2000" dirty="0" err="1"/>
              <a:t>fp</a:t>
            </a:r>
            <a:r>
              <a:rPr lang="en-US" sz="2000" dirty="0"/>
              <a:t> to top entry in stack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allocate space for local vars – later slides</a:t>
            </a:r>
          </a:p>
          <a:p>
            <a:endParaRPr lang="en-US" sz="2000" dirty="0">
              <a:solidFill>
                <a:srgbClr val="2C895B"/>
              </a:solidFill>
            </a:endParaRPr>
          </a:p>
          <a:p>
            <a:r>
              <a:rPr lang="en-US" sz="2000" dirty="0">
                <a:solidFill>
                  <a:srgbClr val="2C895B"/>
                </a:solidFill>
              </a:rPr>
              <a:t>Function return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2C895B"/>
                </a:solidFill>
              </a:rPr>
              <a:t>Function </a:t>
            </a:r>
            <a:r>
              <a:rPr lang="en-US" sz="2000" b="1" dirty="0">
                <a:solidFill>
                  <a:srgbClr val="2C895B"/>
                </a:solidFill>
              </a:rPr>
              <a:t>Epilogue</a:t>
            </a:r>
            <a:r>
              <a:rPr lang="en-US" sz="2000" dirty="0"/>
              <a:t>):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deallocate space for locals -later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restores </a:t>
            </a:r>
            <a:r>
              <a:rPr lang="en-US" sz="2000" dirty="0" err="1"/>
              <a:t>lr</a:t>
            </a:r>
            <a:r>
              <a:rPr lang="en-US" sz="2000" dirty="0"/>
              <a:t> and </a:t>
            </a:r>
            <a:r>
              <a:rPr lang="en-US" sz="2000" dirty="0" err="1"/>
              <a:t>fp</a:t>
            </a:r>
            <a:r>
              <a:rPr lang="en-US" sz="2000" dirty="0"/>
              <a:t> registers (pop)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Return To Caller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6D3DDF5-2A47-CD40-B6F8-44B9825A10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8E4FC3-10E5-C8FA-FAF4-B73F74B2A5B8}"/>
              </a:ext>
            </a:extLst>
          </p:cNvPr>
          <p:cNvGrpSpPr/>
          <p:nvPr/>
        </p:nvGrpSpPr>
        <p:grpSpPr>
          <a:xfrm>
            <a:off x="5456319" y="1858214"/>
            <a:ext cx="5855963" cy="1443654"/>
            <a:chOff x="5628891" y="3475977"/>
            <a:chExt cx="5855963" cy="144365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B8D2060-2515-74B2-EB69-4D525545938D}"/>
                </a:ext>
              </a:extLst>
            </p:cNvPr>
            <p:cNvGrpSpPr/>
            <p:nvPr/>
          </p:nvGrpSpPr>
          <p:grpSpPr>
            <a:xfrm>
              <a:off x="5628891" y="3661964"/>
              <a:ext cx="2429848" cy="923330"/>
              <a:chOff x="3488150" y="5809654"/>
              <a:chExt cx="2429848" cy="92333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E75F11-DF94-9204-C987-B734EFC737A3}"/>
                  </a:ext>
                </a:extLst>
              </p:cNvPr>
              <p:cNvSpPr txBox="1"/>
              <p:nvPr/>
            </p:nvSpPr>
            <p:spPr>
              <a:xfrm>
                <a:off x="3488150" y="5809654"/>
                <a:ext cx="242984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53F"/>
                    </a:solidFill>
                  </a:rPr>
                  <a:t>allocate</a:t>
                </a:r>
                <a:r>
                  <a:rPr lang="en-US" dirty="0">
                    <a:solidFill>
                      <a:schemeClr val="accent1"/>
                    </a:solidFill>
                  </a:rPr>
                  <a:t> stack space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SP = SP – "space"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grows "down"</a:t>
                </a:r>
              </a:p>
            </p:txBody>
          </p:sp>
          <p:sp>
            <p:nvSpPr>
              <p:cNvPr id="22" name="Down Arrow 21">
                <a:extLst>
                  <a:ext uri="{FF2B5EF4-FFF2-40B4-BE49-F238E27FC236}">
                    <a16:creationId xmlns:a16="http://schemas.microsoft.com/office/drawing/2014/main" id="{6BA5BD37-91E9-A5B9-FCD6-D470716BCA12}"/>
                  </a:ext>
                </a:extLst>
              </p:cNvPr>
              <p:cNvSpPr/>
              <p:nvPr/>
            </p:nvSpPr>
            <p:spPr>
              <a:xfrm>
                <a:off x="5702155" y="5913958"/>
                <a:ext cx="215843" cy="711866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EB7F728-4027-F4EB-ADCB-09649626331A}"/>
                </a:ext>
              </a:extLst>
            </p:cNvPr>
            <p:cNvGrpSpPr/>
            <p:nvPr/>
          </p:nvGrpSpPr>
          <p:grpSpPr>
            <a:xfrm>
              <a:off x="9290911" y="4122201"/>
              <a:ext cx="2193943" cy="797430"/>
              <a:chOff x="6454958" y="1095336"/>
              <a:chExt cx="2193943" cy="79743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ED2E88B-6E9C-F324-E610-37306C6C0656}"/>
                  </a:ext>
                </a:extLst>
              </p:cNvPr>
              <p:cNvSpPr/>
              <p:nvPr/>
            </p:nvSpPr>
            <p:spPr>
              <a:xfrm>
                <a:off x="6454958" y="1095336"/>
                <a:ext cx="1375959" cy="31208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main()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C468BF2-025B-8FA4-E461-57ED73743ABA}"/>
                  </a:ext>
                </a:extLst>
              </p:cNvPr>
              <p:cNvSpPr/>
              <p:nvPr/>
            </p:nvSpPr>
            <p:spPr>
              <a:xfrm>
                <a:off x="6454958" y="1418218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main()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5BFCC5D-395F-D116-1BB3-B04F5192774D}"/>
                  </a:ext>
                </a:extLst>
              </p:cNvPr>
              <p:cNvSpPr txBox="1"/>
              <p:nvPr/>
            </p:nvSpPr>
            <p:spPr>
              <a:xfrm>
                <a:off x="8205304" y="1523434"/>
                <a:ext cx="42832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45" name="Left Arrow 44">
                <a:extLst>
                  <a:ext uri="{FF2B5EF4-FFF2-40B4-BE49-F238E27FC236}">
                    <a16:creationId xmlns:a16="http://schemas.microsoft.com/office/drawing/2014/main" id="{CEE8DB46-0644-38A9-DF99-CA7037C64B79}"/>
                  </a:ext>
                </a:extLst>
              </p:cNvPr>
              <p:cNvSpPr/>
              <p:nvPr/>
            </p:nvSpPr>
            <p:spPr>
              <a:xfrm>
                <a:off x="7843721" y="1671087"/>
                <a:ext cx="379003" cy="118436"/>
              </a:xfrm>
              <a:prstGeom prst="leftArrow">
                <a:avLst>
                  <a:gd name="adj1" fmla="val 42613"/>
                  <a:gd name="adj2" fmla="val 50000"/>
                </a:avLst>
              </a:prstGeom>
              <a:solidFill>
                <a:srgbClr val="0070C0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865B2D6-BA04-941F-DAB8-194DF7F56D45}"/>
                  </a:ext>
                </a:extLst>
              </p:cNvPr>
              <p:cNvSpPr txBox="1"/>
              <p:nvPr/>
            </p:nvSpPr>
            <p:spPr>
              <a:xfrm>
                <a:off x="8271875" y="1169988"/>
                <a:ext cx="377026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7" name="Left Arrow 46">
                <a:extLst>
                  <a:ext uri="{FF2B5EF4-FFF2-40B4-BE49-F238E27FC236}">
                    <a16:creationId xmlns:a16="http://schemas.microsoft.com/office/drawing/2014/main" id="{77C6F63F-8B02-9FA0-8615-1DC92971BA42}"/>
                  </a:ext>
                </a:extLst>
              </p:cNvPr>
              <p:cNvSpPr/>
              <p:nvPr/>
            </p:nvSpPr>
            <p:spPr>
              <a:xfrm>
                <a:off x="7844709" y="1331782"/>
                <a:ext cx="377026" cy="86436"/>
              </a:xfrm>
              <a:prstGeom prst="left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4B52635-7935-D05A-B820-13607F14E3F5}"/>
                </a:ext>
              </a:extLst>
            </p:cNvPr>
            <p:cNvSpPr/>
            <p:nvPr/>
          </p:nvSpPr>
          <p:spPr>
            <a:xfrm>
              <a:off x="9290911" y="3475977"/>
              <a:ext cx="1375959" cy="31208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</a:t>
              </a:r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37D3F83-9878-473F-4DD0-CE291A3C1A24}"/>
                </a:ext>
              </a:extLst>
            </p:cNvPr>
            <p:cNvSpPr/>
            <p:nvPr/>
          </p:nvSpPr>
          <p:spPr>
            <a:xfrm>
              <a:off x="9290911" y="3798859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AD30B3E-7DC4-5A1E-B9DD-6584F5C26E1E}"/>
                </a:ext>
              </a:extLst>
            </p:cNvPr>
            <p:cNvSpPr txBox="1"/>
            <p:nvPr/>
          </p:nvSpPr>
          <p:spPr>
            <a:xfrm>
              <a:off x="8210594" y="4314154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723CA47-E2BF-C944-59D4-2728008F6885}"/>
                </a:ext>
              </a:extLst>
            </p:cNvPr>
            <p:cNvSpPr txBox="1"/>
            <p:nvPr/>
          </p:nvSpPr>
          <p:spPr>
            <a:xfrm>
              <a:off x="8179363" y="3603398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main()</a:t>
              </a:r>
            </a:p>
          </p:txBody>
        </p:sp>
        <p:sp>
          <p:nvSpPr>
            <p:cNvPr id="76" name="Left Brace 75">
              <a:extLst>
                <a:ext uri="{FF2B5EF4-FFF2-40B4-BE49-F238E27FC236}">
                  <a16:creationId xmlns:a16="http://schemas.microsoft.com/office/drawing/2014/main" id="{B6B9EDF9-193D-FD4C-DEAA-5D94FEF91BF7}"/>
                </a:ext>
              </a:extLst>
            </p:cNvPr>
            <p:cNvSpPr/>
            <p:nvPr/>
          </p:nvSpPr>
          <p:spPr>
            <a:xfrm>
              <a:off x="8981797" y="3475977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Left Brace 76">
              <a:extLst>
                <a:ext uri="{FF2B5EF4-FFF2-40B4-BE49-F238E27FC236}">
                  <a16:creationId xmlns:a16="http://schemas.microsoft.com/office/drawing/2014/main" id="{B0E0E7A8-0E9E-293E-357C-335B8BC062E5}"/>
                </a:ext>
              </a:extLst>
            </p:cNvPr>
            <p:cNvSpPr/>
            <p:nvPr/>
          </p:nvSpPr>
          <p:spPr>
            <a:xfrm>
              <a:off x="9029378" y="4161189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CD80E55-9965-DA3D-42D6-611776D3E9DB}"/>
              </a:ext>
            </a:extLst>
          </p:cNvPr>
          <p:cNvGrpSpPr/>
          <p:nvPr/>
        </p:nvGrpSpPr>
        <p:grpSpPr>
          <a:xfrm>
            <a:off x="5291335" y="4041476"/>
            <a:ext cx="6135188" cy="1125618"/>
            <a:chOff x="5338402" y="5327840"/>
            <a:chExt cx="6135188" cy="112561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B494211-B8DF-FA25-FA0D-2CFEBC8489FC}"/>
                </a:ext>
              </a:extLst>
            </p:cNvPr>
            <p:cNvGrpSpPr/>
            <p:nvPr/>
          </p:nvGrpSpPr>
          <p:grpSpPr>
            <a:xfrm>
              <a:off x="5338402" y="5327840"/>
              <a:ext cx="2749962" cy="923330"/>
              <a:chOff x="3488150" y="5809654"/>
              <a:chExt cx="2749962" cy="92333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CEDD184-39B4-4F83-35A3-A7C41A64C4C5}"/>
                  </a:ext>
                </a:extLst>
              </p:cNvPr>
              <p:cNvSpPr txBox="1"/>
              <p:nvPr/>
            </p:nvSpPr>
            <p:spPr>
              <a:xfrm>
                <a:off x="3488150" y="5809654"/>
                <a:ext cx="2749962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53F"/>
                    </a:solidFill>
                  </a:rPr>
                  <a:t>deallocate</a:t>
                </a:r>
                <a:r>
                  <a:rPr lang="en-US" dirty="0">
                    <a:solidFill>
                      <a:schemeClr val="accent1"/>
                    </a:solidFill>
                  </a:rPr>
                  <a:t> stack space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SP = SP + "space"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shrinks "up"</a:t>
                </a:r>
              </a:p>
            </p:txBody>
          </p:sp>
          <p:sp>
            <p:nvSpPr>
              <p:cNvPr id="27" name="Down Arrow 26">
                <a:extLst>
                  <a:ext uri="{FF2B5EF4-FFF2-40B4-BE49-F238E27FC236}">
                    <a16:creationId xmlns:a16="http://schemas.microsoft.com/office/drawing/2014/main" id="{3FE89962-5FA1-3C4F-F594-36C7780779B0}"/>
                  </a:ext>
                </a:extLst>
              </p:cNvPr>
              <p:cNvSpPr/>
              <p:nvPr/>
            </p:nvSpPr>
            <p:spPr>
              <a:xfrm rot="10800000">
                <a:off x="5975531" y="5903574"/>
                <a:ext cx="215843" cy="711866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282F05F-F001-584F-777B-CFC695CF43CD}"/>
                </a:ext>
              </a:extLst>
            </p:cNvPr>
            <p:cNvGrpSpPr/>
            <p:nvPr/>
          </p:nvGrpSpPr>
          <p:grpSpPr>
            <a:xfrm>
              <a:off x="9290911" y="5499701"/>
              <a:ext cx="2182679" cy="953757"/>
              <a:chOff x="6454958" y="1034043"/>
              <a:chExt cx="2182679" cy="95375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A1B475F-1D83-DD95-B827-049D579CB967}"/>
                  </a:ext>
                </a:extLst>
              </p:cNvPr>
              <p:cNvSpPr/>
              <p:nvPr/>
            </p:nvSpPr>
            <p:spPr>
              <a:xfrm>
                <a:off x="6454958" y="1095336"/>
                <a:ext cx="1375959" cy="31208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947A4CD-3E0E-0C5B-ABEB-A1E27A74015A}"/>
                  </a:ext>
                </a:extLst>
              </p:cNvPr>
              <p:cNvSpPr/>
              <p:nvPr/>
            </p:nvSpPr>
            <p:spPr>
              <a:xfrm>
                <a:off x="6454958" y="1418218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98CD512-EDB4-E894-D10D-42C7660F40CF}"/>
                  </a:ext>
                </a:extLst>
              </p:cNvPr>
              <p:cNvSpPr txBox="1"/>
              <p:nvPr/>
            </p:nvSpPr>
            <p:spPr>
              <a:xfrm>
                <a:off x="8209315" y="1618468"/>
                <a:ext cx="42832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56" name="Left Arrow 55">
                <a:extLst>
                  <a:ext uri="{FF2B5EF4-FFF2-40B4-BE49-F238E27FC236}">
                    <a16:creationId xmlns:a16="http://schemas.microsoft.com/office/drawing/2014/main" id="{8E6F1604-02E7-5FB2-FA51-505FD8657B32}"/>
                  </a:ext>
                </a:extLst>
              </p:cNvPr>
              <p:cNvSpPr/>
              <p:nvPr/>
            </p:nvSpPr>
            <p:spPr>
              <a:xfrm>
                <a:off x="7843721" y="1671087"/>
                <a:ext cx="379003" cy="118436"/>
              </a:xfrm>
              <a:prstGeom prst="leftArrow">
                <a:avLst>
                  <a:gd name="adj1" fmla="val 42613"/>
                  <a:gd name="adj2" fmla="val 50000"/>
                </a:avLst>
              </a:prstGeom>
              <a:solidFill>
                <a:srgbClr val="0070C0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853C88-00F1-F126-20CC-7B82B452E8D8}"/>
                  </a:ext>
                </a:extLst>
              </p:cNvPr>
              <p:cNvSpPr txBox="1"/>
              <p:nvPr/>
            </p:nvSpPr>
            <p:spPr>
              <a:xfrm>
                <a:off x="8205304" y="1034043"/>
                <a:ext cx="377026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8" name="Left Arrow 57">
                <a:extLst>
                  <a:ext uri="{FF2B5EF4-FFF2-40B4-BE49-F238E27FC236}">
                    <a16:creationId xmlns:a16="http://schemas.microsoft.com/office/drawing/2014/main" id="{616D3766-3818-7620-F6B1-A212408E2ADF}"/>
                  </a:ext>
                </a:extLst>
              </p:cNvPr>
              <p:cNvSpPr/>
              <p:nvPr/>
            </p:nvSpPr>
            <p:spPr>
              <a:xfrm>
                <a:off x="7844709" y="1331782"/>
                <a:ext cx="377026" cy="86436"/>
              </a:xfrm>
              <a:prstGeom prst="left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4F52FF-0E43-AEFF-A38B-14F91AAFEF1A}"/>
                </a:ext>
              </a:extLst>
            </p:cNvPr>
            <p:cNvSpPr txBox="1"/>
            <p:nvPr/>
          </p:nvSpPr>
          <p:spPr>
            <a:xfrm>
              <a:off x="8306774" y="5699210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main()</a:t>
              </a:r>
            </a:p>
          </p:txBody>
        </p:sp>
        <p:sp>
          <p:nvSpPr>
            <p:cNvPr id="78" name="Left Brace 77">
              <a:extLst>
                <a:ext uri="{FF2B5EF4-FFF2-40B4-BE49-F238E27FC236}">
                  <a16:creationId xmlns:a16="http://schemas.microsoft.com/office/drawing/2014/main" id="{5088369A-33D4-5897-E61E-72D51CF6D639}"/>
                </a:ext>
              </a:extLst>
            </p:cNvPr>
            <p:cNvSpPr/>
            <p:nvPr/>
          </p:nvSpPr>
          <p:spPr>
            <a:xfrm>
              <a:off x="8994163" y="5563584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923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111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BD58CC-446D-774A-BB00-BEF55ECD8506}"/>
              </a:ext>
            </a:extLst>
          </p:cNvPr>
          <p:cNvSpPr/>
          <p:nvPr/>
        </p:nvSpPr>
        <p:spPr>
          <a:xfrm>
            <a:off x="991837" y="862794"/>
            <a:ext cx="2455345" cy="3092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3CA8A-812E-8B45-8BAE-0A516715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" y="146838"/>
            <a:ext cx="11701305" cy="419865"/>
          </a:xfrm>
        </p:spPr>
        <p:txBody>
          <a:bodyPr/>
          <a:lstStyle/>
          <a:p>
            <a:r>
              <a:rPr lang="en-US" sz="2800" dirty="0"/>
              <a:t>Function Prologue: Allocating the Stack Frame 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6192E3-9DCC-0343-899F-6861F19A6E30}"/>
              </a:ext>
            </a:extLst>
          </p:cNvPr>
          <p:cNvSpPr/>
          <p:nvPr/>
        </p:nvSpPr>
        <p:spPr>
          <a:xfrm>
            <a:off x="1239517" y="168593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38AA8-2929-2049-8BAF-DA4AC8B74E11}"/>
              </a:ext>
            </a:extLst>
          </p:cNvPr>
          <p:cNvSpPr txBox="1"/>
          <p:nvPr/>
        </p:nvSpPr>
        <p:spPr>
          <a:xfrm>
            <a:off x="1147636" y="353870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memory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28A147-8BAD-4949-8C1E-1CA85E117042}"/>
              </a:ext>
            </a:extLst>
          </p:cNvPr>
          <p:cNvSpPr/>
          <p:nvPr/>
        </p:nvSpPr>
        <p:spPr>
          <a:xfrm>
            <a:off x="1237540" y="2316160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60BA2E-2BA7-6B4F-B7B7-DFFA0118380C}"/>
              </a:ext>
            </a:extLst>
          </p:cNvPr>
          <p:cNvSpPr/>
          <p:nvPr/>
        </p:nvSpPr>
        <p:spPr>
          <a:xfrm>
            <a:off x="1237540" y="2622179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AB91C2-F487-D14A-8C84-AF5A45161265}"/>
              </a:ext>
            </a:extLst>
          </p:cNvPr>
          <p:cNvSpPr/>
          <p:nvPr/>
        </p:nvSpPr>
        <p:spPr>
          <a:xfrm>
            <a:off x="1237540" y="2936664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074AC5-E76F-0947-AE5B-5EF2E7BF177F}"/>
              </a:ext>
            </a:extLst>
          </p:cNvPr>
          <p:cNvSpPr/>
          <p:nvPr/>
        </p:nvSpPr>
        <p:spPr>
          <a:xfrm>
            <a:off x="1237540" y="2004673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55681A-1728-3A45-85ED-DE000F72062C}"/>
              </a:ext>
            </a:extLst>
          </p:cNvPr>
          <p:cNvSpPr/>
          <p:nvPr/>
        </p:nvSpPr>
        <p:spPr>
          <a:xfrm>
            <a:off x="1237540" y="136718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21" name="Left Arrow 20">
            <a:extLst>
              <a:ext uri="{FF2B5EF4-FFF2-40B4-BE49-F238E27FC236}">
                <a16:creationId xmlns:a16="http://schemas.microsoft.com/office/drawing/2014/main" id="{525D34E4-3F9B-A843-B652-8814FBC8B8D2}"/>
              </a:ext>
            </a:extLst>
          </p:cNvPr>
          <p:cNvSpPr/>
          <p:nvPr/>
        </p:nvSpPr>
        <p:spPr>
          <a:xfrm>
            <a:off x="2613499" y="1859819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6664F5-1402-804D-A906-7D6D6AC60B35}"/>
              </a:ext>
            </a:extLst>
          </p:cNvPr>
          <p:cNvSpPr txBox="1"/>
          <p:nvPr/>
        </p:nvSpPr>
        <p:spPr>
          <a:xfrm>
            <a:off x="1219312" y="46213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function entry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04D73F4-67C7-DF44-97FE-16BA5EFFE501}"/>
              </a:ext>
            </a:extLst>
          </p:cNvPr>
          <p:cNvSpPr/>
          <p:nvPr/>
        </p:nvSpPr>
        <p:spPr>
          <a:xfrm>
            <a:off x="1236552" y="3248751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CC18DCB-109C-D846-95C0-F0B5D5E8D4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CC0E5C-EFF3-B54D-C2F0-3F9C3117FA2C}"/>
              </a:ext>
            </a:extLst>
          </p:cNvPr>
          <p:cNvGrpSpPr/>
          <p:nvPr/>
        </p:nvGrpSpPr>
        <p:grpSpPr>
          <a:xfrm>
            <a:off x="2617076" y="1328215"/>
            <a:ext cx="830953" cy="369332"/>
            <a:chOff x="1653962" y="2057134"/>
            <a:chExt cx="830953" cy="369332"/>
          </a:xfrm>
        </p:grpSpPr>
        <p:sp>
          <p:nvSpPr>
            <p:cNvPr id="83" name="Left Arrow 82">
              <a:extLst>
                <a:ext uri="{FF2B5EF4-FFF2-40B4-BE49-F238E27FC236}">
                  <a16:creationId xmlns:a16="http://schemas.microsoft.com/office/drawing/2014/main" id="{B63EC205-B9F6-8932-3D4B-E1A3F7F90046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D075173-6954-D4B5-366B-68F9E047F817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7B961F4-85F7-BCAD-523C-2F6811CA678E}"/>
              </a:ext>
            </a:extLst>
          </p:cNvPr>
          <p:cNvSpPr txBox="1"/>
          <p:nvPr/>
        </p:nvSpPr>
        <p:spPr>
          <a:xfrm>
            <a:off x="535937" y="4055486"/>
            <a:ext cx="31429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Function was just called this how the stack looks</a:t>
            </a:r>
          </a:p>
          <a:p>
            <a:r>
              <a:rPr lang="en-US" dirty="0">
                <a:solidFill>
                  <a:srgbClr val="F3753F"/>
                </a:solidFill>
              </a:rPr>
              <a:t>The orange blocks </a:t>
            </a:r>
            <a:r>
              <a:rPr lang="en-US" dirty="0"/>
              <a:t>are part of the caller's stack frame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56249F-61AC-5179-C646-84D9D91B58F9}"/>
              </a:ext>
            </a:extLst>
          </p:cNvPr>
          <p:cNvSpPr txBox="1"/>
          <p:nvPr/>
        </p:nvSpPr>
        <p:spPr>
          <a:xfrm>
            <a:off x="339658" y="1384989"/>
            <a:ext cx="668664" cy="6001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 Callers</a:t>
            </a:r>
          </a:p>
          <a:p>
            <a:r>
              <a:rPr lang="en-US" sz="1100" dirty="0"/>
              <a:t>Stack Frame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EDB87A6-9207-F90B-96A2-C980DF3E9F02}"/>
              </a:ext>
            </a:extLst>
          </p:cNvPr>
          <p:cNvSpPr/>
          <p:nvPr/>
        </p:nvSpPr>
        <p:spPr>
          <a:xfrm rot="10800000">
            <a:off x="1011899" y="1371931"/>
            <a:ext cx="236386" cy="59703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352BF7-369C-7183-69EF-CDD0675E2B23}"/>
              </a:ext>
            </a:extLst>
          </p:cNvPr>
          <p:cNvGrpSpPr/>
          <p:nvPr/>
        </p:nvGrpSpPr>
        <p:grpSpPr>
          <a:xfrm>
            <a:off x="3055183" y="461879"/>
            <a:ext cx="4256394" cy="4524351"/>
            <a:chOff x="3033752" y="769061"/>
            <a:chExt cx="4256394" cy="452435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6C186C6-7F7C-8943-BB13-C7FE0760896C}"/>
                </a:ext>
              </a:extLst>
            </p:cNvPr>
            <p:cNvSpPr/>
            <p:nvPr/>
          </p:nvSpPr>
          <p:spPr>
            <a:xfrm>
              <a:off x="4468463" y="1174097"/>
              <a:ext cx="2694632" cy="30928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FED89D-FB91-5E4A-9F4E-B365C838E83B}"/>
                </a:ext>
              </a:extLst>
            </p:cNvPr>
            <p:cNvGrpSpPr/>
            <p:nvPr/>
          </p:nvGrpSpPr>
          <p:grpSpPr>
            <a:xfrm>
              <a:off x="4659961" y="1126372"/>
              <a:ext cx="2407248" cy="3166429"/>
              <a:chOff x="3190797" y="3389649"/>
              <a:chExt cx="2407248" cy="316642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8EEA036-7267-1048-ACE7-7739F63C8416}"/>
                  </a:ext>
                </a:extLst>
              </p:cNvPr>
              <p:cNvSpPr/>
              <p:nvPr/>
            </p:nvSpPr>
            <p:spPr>
              <a:xfrm>
                <a:off x="3479268" y="5858449"/>
                <a:ext cx="1375959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D11CB6F-DD0C-6449-9887-5F6DAD3BEE5D}"/>
                  </a:ext>
                </a:extLst>
              </p:cNvPr>
              <p:cNvSpPr/>
              <p:nvPr/>
            </p:nvSpPr>
            <p:spPr>
              <a:xfrm>
                <a:off x="3481247" y="4283396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CBC1-B1B2-2449-BAC0-C972A42AC77D}"/>
                  </a:ext>
                </a:extLst>
              </p:cNvPr>
              <p:cNvSpPr txBox="1"/>
              <p:nvPr/>
            </p:nvSpPr>
            <p:spPr>
              <a:xfrm>
                <a:off x="3479268" y="6186746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5A637A0-583C-3B4A-A2A8-A453A8F70197}"/>
                  </a:ext>
                </a:extLst>
              </p:cNvPr>
              <p:cNvSpPr/>
              <p:nvPr/>
            </p:nvSpPr>
            <p:spPr>
              <a:xfrm>
                <a:off x="3479270" y="3964654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2BD2CB5-050E-A744-A3B6-08777AEB75D1}"/>
                  </a:ext>
                </a:extLst>
              </p:cNvPr>
              <p:cNvSpPr txBox="1"/>
              <p:nvPr/>
            </p:nvSpPr>
            <p:spPr>
              <a:xfrm>
                <a:off x="5169723" y="561027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26" name="Left Arrow 25">
                <a:extLst>
                  <a:ext uri="{FF2B5EF4-FFF2-40B4-BE49-F238E27FC236}">
                    <a16:creationId xmlns:a16="http://schemas.microsoft.com/office/drawing/2014/main" id="{B1779425-B42F-CD4E-A2A1-2B8D6CC2EF6C}"/>
                  </a:ext>
                </a:extLst>
              </p:cNvPr>
              <p:cNvSpPr/>
              <p:nvPr/>
            </p:nvSpPr>
            <p:spPr>
              <a:xfrm>
                <a:off x="4855227" y="5771885"/>
                <a:ext cx="378846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706E26D-31D0-8A4D-9408-524C18072942}"/>
                  </a:ext>
                </a:extLst>
              </p:cNvPr>
              <p:cNvSpPr/>
              <p:nvPr/>
            </p:nvSpPr>
            <p:spPr>
              <a:xfrm>
                <a:off x="3479270" y="459139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DAE7BA-4E01-8744-AD20-BDB4D6243851}"/>
                  </a:ext>
                </a:extLst>
              </p:cNvPr>
              <p:cNvSpPr/>
              <p:nvPr/>
            </p:nvSpPr>
            <p:spPr>
              <a:xfrm>
                <a:off x="3481107" y="4919692"/>
                <a:ext cx="1375959" cy="31208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BE001ED-E268-404D-8E74-FB77375F397D}"/>
                  </a:ext>
                </a:extLst>
              </p:cNvPr>
              <p:cNvSpPr/>
              <p:nvPr/>
            </p:nvSpPr>
            <p:spPr>
              <a:xfrm>
                <a:off x="3479269" y="5222153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51824B-4BD2-0E47-B87A-741101B60E80}"/>
                  </a:ext>
                </a:extLst>
              </p:cNvPr>
              <p:cNvSpPr/>
              <p:nvPr/>
            </p:nvSpPr>
            <p:spPr>
              <a:xfrm>
                <a:off x="3481106" y="5550450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1EEA8C3-607D-9D4D-B5A2-260AF1106D6B}"/>
                  </a:ext>
                </a:extLst>
              </p:cNvPr>
              <p:cNvSpPr/>
              <p:nvPr/>
            </p:nvSpPr>
            <p:spPr>
              <a:xfrm>
                <a:off x="3190797" y="3389649"/>
                <a:ext cx="22044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after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push {r4,r5,fp,lr}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3E097B-32EE-6046-9911-FB4BF0C96045}"/>
                </a:ext>
              </a:extLst>
            </p:cNvPr>
            <p:cNvSpPr txBox="1"/>
            <p:nvPr/>
          </p:nvSpPr>
          <p:spPr>
            <a:xfrm>
              <a:off x="3033752" y="2007274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2446E0B-0772-682A-1AA8-584AAF425702}"/>
                </a:ext>
              </a:extLst>
            </p:cNvPr>
            <p:cNvGrpSpPr/>
            <p:nvPr/>
          </p:nvGrpSpPr>
          <p:grpSpPr>
            <a:xfrm>
              <a:off x="6359794" y="1659201"/>
              <a:ext cx="830953" cy="369332"/>
              <a:chOff x="1653962" y="2057134"/>
              <a:chExt cx="830953" cy="369332"/>
            </a:xfrm>
          </p:grpSpPr>
          <p:sp>
            <p:nvSpPr>
              <p:cNvPr id="86" name="Left Arrow 85">
                <a:extLst>
                  <a:ext uri="{FF2B5EF4-FFF2-40B4-BE49-F238E27FC236}">
                    <a16:creationId xmlns:a16="http://schemas.microsoft.com/office/drawing/2014/main" id="{F3C2F5E5-E3C4-AE78-85A8-227F11AD5D36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6897C67-E13B-E9DE-5567-6BD50DF6609C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17FB12F-2E2F-A827-2474-4BAE427A2850}"/>
                </a:ext>
              </a:extLst>
            </p:cNvPr>
            <p:cNvSpPr txBox="1"/>
            <p:nvPr/>
          </p:nvSpPr>
          <p:spPr>
            <a:xfrm>
              <a:off x="4035314" y="4370082"/>
              <a:ext cx="325483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using a 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push,</a:t>
              </a:r>
              <a:r>
                <a:rPr lang="en-US" dirty="0">
                  <a:solidFill>
                    <a:srgbClr val="2C895B"/>
                  </a:solidFill>
                </a:rPr>
                <a:t> save </a:t>
              </a:r>
              <a:r>
                <a:rPr lang="en-US" dirty="0" err="1">
                  <a:solidFill>
                    <a:srgbClr val="2C895B"/>
                  </a:solidFill>
                </a:rPr>
                <a:t>lr</a:t>
              </a:r>
              <a:r>
                <a:rPr lang="en-US" dirty="0">
                  <a:solidFill>
                    <a:srgbClr val="2C895B"/>
                  </a:solidFill>
                </a:rPr>
                <a:t>, </a:t>
              </a:r>
              <a:r>
                <a:rPr lang="en-US" dirty="0" err="1">
                  <a:solidFill>
                    <a:srgbClr val="2C895B"/>
                  </a:solidFill>
                </a:rPr>
                <a:t>fp</a:t>
              </a:r>
              <a:r>
                <a:rPr lang="en-US" dirty="0">
                  <a:solidFill>
                    <a:srgbClr val="2C895B"/>
                  </a:solidFill>
                </a:rPr>
                <a:t> </a:t>
              </a:r>
              <a:r>
                <a:rPr lang="en-US" dirty="0"/>
                <a:t>and </a:t>
              </a:r>
              <a:r>
                <a:rPr lang="en-US" dirty="0">
                  <a:solidFill>
                    <a:srgbClr val="0070C0"/>
                  </a:solidFill>
                </a:rPr>
                <a:t>those preserved  registers it wants to use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7030A0"/>
                  </a:solidFill>
                </a:rPr>
                <a:t>on the stack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F12111B-C1A3-3568-2764-B04678281EA6}"/>
                </a:ext>
              </a:extLst>
            </p:cNvPr>
            <p:cNvGrpSpPr/>
            <p:nvPr/>
          </p:nvGrpSpPr>
          <p:grpSpPr>
            <a:xfrm>
              <a:off x="3907876" y="2335195"/>
              <a:ext cx="1039567" cy="1258438"/>
              <a:chOff x="2454999" y="1799527"/>
              <a:chExt cx="1039567" cy="125843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335660-1BD0-62F2-6975-91ADC2FF4B40}"/>
                  </a:ext>
                </a:extLst>
              </p:cNvPr>
              <p:cNvSpPr txBox="1"/>
              <p:nvPr/>
            </p:nvSpPr>
            <p:spPr>
              <a:xfrm>
                <a:off x="2454999" y="2075225"/>
                <a:ext cx="827488" cy="95410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Called function</a:t>
                </a:r>
              </a:p>
              <a:p>
                <a:r>
                  <a:rPr lang="en-US" sz="1400" dirty="0"/>
                  <a:t>Stack Frame</a:t>
                </a:r>
              </a:p>
            </p:txBody>
          </p:sp>
          <p:sp>
            <p:nvSpPr>
              <p:cNvPr id="8" name="Right Brace 7">
                <a:extLst>
                  <a:ext uri="{FF2B5EF4-FFF2-40B4-BE49-F238E27FC236}">
                    <a16:creationId xmlns:a16="http://schemas.microsoft.com/office/drawing/2014/main" id="{8A1675D3-D892-C248-7279-9394DBD5F4BC}"/>
                  </a:ext>
                </a:extLst>
              </p:cNvPr>
              <p:cNvSpPr/>
              <p:nvPr/>
            </p:nvSpPr>
            <p:spPr>
              <a:xfrm rot="10800000">
                <a:off x="3267182" y="1799527"/>
                <a:ext cx="227384" cy="1258438"/>
              </a:xfrm>
              <a:prstGeom prst="righ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F3FADC-3E8F-9F47-305F-AB21E6CD48BD}"/>
                </a:ext>
              </a:extLst>
            </p:cNvPr>
            <p:cNvSpPr txBox="1"/>
            <p:nvPr/>
          </p:nvSpPr>
          <p:spPr>
            <a:xfrm>
              <a:off x="4029887" y="1712781"/>
              <a:ext cx="668664" cy="60016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 Callers</a:t>
              </a:r>
            </a:p>
            <a:p>
              <a:r>
                <a:rPr lang="en-US" sz="1100" dirty="0"/>
                <a:t>Stack Frame</a:t>
              </a:r>
            </a:p>
          </p:txBody>
        </p:sp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C75BF72B-D243-5472-9E82-7840552FFEC1}"/>
                </a:ext>
              </a:extLst>
            </p:cNvPr>
            <p:cNvSpPr/>
            <p:nvPr/>
          </p:nvSpPr>
          <p:spPr>
            <a:xfrm rot="10800000">
              <a:off x="4726203" y="1718893"/>
              <a:ext cx="236386" cy="59703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3ECBFEF-5460-6C28-5294-A3639957103D}"/>
                </a:ext>
              </a:extLst>
            </p:cNvPr>
            <p:cNvSpPr txBox="1"/>
            <p:nvPr/>
          </p:nvSpPr>
          <p:spPr>
            <a:xfrm>
              <a:off x="4707269" y="769061"/>
              <a:ext cx="2287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Prologue Step 1 of 3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A53D625-67BC-D029-F68D-F998A82F2000}"/>
              </a:ext>
            </a:extLst>
          </p:cNvPr>
          <p:cNvGrpSpPr/>
          <p:nvPr/>
        </p:nvGrpSpPr>
        <p:grpSpPr>
          <a:xfrm>
            <a:off x="7500513" y="458588"/>
            <a:ext cx="3836583" cy="4549240"/>
            <a:chOff x="7479082" y="765770"/>
            <a:chExt cx="3836583" cy="454924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7A8F0EC-F20E-774B-84C1-8A5D1E3613E2}"/>
                </a:ext>
              </a:extLst>
            </p:cNvPr>
            <p:cNvSpPr/>
            <p:nvPr/>
          </p:nvSpPr>
          <p:spPr>
            <a:xfrm>
              <a:off x="8208349" y="1202328"/>
              <a:ext cx="2784083" cy="30928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9987F11-7505-DD46-9672-24C397E8B280}"/>
                </a:ext>
              </a:extLst>
            </p:cNvPr>
            <p:cNvGrpSpPr/>
            <p:nvPr/>
          </p:nvGrpSpPr>
          <p:grpSpPr>
            <a:xfrm>
              <a:off x="8217740" y="1169976"/>
              <a:ext cx="2602859" cy="3166429"/>
              <a:chOff x="6063006" y="3389649"/>
              <a:chExt cx="2602859" cy="316642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3F8D7BC-6082-B843-BA33-D2FB253733A9}"/>
                  </a:ext>
                </a:extLst>
              </p:cNvPr>
              <p:cNvSpPr/>
              <p:nvPr/>
            </p:nvSpPr>
            <p:spPr>
              <a:xfrm>
                <a:off x="6409370" y="5858449"/>
                <a:ext cx="1375959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3475303-F61B-7640-A8D2-22B5DF041930}"/>
                  </a:ext>
                </a:extLst>
              </p:cNvPr>
              <p:cNvSpPr/>
              <p:nvPr/>
            </p:nvSpPr>
            <p:spPr>
              <a:xfrm>
                <a:off x="6411349" y="4283396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13626FD-E72B-2948-BB66-D13D061635B0}"/>
                  </a:ext>
                </a:extLst>
              </p:cNvPr>
              <p:cNvSpPr txBox="1"/>
              <p:nvPr/>
            </p:nvSpPr>
            <p:spPr>
              <a:xfrm>
                <a:off x="6409370" y="6186746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61350B8-3162-344F-954D-D8298E4DDFED}"/>
                  </a:ext>
                </a:extLst>
              </p:cNvPr>
              <p:cNvSpPr/>
              <p:nvPr/>
            </p:nvSpPr>
            <p:spPr>
              <a:xfrm>
                <a:off x="6409372" y="3964654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1CBE157-B124-1C4B-8F41-6D7FC43B1AC7}"/>
                  </a:ext>
                </a:extLst>
              </p:cNvPr>
              <p:cNvSpPr txBox="1"/>
              <p:nvPr/>
            </p:nvSpPr>
            <p:spPr>
              <a:xfrm>
                <a:off x="8237543" y="5632388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53" name="Left Arrow 52">
                <a:extLst>
                  <a:ext uri="{FF2B5EF4-FFF2-40B4-BE49-F238E27FC236}">
                    <a16:creationId xmlns:a16="http://schemas.microsoft.com/office/drawing/2014/main" id="{5BA09D82-7156-DC40-9838-B6D3CC4C6668}"/>
                  </a:ext>
                </a:extLst>
              </p:cNvPr>
              <p:cNvSpPr/>
              <p:nvPr/>
            </p:nvSpPr>
            <p:spPr>
              <a:xfrm>
                <a:off x="7785329" y="5771885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EBF3914-72CA-E04D-8557-0EE1B1EC203E}"/>
                  </a:ext>
                </a:extLst>
              </p:cNvPr>
              <p:cNvSpPr/>
              <p:nvPr/>
            </p:nvSpPr>
            <p:spPr>
              <a:xfrm>
                <a:off x="6409372" y="459139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0526F2-DF52-8B4A-892F-A33726E1A211}"/>
                  </a:ext>
                </a:extLst>
              </p:cNvPr>
              <p:cNvSpPr/>
              <p:nvPr/>
            </p:nvSpPr>
            <p:spPr>
              <a:xfrm>
                <a:off x="6411209" y="4919692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5D16D79-25A6-6742-8B5E-2E296E0414B2}"/>
                  </a:ext>
                </a:extLst>
              </p:cNvPr>
              <p:cNvSpPr/>
              <p:nvPr/>
            </p:nvSpPr>
            <p:spPr>
              <a:xfrm>
                <a:off x="6409371" y="5222153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9B04390-6FE1-4E4C-B2DB-E9E2FFF8204C}"/>
                  </a:ext>
                </a:extLst>
              </p:cNvPr>
              <p:cNvSpPr/>
              <p:nvPr/>
            </p:nvSpPr>
            <p:spPr>
              <a:xfrm>
                <a:off x="6411208" y="5550450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42C867C-2EBC-3843-BBEF-AAF72E8639D5}"/>
                  </a:ext>
                </a:extLst>
              </p:cNvPr>
              <p:cNvSpPr/>
              <p:nvPr/>
            </p:nvSpPr>
            <p:spPr>
              <a:xfrm>
                <a:off x="6063006" y="3389649"/>
                <a:ext cx="22044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Set FP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add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FP_OFF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E56F2D6-8AF7-FD43-8EC8-D76FAF448F8C}"/>
                  </a:ext>
                </a:extLst>
              </p:cNvPr>
              <p:cNvSpPr txBox="1"/>
              <p:nvPr/>
            </p:nvSpPr>
            <p:spPr>
              <a:xfrm>
                <a:off x="8237543" y="465038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60" name="Left Arrow 59">
                <a:extLst>
                  <a:ext uri="{FF2B5EF4-FFF2-40B4-BE49-F238E27FC236}">
                    <a16:creationId xmlns:a16="http://schemas.microsoft.com/office/drawing/2014/main" id="{E1BC1BCE-DA08-0649-A865-51F6C9B3F2DF}"/>
                  </a:ext>
                </a:extLst>
              </p:cNvPr>
              <p:cNvSpPr/>
              <p:nvPr/>
            </p:nvSpPr>
            <p:spPr>
              <a:xfrm>
                <a:off x="7785329" y="4789877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E3A62BA-3BB9-3264-72B1-E5599C6542D6}"/>
                </a:ext>
              </a:extLst>
            </p:cNvPr>
            <p:cNvSpPr txBox="1"/>
            <p:nvPr/>
          </p:nvSpPr>
          <p:spPr>
            <a:xfrm>
              <a:off x="8134340" y="4391680"/>
              <a:ext cx="3181325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move </a:t>
              </a:r>
              <a:r>
                <a:rPr lang="en-US" dirty="0">
                  <a:solidFill>
                    <a:srgbClr val="2C895B"/>
                  </a:solidFill>
                </a:rPr>
                <a:t>the </a:t>
              </a:r>
              <a:r>
                <a:rPr lang="en-US" dirty="0" err="1">
                  <a:solidFill>
                    <a:srgbClr val="2C895B"/>
                  </a:solidFill>
                </a:rPr>
                <a:t>fp</a:t>
              </a:r>
              <a:r>
                <a:rPr lang="en-US" dirty="0">
                  <a:solidFill>
                    <a:srgbClr val="2C895B"/>
                  </a:solidFill>
                </a:rPr>
                <a:t> </a:t>
              </a:r>
              <a:r>
                <a:rPr lang="en-US" dirty="0">
                  <a:solidFill>
                    <a:schemeClr val="tx2"/>
                  </a:solidFill>
                </a:rPr>
                <a:t>to </a:t>
              </a:r>
              <a:r>
                <a:rPr lang="en-US" dirty="0">
                  <a:solidFill>
                    <a:srgbClr val="0070C0"/>
                  </a:solidFill>
                </a:rPr>
                <a:t>point at the saved </a:t>
              </a:r>
              <a:r>
                <a:rPr lang="en-US" dirty="0" err="1">
                  <a:solidFill>
                    <a:srgbClr val="0070C0"/>
                  </a:solidFill>
                </a:rPr>
                <a:t>lr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  <a:r>
                <a:rPr lang="en-US" dirty="0">
                  <a:solidFill>
                    <a:schemeClr val="tx2"/>
                  </a:solidFill>
                </a:rPr>
                <a:t>as </a:t>
              </a:r>
              <a:r>
                <a:rPr lang="en-US" dirty="0">
                  <a:solidFill>
                    <a:srgbClr val="C00000"/>
                  </a:solidFill>
                </a:rPr>
                <a:t>required by the Aarch32 spec</a:t>
              </a:r>
            </a:p>
          </p:txBody>
        </p:sp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BFB3DD9D-43BA-A774-E9AD-3043DEAB8594}"/>
                </a:ext>
              </a:extLst>
            </p:cNvPr>
            <p:cNvSpPr/>
            <p:nvPr/>
          </p:nvSpPr>
          <p:spPr>
            <a:xfrm>
              <a:off x="9962996" y="2666352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56E8D73-9251-AF2D-5BC4-72B5614C5245}"/>
                </a:ext>
              </a:extLst>
            </p:cNvPr>
            <p:cNvSpPr txBox="1"/>
            <p:nvPr/>
          </p:nvSpPr>
          <p:spPr>
            <a:xfrm>
              <a:off x="10277041" y="2917594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BEE9156-4CF9-6488-5106-8F0FE4958EA5}"/>
                </a:ext>
              </a:extLst>
            </p:cNvPr>
            <p:cNvGrpSpPr/>
            <p:nvPr/>
          </p:nvGrpSpPr>
          <p:grpSpPr>
            <a:xfrm>
              <a:off x="7479082" y="2382887"/>
              <a:ext cx="1039567" cy="1258438"/>
              <a:chOff x="2454999" y="1799527"/>
              <a:chExt cx="1039567" cy="1258438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F7228ED-71CE-CEA0-595F-4F06A91D8E54}"/>
                  </a:ext>
                </a:extLst>
              </p:cNvPr>
              <p:cNvSpPr txBox="1"/>
              <p:nvPr/>
            </p:nvSpPr>
            <p:spPr>
              <a:xfrm>
                <a:off x="2454999" y="2075225"/>
                <a:ext cx="827488" cy="95410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Called function</a:t>
                </a:r>
              </a:p>
              <a:p>
                <a:r>
                  <a:rPr lang="en-US" sz="1400" dirty="0"/>
                  <a:t>Stack Frame</a:t>
                </a:r>
              </a:p>
            </p:txBody>
          </p:sp>
          <p:sp>
            <p:nvSpPr>
              <p:cNvPr id="65" name="Right Brace 64">
                <a:extLst>
                  <a:ext uri="{FF2B5EF4-FFF2-40B4-BE49-F238E27FC236}">
                    <a16:creationId xmlns:a16="http://schemas.microsoft.com/office/drawing/2014/main" id="{0D98D9AC-E7A2-D9CF-53C2-A49812F79244}"/>
                  </a:ext>
                </a:extLst>
              </p:cNvPr>
              <p:cNvSpPr/>
              <p:nvPr/>
            </p:nvSpPr>
            <p:spPr>
              <a:xfrm rot="10800000">
                <a:off x="3267182" y="1799527"/>
                <a:ext cx="227384" cy="1258438"/>
              </a:xfrm>
              <a:prstGeom prst="righ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BC2B8D4-D634-4A92-2FF1-20EEF7C8BC60}"/>
                </a:ext>
              </a:extLst>
            </p:cNvPr>
            <p:cNvSpPr txBox="1"/>
            <p:nvPr/>
          </p:nvSpPr>
          <p:spPr>
            <a:xfrm>
              <a:off x="7601093" y="1760473"/>
              <a:ext cx="668664" cy="60016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 Callers</a:t>
              </a:r>
            </a:p>
            <a:p>
              <a:r>
                <a:rPr lang="en-US" sz="1100" dirty="0"/>
                <a:t>Stack Frame</a:t>
              </a:r>
            </a:p>
          </p:txBody>
        </p:sp>
        <p:sp>
          <p:nvSpPr>
            <p:cNvPr id="73" name="Right Brace 72">
              <a:extLst>
                <a:ext uri="{FF2B5EF4-FFF2-40B4-BE49-F238E27FC236}">
                  <a16:creationId xmlns:a16="http://schemas.microsoft.com/office/drawing/2014/main" id="{732613A3-8C6E-ABC8-1E8F-5445405643A8}"/>
                </a:ext>
              </a:extLst>
            </p:cNvPr>
            <p:cNvSpPr/>
            <p:nvPr/>
          </p:nvSpPr>
          <p:spPr>
            <a:xfrm rot="10800000">
              <a:off x="8297409" y="1766585"/>
              <a:ext cx="236386" cy="59703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777F016-D187-4758-BAA3-D89117CF88BD}"/>
                </a:ext>
              </a:extLst>
            </p:cNvPr>
            <p:cNvSpPr txBox="1"/>
            <p:nvPr/>
          </p:nvSpPr>
          <p:spPr>
            <a:xfrm>
              <a:off x="8456487" y="765770"/>
              <a:ext cx="2287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Prologue Step 2 of 3</a:t>
              </a:r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6C6838-5810-5DDB-3AEF-A5D1E13EA6CF}"/>
              </a:ext>
            </a:extLst>
          </p:cNvPr>
          <p:cNvSpPr/>
          <p:nvPr/>
        </p:nvSpPr>
        <p:spPr bwMode="auto">
          <a:xfrm>
            <a:off x="1236552" y="5274103"/>
            <a:ext cx="9988736" cy="152019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push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// push (save)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on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 this function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   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-FRMADD 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FRMADD bytes for local vars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			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by moving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2FA238-9493-3804-C780-7C1B9559DE46}"/>
              </a:ext>
            </a:extLst>
          </p:cNvPr>
          <p:cNvSpPr txBox="1"/>
          <p:nvPr/>
        </p:nvSpPr>
        <p:spPr>
          <a:xfrm>
            <a:off x="563705" y="5818754"/>
            <a:ext cx="874973" cy="43088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Function Prologue</a:t>
            </a:r>
          </a:p>
        </p:txBody>
      </p:sp>
    </p:spTree>
    <p:extLst>
      <p:ext uri="{BB962C8B-B14F-4D97-AF65-F5344CB8AC3E}">
        <p14:creationId xmlns:p14="http://schemas.microsoft.com/office/powerpoint/2010/main" val="199602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AA2D2F57-F59F-7248-AF29-E4AF03B13CF6}"/>
              </a:ext>
            </a:extLst>
          </p:cNvPr>
          <p:cNvSpPr/>
          <p:nvPr/>
        </p:nvSpPr>
        <p:spPr>
          <a:xfrm>
            <a:off x="8450627" y="609356"/>
            <a:ext cx="3000668" cy="36230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3CA8A-812E-8B45-8BAE-0A516715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" y="146838"/>
            <a:ext cx="11701305" cy="419865"/>
          </a:xfrm>
        </p:spPr>
        <p:txBody>
          <a:bodyPr/>
          <a:lstStyle/>
          <a:p>
            <a:r>
              <a:rPr lang="en-US" sz="2800" dirty="0"/>
              <a:t>Function Prologue: Allocating the Stack Frame - 2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02D8FD-0EE9-FB42-ADDD-481D371AFD00}"/>
              </a:ext>
            </a:extLst>
          </p:cNvPr>
          <p:cNvGrpSpPr/>
          <p:nvPr/>
        </p:nvGrpSpPr>
        <p:grpSpPr>
          <a:xfrm>
            <a:off x="8392700" y="609356"/>
            <a:ext cx="3097771" cy="3691856"/>
            <a:chOff x="8912624" y="3272955"/>
            <a:chExt cx="3097771" cy="369185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D9EAF7-AA97-0D4F-B156-60FAA4607272}"/>
                </a:ext>
              </a:extLst>
            </p:cNvPr>
            <p:cNvSpPr/>
            <p:nvPr/>
          </p:nvSpPr>
          <p:spPr>
            <a:xfrm>
              <a:off x="9321738" y="4202961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9D15A65-58F2-0047-8D81-A5B36BB26ECB}"/>
                </a:ext>
              </a:extLst>
            </p:cNvPr>
            <p:cNvSpPr txBox="1"/>
            <p:nvPr/>
          </p:nvSpPr>
          <p:spPr>
            <a:xfrm>
              <a:off x="9266136" y="6595479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6EACBC8-8FD3-A843-B872-DD9DF127CA70}"/>
                </a:ext>
              </a:extLst>
            </p:cNvPr>
            <p:cNvSpPr/>
            <p:nvPr/>
          </p:nvSpPr>
          <p:spPr>
            <a:xfrm>
              <a:off x="9319761" y="3884219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69" name="Left Arrow 68">
              <a:extLst>
                <a:ext uri="{FF2B5EF4-FFF2-40B4-BE49-F238E27FC236}">
                  <a16:creationId xmlns:a16="http://schemas.microsoft.com/office/drawing/2014/main" id="{F6449024-97A7-154C-9E45-9FC9F2A209BB}"/>
                </a:ext>
              </a:extLst>
            </p:cNvPr>
            <p:cNvSpPr/>
            <p:nvPr/>
          </p:nvSpPr>
          <p:spPr>
            <a:xfrm>
              <a:off x="10833815" y="6527375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54769E5-47A8-7C40-854C-A070552DDB25}"/>
                </a:ext>
              </a:extLst>
            </p:cNvPr>
            <p:cNvSpPr txBox="1"/>
            <p:nvPr/>
          </p:nvSpPr>
          <p:spPr>
            <a:xfrm>
              <a:off x="11287742" y="630119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C883B0-5FC4-F14E-A441-382BDC04B3E9}"/>
                </a:ext>
              </a:extLst>
            </p:cNvPr>
            <p:cNvSpPr/>
            <p:nvPr/>
          </p:nvSpPr>
          <p:spPr>
            <a:xfrm>
              <a:off x="9318773" y="5765781"/>
              <a:ext cx="1375959" cy="84749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Local Variables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CC7DEC7-915A-1B4B-932C-D329BE90AE3A}"/>
                </a:ext>
              </a:extLst>
            </p:cNvPr>
            <p:cNvSpPr/>
            <p:nvPr/>
          </p:nvSpPr>
          <p:spPr>
            <a:xfrm>
              <a:off x="8912624" y="3272955"/>
              <a:ext cx="298992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Allocate Space for locals</a:t>
              </a:r>
            </a:p>
            <a:p>
              <a:pPr algn="ctr"/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</a:t>
              </a:r>
              <a:r>
                <a:rPr lang="en-US" sz="16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-FRMADD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A47B5DD-1D87-FF47-896D-500EE4525C1E}"/>
                </a:ext>
              </a:extLst>
            </p:cNvPr>
            <p:cNvSpPr/>
            <p:nvPr/>
          </p:nvSpPr>
          <p:spPr>
            <a:xfrm>
              <a:off x="9318774" y="4509127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</a:t>
              </a:r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36F1238-EFD9-DD4A-AD0E-15A5624CA102}"/>
                </a:ext>
              </a:extLst>
            </p:cNvPr>
            <p:cNvSpPr/>
            <p:nvPr/>
          </p:nvSpPr>
          <p:spPr>
            <a:xfrm>
              <a:off x="9320611" y="4837424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D307D4F-6A84-764D-A925-E185F39C3F43}"/>
                </a:ext>
              </a:extLst>
            </p:cNvPr>
            <p:cNvSpPr/>
            <p:nvPr/>
          </p:nvSpPr>
          <p:spPr>
            <a:xfrm>
              <a:off x="9318773" y="5139885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83099D8-D11B-3C42-8525-20604481CB33}"/>
                </a:ext>
              </a:extLst>
            </p:cNvPr>
            <p:cNvSpPr/>
            <p:nvPr/>
          </p:nvSpPr>
          <p:spPr>
            <a:xfrm>
              <a:off x="9320610" y="5468182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79" name="Right Brace 78">
              <a:extLst>
                <a:ext uri="{FF2B5EF4-FFF2-40B4-BE49-F238E27FC236}">
                  <a16:creationId xmlns:a16="http://schemas.microsoft.com/office/drawing/2014/main" id="{0E26A5FF-450B-3943-BD72-D12E59911A76}"/>
                </a:ext>
              </a:extLst>
            </p:cNvPr>
            <p:cNvSpPr/>
            <p:nvPr/>
          </p:nvSpPr>
          <p:spPr>
            <a:xfrm>
              <a:off x="10670176" y="5815994"/>
              <a:ext cx="410836" cy="779485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6196B34-12FF-754F-BD25-B9B3200E3E7B}"/>
                </a:ext>
              </a:extLst>
            </p:cNvPr>
            <p:cNvSpPr txBox="1"/>
            <p:nvPr/>
          </p:nvSpPr>
          <p:spPr>
            <a:xfrm>
              <a:off x="11100819" y="6061162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FRMADD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CC18DCB-109C-D846-95C0-F0B5D5E8D4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8CFE86A-6332-269C-24FA-7D718B2D0A50}"/>
              </a:ext>
            </a:extLst>
          </p:cNvPr>
          <p:cNvSpPr txBox="1"/>
          <p:nvPr/>
        </p:nvSpPr>
        <p:spPr>
          <a:xfrm>
            <a:off x="8850500" y="4325568"/>
            <a:ext cx="211855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Allocate Space for Local Variables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20407EE-E623-E3AE-1ABE-0310031151CD}"/>
              </a:ext>
            </a:extLst>
          </p:cNvPr>
          <p:cNvGrpSpPr/>
          <p:nvPr/>
        </p:nvGrpSpPr>
        <p:grpSpPr>
          <a:xfrm>
            <a:off x="10206348" y="1817948"/>
            <a:ext cx="830953" cy="369332"/>
            <a:chOff x="1653962" y="2057134"/>
            <a:chExt cx="830953" cy="369332"/>
          </a:xfrm>
        </p:grpSpPr>
        <p:sp>
          <p:nvSpPr>
            <p:cNvPr id="92" name="Left Arrow 91">
              <a:extLst>
                <a:ext uri="{FF2B5EF4-FFF2-40B4-BE49-F238E27FC236}">
                  <a16:creationId xmlns:a16="http://schemas.microsoft.com/office/drawing/2014/main" id="{7181C0CA-13DE-ADE8-D448-4182F6E45394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2D44D3A-B193-8CE6-16CE-E9FC0D95453B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sp>
        <p:nvSpPr>
          <p:cNvPr id="37" name="Right Brace 36">
            <a:extLst>
              <a:ext uri="{FF2B5EF4-FFF2-40B4-BE49-F238E27FC236}">
                <a16:creationId xmlns:a16="http://schemas.microsoft.com/office/drawing/2014/main" id="{82A453CB-0E0D-0475-7B7E-A71403E4284A}"/>
              </a:ext>
            </a:extLst>
          </p:cNvPr>
          <p:cNvSpPr/>
          <p:nvPr/>
        </p:nvSpPr>
        <p:spPr>
          <a:xfrm>
            <a:off x="10166176" y="2157941"/>
            <a:ext cx="410836" cy="958729"/>
          </a:xfrm>
          <a:prstGeom prst="rightBrac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A52F7-64D8-2B3F-991C-88E5DEFBDC91}"/>
              </a:ext>
            </a:extLst>
          </p:cNvPr>
          <p:cNvSpPr txBox="1"/>
          <p:nvPr/>
        </p:nvSpPr>
        <p:spPr>
          <a:xfrm>
            <a:off x="10480221" y="2409183"/>
            <a:ext cx="909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FP_OFF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656F805-BD1C-F923-A8A4-FBE8AFA0326A}"/>
              </a:ext>
            </a:extLst>
          </p:cNvPr>
          <p:cNvSpPr txBox="1">
            <a:spLocks/>
          </p:cNvSpPr>
          <p:nvPr/>
        </p:nvSpPr>
        <p:spPr>
          <a:xfrm>
            <a:off x="469002" y="874669"/>
            <a:ext cx="6925638" cy="4186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/>
              <a:t>Space for local variables is allocated on the </a:t>
            </a:r>
            <a:r>
              <a:rPr lang="en-US" sz="1800" dirty="0">
                <a:solidFill>
                  <a:srgbClr val="0070C0"/>
                </a:solidFill>
              </a:rPr>
              <a:t>stack right below the lowest pushed register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Add memory to the stack frame for local variables  </a:t>
            </a:r>
            <a:r>
              <a:rPr lang="en-US" sz="1800" dirty="0">
                <a:solidFill>
                  <a:srgbClr val="0070C0"/>
                </a:solidFill>
              </a:rPr>
              <a:t>by </a:t>
            </a:r>
            <a:r>
              <a:rPr lang="en-US" sz="1800" b="1" dirty="0">
                <a:solidFill>
                  <a:srgbClr val="2C895B"/>
                </a:solidFill>
              </a:rPr>
              <a:t>moving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accent6"/>
                </a:solidFill>
              </a:rPr>
              <a:t>the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sp</a:t>
            </a:r>
            <a:r>
              <a:rPr lang="en-US" sz="2000" dirty="0">
                <a:solidFill>
                  <a:srgbClr val="FF0000"/>
                </a:solidFill>
              </a:rPr>
              <a:t> towards low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</a:rPr>
              <a:t>The amount moved is the </a:t>
            </a:r>
            <a:r>
              <a:rPr lang="en-US" sz="2000" dirty="0">
                <a:solidFill>
                  <a:srgbClr val="2C895B"/>
                </a:solidFill>
              </a:rPr>
              <a:t>total size of all local variables </a:t>
            </a:r>
            <a:r>
              <a:rPr lang="en-US" sz="2000" dirty="0">
                <a:solidFill>
                  <a:srgbClr val="00B050"/>
                </a:solidFill>
              </a:rPr>
              <a:t>in bytes </a:t>
            </a:r>
            <a:r>
              <a:rPr lang="en-US" sz="2000" b="1" dirty="0">
                <a:solidFill>
                  <a:srgbClr val="00B050"/>
                </a:solidFill>
              </a:rPr>
              <a:t>plus</a:t>
            </a:r>
            <a:r>
              <a:rPr lang="en-US" sz="2000" dirty="0">
                <a:solidFill>
                  <a:srgbClr val="00B050"/>
                </a:solidFill>
              </a:rPr>
              <a:t> memory alignment </a:t>
            </a:r>
            <a:r>
              <a:rPr lang="en-US" sz="2000" b="1" dirty="0">
                <a:solidFill>
                  <a:srgbClr val="00B050"/>
                </a:solidFill>
              </a:rPr>
              <a:t>padding 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1"/>
                </a:solidFill>
              </a:rPr>
              <a:t>FRMADD</a:t>
            </a:r>
            <a:r>
              <a:rPr lang="en-US" sz="1800" dirty="0"/>
              <a:t> = total local var space (bytes) + padding</a:t>
            </a:r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/>
              <a:t>Allocate the space after the register push by</a:t>
            </a:r>
          </a:p>
          <a:p>
            <a:pPr marL="354012" lvl="1" indent="0">
              <a:buFont typeface="Arial" panose="020B0604020202020204" pitchFamily="34" charset="0"/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  </a:t>
            </a:r>
            <a:r>
              <a:rPr 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7030A0"/>
                </a:solidFill>
              </a:rPr>
              <a:t>fp</a:t>
            </a:r>
            <a:r>
              <a:rPr lang="en-US" sz="1800" dirty="0">
                <a:solidFill>
                  <a:srgbClr val="7030A0"/>
                </a:solidFill>
              </a:rPr>
              <a:t> (frame pointer) </a:t>
            </a:r>
            <a:r>
              <a:rPr lang="en-US" sz="1800" dirty="0">
                <a:solidFill>
                  <a:schemeClr val="accent1"/>
                </a:solidFill>
              </a:rPr>
              <a:t>is </a:t>
            </a:r>
            <a:r>
              <a:rPr lang="en-US" sz="1800" dirty="0">
                <a:solidFill>
                  <a:schemeClr val="accent6"/>
                </a:solidFill>
              </a:rPr>
              <a:t>used as a </a:t>
            </a:r>
            <a:r>
              <a:rPr lang="en-US" sz="1800" b="1" dirty="0">
                <a:solidFill>
                  <a:srgbClr val="F3753F"/>
                </a:solidFill>
              </a:rPr>
              <a:t>pointer (base register)</a:t>
            </a:r>
            <a:r>
              <a:rPr lang="en-US" sz="1800" dirty="0">
                <a:solidFill>
                  <a:srgbClr val="F3753F"/>
                </a:solidFill>
              </a:rPr>
              <a:t> </a:t>
            </a:r>
            <a:r>
              <a:rPr lang="en-US" sz="1800" dirty="0">
                <a:solidFill>
                  <a:schemeClr val="accent1"/>
                </a:solidFill>
              </a:rPr>
              <a:t>to </a:t>
            </a:r>
            <a:r>
              <a:rPr lang="en-US" sz="1800" dirty="0">
                <a:solidFill>
                  <a:srgbClr val="2C895B"/>
                </a:solidFill>
              </a:rPr>
              <a:t>access all stack variables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– later slides</a:t>
            </a:r>
            <a:endParaRPr lang="en-US" sz="1800" dirty="0">
              <a:solidFill>
                <a:schemeClr val="accent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B76214-7121-F6B9-9F0C-2A8785928135}"/>
              </a:ext>
            </a:extLst>
          </p:cNvPr>
          <p:cNvGrpSpPr/>
          <p:nvPr/>
        </p:nvGrpSpPr>
        <p:grpSpPr>
          <a:xfrm>
            <a:off x="7665890" y="1872221"/>
            <a:ext cx="1093782" cy="2077458"/>
            <a:chOff x="2429789" y="1799525"/>
            <a:chExt cx="1093782" cy="20774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95C5F9-607E-49B3-446C-3367EE50A195}"/>
                </a:ext>
              </a:extLst>
            </p:cNvPr>
            <p:cNvSpPr txBox="1"/>
            <p:nvPr/>
          </p:nvSpPr>
          <p:spPr>
            <a:xfrm>
              <a:off x="2429789" y="2413216"/>
              <a:ext cx="827488" cy="95410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Called function</a:t>
              </a:r>
            </a:p>
            <a:p>
              <a:r>
                <a:rPr lang="en-US" sz="1400" dirty="0"/>
                <a:t>Stack Frame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CE729C97-D6EC-6264-A3B2-0C32A121B87D}"/>
                </a:ext>
              </a:extLst>
            </p:cNvPr>
            <p:cNvSpPr/>
            <p:nvPr/>
          </p:nvSpPr>
          <p:spPr>
            <a:xfrm rot="10800000">
              <a:off x="3267180" y="1799525"/>
              <a:ext cx="256391" cy="2077458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51F6246-114C-3391-90F4-63B0A5FB4630}"/>
              </a:ext>
            </a:extLst>
          </p:cNvPr>
          <p:cNvSpPr txBox="1"/>
          <p:nvPr/>
        </p:nvSpPr>
        <p:spPr>
          <a:xfrm>
            <a:off x="7899370" y="1243283"/>
            <a:ext cx="668664" cy="6001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 Callers</a:t>
            </a:r>
          </a:p>
          <a:p>
            <a:r>
              <a:rPr lang="en-US" sz="1100" dirty="0"/>
              <a:t>Stack Frame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99911138-3853-2418-DBFB-8B6079E98087}"/>
              </a:ext>
            </a:extLst>
          </p:cNvPr>
          <p:cNvSpPr/>
          <p:nvPr/>
        </p:nvSpPr>
        <p:spPr>
          <a:xfrm rot="10800000">
            <a:off x="8595686" y="1249395"/>
            <a:ext cx="236386" cy="59703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01CD078-F0F1-F469-2D63-3BCC264503E7}"/>
              </a:ext>
            </a:extLst>
          </p:cNvPr>
          <p:cNvSpPr txBox="1"/>
          <p:nvPr/>
        </p:nvSpPr>
        <p:spPr>
          <a:xfrm>
            <a:off x="8713879" y="146838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Prologue Step 3 of 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654194-C012-E019-F308-EFEE6C15265B}"/>
              </a:ext>
            </a:extLst>
          </p:cNvPr>
          <p:cNvSpPr/>
          <p:nvPr/>
        </p:nvSpPr>
        <p:spPr bwMode="auto">
          <a:xfrm>
            <a:off x="1048565" y="5214284"/>
            <a:ext cx="9988736" cy="152019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push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// push (save)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on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 this function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   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-FRMADD 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FRMADD bytes for local vars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			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by moving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FF2DF-5FA3-E3EC-587C-E7C57EA7DC63}"/>
              </a:ext>
            </a:extLst>
          </p:cNvPr>
          <p:cNvSpPr txBox="1"/>
          <p:nvPr/>
        </p:nvSpPr>
        <p:spPr>
          <a:xfrm>
            <a:off x="375718" y="5758935"/>
            <a:ext cx="874973" cy="43088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Function Prologue</a:t>
            </a:r>
          </a:p>
        </p:txBody>
      </p:sp>
    </p:spTree>
    <p:extLst>
      <p:ext uri="{BB962C8B-B14F-4D97-AF65-F5344CB8AC3E}">
        <p14:creationId xmlns:p14="http://schemas.microsoft.com/office/powerpoint/2010/main" val="186040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3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09" y="296744"/>
            <a:ext cx="7131587" cy="433785"/>
          </a:xfrm>
        </p:spPr>
        <p:txBody>
          <a:bodyPr/>
          <a:lstStyle/>
          <a:p>
            <a:r>
              <a:rPr lang="en-US" dirty="0"/>
              <a:t>Pointers and Arrays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9051" y="924639"/>
            <a:ext cx="8278715" cy="501896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A few slides back we stated: </a:t>
            </a:r>
            <a:r>
              <a:rPr lang="en-US" sz="2200" dirty="0">
                <a:solidFill>
                  <a:srgbClr val="2C895B"/>
                </a:solidFill>
              </a:rPr>
              <a:t>Array name </a:t>
            </a:r>
            <a:r>
              <a:rPr lang="en-US" sz="2200" dirty="0">
                <a:solidFill>
                  <a:schemeClr val="tx2"/>
                </a:solidFill>
              </a:rPr>
              <a:t>(by itself) on the </a:t>
            </a:r>
            <a:r>
              <a:rPr lang="en-US" sz="2200" dirty="0" err="1">
                <a:solidFill>
                  <a:schemeClr val="tx2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  <a:p>
            <a:pPr marL="354012" lvl="1" indent="0">
              <a:buNone/>
            </a:pP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/>
              <a:t>Array indexing syntax (</a:t>
            </a:r>
            <a:r>
              <a:rPr lang="en-US" sz="2200" dirty="0">
                <a:solidFill>
                  <a:schemeClr val="accent1"/>
                </a:solidFill>
              </a:rPr>
              <a:t>[ ]</a:t>
            </a:r>
            <a:r>
              <a:rPr lang="en-US" sz="2200" dirty="0"/>
              <a:t>) an operator that performs </a:t>
            </a:r>
            <a:r>
              <a:rPr lang="en-US" sz="2200" i="1" dirty="0">
                <a:solidFill>
                  <a:schemeClr val="accent1"/>
                </a:solidFill>
              </a:rPr>
              <a:t>pointer arithmetic</a:t>
            </a:r>
            <a:endParaRPr lang="en-US" sz="2200" dirty="0">
              <a:solidFill>
                <a:schemeClr val="accent1"/>
              </a:solidFill>
            </a:endParaRPr>
          </a:p>
          <a:p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&amp;</a:t>
            </a:r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[0] </a:t>
            </a:r>
            <a:r>
              <a:rPr lang="en-US" sz="2400" dirty="0"/>
              <a:t>on the </a:t>
            </a:r>
            <a:r>
              <a:rPr lang="en-US" sz="2400" b="1" dirty="0" err="1">
                <a:solidFill>
                  <a:srgbClr val="0070C0"/>
                </a:solidFill>
              </a:rPr>
              <a:t>Rside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are equivalent</a:t>
            </a:r>
            <a:r>
              <a:rPr lang="en-US" sz="2400" dirty="0"/>
              <a:t>, </a:t>
            </a:r>
            <a:r>
              <a:rPr lang="en-US" sz="2400" b="1" i="1" dirty="0"/>
              <a:t>both evaluate</a:t>
            </a:r>
            <a:r>
              <a:rPr lang="en-US" sz="2400" dirty="0"/>
              <a:t> to the address of the first array element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9ED911A-4240-6A40-A564-A2514D0C1B77}"/>
              </a:ext>
            </a:extLst>
          </p:cNvPr>
          <p:cNvSpPr/>
          <p:nvPr/>
        </p:nvSpPr>
        <p:spPr bwMode="auto">
          <a:xfrm>
            <a:off x="1663431" y="1787036"/>
            <a:ext cx="3913198" cy="36896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2D7D47D-B3ED-9B4E-8678-68D21936103C}"/>
              </a:ext>
            </a:extLst>
          </p:cNvPr>
          <p:cNvGrpSpPr/>
          <p:nvPr/>
        </p:nvGrpSpPr>
        <p:grpSpPr>
          <a:xfrm>
            <a:off x="9086659" y="92204"/>
            <a:ext cx="3149862" cy="5005822"/>
            <a:chOff x="9292773" y="-128374"/>
            <a:chExt cx="3149862" cy="500582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8398DB5-CD26-0741-8284-5BF9E264C4EA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0x12345680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3344C7-FE47-5E4E-915D-6DE26BB1A4C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88D39C6-1673-E447-BBFB-CC75C3038D04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1336CBD-632A-2946-93F7-6D05E66E5ADF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9AF30A-6DE9-E54A-8A9C-DF521C026681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1C78B5-76FE-D749-920A-AC8FD8789688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E4B7D27-1A23-A444-9372-F827BBDC35B1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03C11E-03DA-6346-B5A6-5131E09CAC78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F2C910-A25B-8449-84A1-04F84FE56868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8B5222-CBAF-D442-A02F-97A8F0671456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AC1AEED-4E07-A343-8963-3C0D6A66B685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9BE4E8-12D5-8D42-993E-932DB236972D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E9F4A-8EA1-084A-B84B-64525B6E298A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D256A7-2F44-8A43-AFB3-697FB36E2D2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944C27B-83CF-8F40-AF53-CFEDF63D2166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C604DAF-107F-DE49-BAE0-AB29A199EF9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2" name="Right Brace 71">
              <a:extLst>
                <a:ext uri="{FF2B5EF4-FFF2-40B4-BE49-F238E27FC236}">
                  <a16:creationId xmlns:a16="http://schemas.microsoft.com/office/drawing/2014/main" id="{29C1B592-EF2F-BA47-B9CE-4A659EB46060}"/>
                </a:ext>
              </a:extLst>
            </p:cNvPr>
            <p:cNvSpPr/>
            <p:nvPr/>
          </p:nvSpPr>
          <p:spPr>
            <a:xfrm rot="16200000">
              <a:off x="10370150" y="159460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A1910A-4809-C240-9921-415E05618D82}"/>
                </a:ext>
              </a:extLst>
            </p:cNvPr>
            <p:cNvSpPr/>
            <p:nvPr/>
          </p:nvSpPr>
          <p:spPr>
            <a:xfrm>
              <a:off x="9292773" y="-128374"/>
              <a:ext cx="245451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sz="1600" b="1" dirty="0">
                  <a:solidFill>
                    <a:schemeClr val="accent1"/>
                  </a:solidFill>
                </a:rPr>
                <a:t>One byte per row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06569E9-5F52-9041-AB2D-77EA5404FF0E}"/>
                </a:ext>
              </a:extLst>
            </p:cNvPr>
            <p:cNvGrpSpPr/>
            <p:nvPr/>
          </p:nvGrpSpPr>
          <p:grpSpPr>
            <a:xfrm>
              <a:off x="10512620" y="867142"/>
              <a:ext cx="96408" cy="457028"/>
              <a:chOff x="10610509" y="991043"/>
              <a:chExt cx="96408" cy="457028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F69E338-C491-1645-BB20-BF539B44541A}"/>
                  </a:ext>
                </a:extLst>
              </p:cNvPr>
              <p:cNvSpPr/>
              <p:nvPr/>
            </p:nvSpPr>
            <p:spPr>
              <a:xfrm>
                <a:off x="10617922" y="1176134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24EE561-21F7-084C-AF8C-C327047BF4DB}"/>
                  </a:ext>
                </a:extLst>
              </p:cNvPr>
              <p:cNvSpPr/>
              <p:nvPr/>
            </p:nvSpPr>
            <p:spPr>
              <a:xfrm>
                <a:off x="10617921" y="99104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2A0EFD6-0C92-B342-816A-EBE28ADB6DD3}"/>
                  </a:ext>
                </a:extLst>
              </p:cNvPr>
              <p:cNvSpPr/>
              <p:nvPr/>
            </p:nvSpPr>
            <p:spPr>
              <a:xfrm>
                <a:off x="10610509" y="1359076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B150BB5-3034-7C42-98B8-2A261B23D8EF}"/>
                </a:ext>
              </a:extLst>
            </p:cNvPr>
            <p:cNvSpPr txBox="1"/>
            <p:nvPr/>
          </p:nvSpPr>
          <p:spPr>
            <a:xfrm>
              <a:off x="11332244" y="1041630"/>
              <a:ext cx="10038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3C91C2B5-CD85-454D-B6F6-09B4DF7F0E99}"/>
              </a:ext>
            </a:extLst>
          </p:cNvPr>
          <p:cNvSpPr/>
          <p:nvPr/>
        </p:nvSpPr>
        <p:spPr bwMode="auto">
          <a:xfrm>
            <a:off x="8675287" y="4883163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41368-AABD-6C4E-87B1-5CB12303FF9E}"/>
              </a:ext>
            </a:extLst>
          </p:cNvPr>
          <p:cNvSpPr txBox="1"/>
          <p:nvPr/>
        </p:nvSpPr>
        <p:spPr>
          <a:xfrm>
            <a:off x="8675287" y="52642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7C207C-6E88-DC48-84C5-E4F282745102}"/>
              </a:ext>
            </a:extLst>
          </p:cNvPr>
          <p:cNvCxnSpPr>
            <a:cxnSpLocks/>
          </p:cNvCxnSpPr>
          <p:nvPr/>
        </p:nvCxnSpPr>
        <p:spPr>
          <a:xfrm flipV="1">
            <a:off x="8963513" y="5098026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BA8589B7-4035-B441-ABC0-249C0F3541D5}"/>
              </a:ext>
            </a:extLst>
          </p:cNvPr>
          <p:cNvSpPr/>
          <p:nvPr/>
        </p:nvSpPr>
        <p:spPr bwMode="auto">
          <a:xfrm>
            <a:off x="8653999" y="3264682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8087DCE-442B-534D-90D0-BE2C1BF5CC3F}"/>
              </a:ext>
            </a:extLst>
          </p:cNvPr>
          <p:cNvSpPr txBox="1"/>
          <p:nvPr/>
        </p:nvSpPr>
        <p:spPr>
          <a:xfrm>
            <a:off x="8653999" y="364572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1EADF5F-4999-2343-97DE-5704DBEC837C}"/>
              </a:ext>
            </a:extLst>
          </p:cNvPr>
          <p:cNvCxnSpPr>
            <a:cxnSpLocks/>
          </p:cNvCxnSpPr>
          <p:nvPr/>
        </p:nvCxnSpPr>
        <p:spPr>
          <a:xfrm flipV="1">
            <a:off x="8942225" y="3479545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1EC655A-855D-8040-9103-D0025092631C}"/>
              </a:ext>
            </a:extLst>
          </p:cNvPr>
          <p:cNvSpPr/>
          <p:nvPr/>
        </p:nvSpPr>
        <p:spPr bwMode="auto">
          <a:xfrm>
            <a:off x="8615167" y="1709549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79FDF13-A4CB-9C46-8425-637B9D5DCE21}"/>
              </a:ext>
            </a:extLst>
          </p:cNvPr>
          <p:cNvSpPr txBox="1"/>
          <p:nvPr/>
        </p:nvSpPr>
        <p:spPr>
          <a:xfrm>
            <a:off x="8615167" y="209058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B16AA7D-426D-054E-96D8-20A2213D31F4}"/>
              </a:ext>
            </a:extLst>
          </p:cNvPr>
          <p:cNvCxnSpPr>
            <a:cxnSpLocks/>
          </p:cNvCxnSpPr>
          <p:nvPr/>
        </p:nvCxnSpPr>
        <p:spPr>
          <a:xfrm flipV="1">
            <a:off x="8903393" y="1924412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9718629" y="1657398"/>
            <a:ext cx="12875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5A6AC60-B5ED-6A4C-99A6-AE12A7258DE8}"/>
              </a:ext>
            </a:extLst>
          </p:cNvPr>
          <p:cNvSpPr/>
          <p:nvPr/>
        </p:nvSpPr>
        <p:spPr bwMode="auto">
          <a:xfrm>
            <a:off x="1308558" y="4188047"/>
            <a:ext cx="6080522" cy="144548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*p = &amp;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*p2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*p3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95729EA-C8EB-234A-84E8-114B358B1F38}"/>
              </a:ext>
            </a:extLst>
          </p:cNvPr>
          <p:cNvSpPr/>
          <p:nvPr/>
        </p:nvSpPr>
        <p:spPr>
          <a:xfrm>
            <a:off x="8880670" y="1241393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5F4A2FA-837B-C844-BC31-C41CA1729DD9}"/>
              </a:ext>
            </a:extLst>
          </p:cNvPr>
          <p:cNvSpPr/>
          <p:nvPr/>
        </p:nvSpPr>
        <p:spPr>
          <a:xfrm>
            <a:off x="8880669" y="1056302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E33BA-24A0-194B-A848-4C6D2F48809E}"/>
              </a:ext>
            </a:extLst>
          </p:cNvPr>
          <p:cNvSpPr/>
          <p:nvPr/>
        </p:nvSpPr>
        <p:spPr>
          <a:xfrm>
            <a:off x="8873257" y="1424335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8" grpId="0" animBg="1"/>
      <p:bldP spid="40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3CA8A-812E-8B45-8BAE-0A516715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" y="146838"/>
            <a:ext cx="11701305" cy="419865"/>
          </a:xfrm>
        </p:spPr>
        <p:txBody>
          <a:bodyPr/>
          <a:lstStyle/>
          <a:p>
            <a:r>
              <a:rPr lang="en-US" sz="2800" dirty="0"/>
              <a:t>Function Epilogue: Deallocating the Stack Frame - 1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DDCCCD-F221-6374-C451-F4DF07FF8E46}"/>
              </a:ext>
            </a:extLst>
          </p:cNvPr>
          <p:cNvSpPr/>
          <p:nvPr/>
        </p:nvSpPr>
        <p:spPr>
          <a:xfrm>
            <a:off x="951458" y="566671"/>
            <a:ext cx="3000668" cy="39530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7776A8-FD8D-D918-75F9-229F83C5EC4E}"/>
              </a:ext>
            </a:extLst>
          </p:cNvPr>
          <p:cNvGrpSpPr/>
          <p:nvPr/>
        </p:nvGrpSpPr>
        <p:grpSpPr>
          <a:xfrm>
            <a:off x="871512" y="670204"/>
            <a:ext cx="3173193" cy="3918379"/>
            <a:chOff x="8890605" y="3046432"/>
            <a:chExt cx="3173193" cy="391837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3BF166-6558-FA16-D191-265AC632B69A}"/>
                </a:ext>
              </a:extLst>
            </p:cNvPr>
            <p:cNvSpPr/>
            <p:nvPr/>
          </p:nvSpPr>
          <p:spPr>
            <a:xfrm>
              <a:off x="9321738" y="4202961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C5F2F8-EDCD-C5C2-DCDD-10C5B0102497}"/>
                </a:ext>
              </a:extLst>
            </p:cNvPr>
            <p:cNvSpPr txBox="1"/>
            <p:nvPr/>
          </p:nvSpPr>
          <p:spPr>
            <a:xfrm>
              <a:off x="9266136" y="6595479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52F090D-EA8B-B703-AF9E-71E2F9A86A73}"/>
                </a:ext>
              </a:extLst>
            </p:cNvPr>
            <p:cNvSpPr/>
            <p:nvPr/>
          </p:nvSpPr>
          <p:spPr>
            <a:xfrm>
              <a:off x="9319761" y="3884219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34" name="Left Arrow 33">
              <a:extLst>
                <a:ext uri="{FF2B5EF4-FFF2-40B4-BE49-F238E27FC236}">
                  <a16:creationId xmlns:a16="http://schemas.microsoft.com/office/drawing/2014/main" id="{E22C4129-A095-CFC8-C864-AA2CD8D4FBD6}"/>
                </a:ext>
              </a:extLst>
            </p:cNvPr>
            <p:cNvSpPr/>
            <p:nvPr/>
          </p:nvSpPr>
          <p:spPr>
            <a:xfrm>
              <a:off x="10833815" y="6527375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D127457-CB67-E70B-1C23-A6838F19AE54}"/>
                </a:ext>
              </a:extLst>
            </p:cNvPr>
            <p:cNvSpPr txBox="1"/>
            <p:nvPr/>
          </p:nvSpPr>
          <p:spPr>
            <a:xfrm>
              <a:off x="11287742" y="630119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F2473EF-521A-FFDA-1ADA-3AAC556DCFA1}"/>
                </a:ext>
              </a:extLst>
            </p:cNvPr>
            <p:cNvSpPr/>
            <p:nvPr/>
          </p:nvSpPr>
          <p:spPr>
            <a:xfrm>
              <a:off x="9318773" y="5765781"/>
              <a:ext cx="1375959" cy="84749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Local Variables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AD21A7-6E8E-67E9-3653-4DA8D1664049}"/>
                </a:ext>
              </a:extLst>
            </p:cNvPr>
            <p:cNvSpPr/>
            <p:nvPr/>
          </p:nvSpPr>
          <p:spPr>
            <a:xfrm>
              <a:off x="8890605" y="3046432"/>
              <a:ext cx="317319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Stack frame while during function body execution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2BB3AEA-879D-D624-A21B-BF8689484A1A}"/>
                </a:ext>
              </a:extLst>
            </p:cNvPr>
            <p:cNvSpPr/>
            <p:nvPr/>
          </p:nvSpPr>
          <p:spPr>
            <a:xfrm>
              <a:off x="9318774" y="4509127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</a:t>
              </a:r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1BEF3E5-AC03-D910-D563-ED6B028A4AC0}"/>
                </a:ext>
              </a:extLst>
            </p:cNvPr>
            <p:cNvSpPr/>
            <p:nvPr/>
          </p:nvSpPr>
          <p:spPr>
            <a:xfrm>
              <a:off x="9320611" y="4837424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434F352-9FE2-D53C-9CB0-F920E828B3A9}"/>
                </a:ext>
              </a:extLst>
            </p:cNvPr>
            <p:cNvSpPr/>
            <p:nvPr/>
          </p:nvSpPr>
          <p:spPr>
            <a:xfrm>
              <a:off x="9318773" y="5139885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EB4F05A-D32B-E112-DD36-6327EB10F5F8}"/>
                </a:ext>
              </a:extLst>
            </p:cNvPr>
            <p:cNvSpPr/>
            <p:nvPr/>
          </p:nvSpPr>
          <p:spPr>
            <a:xfrm>
              <a:off x="9320610" y="5468182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61" name="Right Brace 60">
              <a:extLst>
                <a:ext uri="{FF2B5EF4-FFF2-40B4-BE49-F238E27FC236}">
                  <a16:creationId xmlns:a16="http://schemas.microsoft.com/office/drawing/2014/main" id="{80F4A592-D041-2E73-4B34-8826054D11F0}"/>
                </a:ext>
              </a:extLst>
            </p:cNvPr>
            <p:cNvSpPr/>
            <p:nvPr/>
          </p:nvSpPr>
          <p:spPr>
            <a:xfrm>
              <a:off x="10670176" y="5815994"/>
              <a:ext cx="410836" cy="779485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B6CB8FF-D843-B6DB-3A54-6DE18DFF4356}"/>
                </a:ext>
              </a:extLst>
            </p:cNvPr>
            <p:cNvSpPr txBox="1"/>
            <p:nvPr/>
          </p:nvSpPr>
          <p:spPr>
            <a:xfrm>
              <a:off x="10984221" y="6067236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FRMADD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09459CC-F666-841C-EA21-F0CCF6DA48F7}"/>
              </a:ext>
            </a:extLst>
          </p:cNvPr>
          <p:cNvGrpSpPr/>
          <p:nvPr/>
        </p:nvGrpSpPr>
        <p:grpSpPr>
          <a:xfrm>
            <a:off x="2707179" y="2105319"/>
            <a:ext cx="830953" cy="369332"/>
            <a:chOff x="1653962" y="2057134"/>
            <a:chExt cx="830953" cy="369332"/>
          </a:xfrm>
        </p:grpSpPr>
        <p:sp>
          <p:nvSpPr>
            <p:cNvPr id="73" name="Left Arrow 72">
              <a:extLst>
                <a:ext uri="{FF2B5EF4-FFF2-40B4-BE49-F238E27FC236}">
                  <a16:creationId xmlns:a16="http://schemas.microsoft.com/office/drawing/2014/main" id="{B512BA5A-04A4-7CDB-494B-5D74AF798872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F046E9B-AF1E-1682-DCD2-041C45D0ABD1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sp>
        <p:nvSpPr>
          <p:cNvPr id="96" name="Right Brace 95">
            <a:extLst>
              <a:ext uri="{FF2B5EF4-FFF2-40B4-BE49-F238E27FC236}">
                <a16:creationId xmlns:a16="http://schemas.microsoft.com/office/drawing/2014/main" id="{6140688F-11AF-C467-F3EA-2923A7B52E95}"/>
              </a:ext>
            </a:extLst>
          </p:cNvPr>
          <p:cNvSpPr/>
          <p:nvPr/>
        </p:nvSpPr>
        <p:spPr>
          <a:xfrm>
            <a:off x="2667007" y="2445312"/>
            <a:ext cx="410836" cy="958729"/>
          </a:xfrm>
          <a:prstGeom prst="rightBrac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2A03E63-CD39-C105-751F-4E6AB5256EFA}"/>
              </a:ext>
            </a:extLst>
          </p:cNvPr>
          <p:cNvSpPr txBox="1"/>
          <p:nvPr/>
        </p:nvSpPr>
        <p:spPr>
          <a:xfrm>
            <a:off x="2981052" y="2696554"/>
            <a:ext cx="909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FP_OFF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4AA8D9-4BAF-0982-9576-AC0FC2A887AB}"/>
              </a:ext>
            </a:extLst>
          </p:cNvPr>
          <p:cNvSpPr txBox="1"/>
          <p:nvPr/>
        </p:nvSpPr>
        <p:spPr>
          <a:xfrm>
            <a:off x="951458" y="4740160"/>
            <a:ext cx="317319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Use </a:t>
            </a:r>
            <a:r>
              <a:rPr lang="en-US" dirty="0" err="1">
                <a:solidFill>
                  <a:schemeClr val="tx2"/>
                </a:solidFill>
              </a:rPr>
              <a:t>fp</a:t>
            </a:r>
            <a:r>
              <a:rPr lang="en-US" dirty="0">
                <a:solidFill>
                  <a:schemeClr val="tx2"/>
                </a:solidFill>
              </a:rPr>
              <a:t> as a pointer to find local variables on the 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E3697D-4FB8-1574-CF70-8C40D53F61D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CB5E63-9C6D-A796-D957-57570BF27FDD}"/>
              </a:ext>
            </a:extLst>
          </p:cNvPr>
          <p:cNvGrpSpPr/>
          <p:nvPr/>
        </p:nvGrpSpPr>
        <p:grpSpPr>
          <a:xfrm>
            <a:off x="420911" y="2149897"/>
            <a:ext cx="1025845" cy="2104152"/>
            <a:chOff x="2627387" y="1799527"/>
            <a:chExt cx="1025845" cy="2104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AC72C3-DC56-70B0-01FC-59EB989C081C}"/>
                </a:ext>
              </a:extLst>
            </p:cNvPr>
            <p:cNvSpPr txBox="1"/>
            <p:nvPr/>
          </p:nvSpPr>
          <p:spPr>
            <a:xfrm>
              <a:off x="2627387" y="2593836"/>
              <a:ext cx="739647" cy="5232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Stack Frame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88613799-DADA-C4CE-0824-AD325D06F08E}"/>
                </a:ext>
              </a:extLst>
            </p:cNvPr>
            <p:cNvSpPr/>
            <p:nvPr/>
          </p:nvSpPr>
          <p:spPr>
            <a:xfrm rot="10800000">
              <a:off x="3267182" y="1799527"/>
              <a:ext cx="386050" cy="210415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5C8B9E-AFF9-64C4-9667-6B4758E1A9AC}"/>
              </a:ext>
            </a:extLst>
          </p:cNvPr>
          <p:cNvGrpSpPr/>
          <p:nvPr/>
        </p:nvGrpSpPr>
        <p:grpSpPr>
          <a:xfrm>
            <a:off x="5045359" y="410682"/>
            <a:ext cx="6884290" cy="5003245"/>
            <a:chOff x="5045359" y="410682"/>
            <a:chExt cx="6884290" cy="5003245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32B1F04-A524-3552-3D59-4874AF9F2783}"/>
                </a:ext>
              </a:extLst>
            </p:cNvPr>
            <p:cNvSpPr/>
            <p:nvPr/>
          </p:nvSpPr>
          <p:spPr>
            <a:xfrm>
              <a:off x="6888027" y="749130"/>
              <a:ext cx="3345716" cy="39530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F60BAE7-F2A8-17DA-8F34-1CB411EFF4A5}"/>
                </a:ext>
              </a:extLst>
            </p:cNvPr>
            <p:cNvGrpSpPr/>
            <p:nvPr/>
          </p:nvGrpSpPr>
          <p:grpSpPr>
            <a:xfrm>
              <a:off x="6822596" y="729353"/>
              <a:ext cx="3214341" cy="4014250"/>
              <a:chOff x="8909479" y="2950561"/>
              <a:chExt cx="3214341" cy="401425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B394E1EF-71B6-D633-9609-C38E6978957C}"/>
                  </a:ext>
                </a:extLst>
              </p:cNvPr>
              <p:cNvSpPr/>
              <p:nvPr/>
            </p:nvSpPr>
            <p:spPr>
              <a:xfrm>
                <a:off x="9321738" y="4202961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6CA3F48-197E-C3F9-E407-BB16225AD343}"/>
                  </a:ext>
                </a:extLst>
              </p:cNvPr>
              <p:cNvSpPr txBox="1"/>
              <p:nvPr/>
            </p:nvSpPr>
            <p:spPr>
              <a:xfrm>
                <a:off x="9266136" y="659547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FB56BF-3F33-3F4B-6A36-15E93723F96F}"/>
                  </a:ext>
                </a:extLst>
              </p:cNvPr>
              <p:cNvSpPr/>
              <p:nvPr/>
            </p:nvSpPr>
            <p:spPr>
              <a:xfrm>
                <a:off x="9319761" y="3884219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103" name="Left Arrow 102">
                <a:extLst>
                  <a:ext uri="{FF2B5EF4-FFF2-40B4-BE49-F238E27FC236}">
                    <a16:creationId xmlns:a16="http://schemas.microsoft.com/office/drawing/2014/main" id="{BEBCC322-562A-8E07-59B2-38F55AB6F645}"/>
                  </a:ext>
                </a:extLst>
              </p:cNvPr>
              <p:cNvSpPr/>
              <p:nvPr/>
            </p:nvSpPr>
            <p:spPr>
              <a:xfrm>
                <a:off x="10705682" y="5739241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BA78956-B70F-02B0-AF95-2149B5A0013C}"/>
                  </a:ext>
                </a:extLst>
              </p:cNvPr>
              <p:cNvSpPr txBox="1"/>
              <p:nvPr/>
            </p:nvSpPr>
            <p:spPr>
              <a:xfrm>
                <a:off x="11159609" y="5513056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30EA47C-F783-0DD6-D34A-A0C57B90195B}"/>
                  </a:ext>
                </a:extLst>
              </p:cNvPr>
              <p:cNvSpPr/>
              <p:nvPr/>
            </p:nvSpPr>
            <p:spPr>
              <a:xfrm>
                <a:off x="9318773" y="5765781"/>
                <a:ext cx="1375959" cy="84749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Local Variables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04C97CFD-DD76-7370-8DD8-B0FFCE980936}"/>
                  </a:ext>
                </a:extLst>
              </p:cNvPr>
              <p:cNvSpPr/>
              <p:nvPr/>
            </p:nvSpPr>
            <p:spPr>
              <a:xfrm>
                <a:off x="8909479" y="2950561"/>
                <a:ext cx="321434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Deallocate Space for locals</a:t>
                </a:r>
              </a:p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Put SP back so pop works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sub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FP_OFF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945C084-7BFC-BFC7-E830-084F1BD49608}"/>
                  </a:ext>
                </a:extLst>
              </p:cNvPr>
              <p:cNvSpPr/>
              <p:nvPr/>
            </p:nvSpPr>
            <p:spPr>
              <a:xfrm>
                <a:off x="9318774" y="4509127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BEAB4BB-F696-5C01-E1A9-AF73D3B7F8F6}"/>
                  </a:ext>
                </a:extLst>
              </p:cNvPr>
              <p:cNvSpPr/>
              <p:nvPr/>
            </p:nvSpPr>
            <p:spPr>
              <a:xfrm>
                <a:off x="9320611" y="4837424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CC8022B-EAA9-C73F-8377-BFA57EA0E64C}"/>
                  </a:ext>
                </a:extLst>
              </p:cNvPr>
              <p:cNvSpPr/>
              <p:nvPr/>
            </p:nvSpPr>
            <p:spPr>
              <a:xfrm>
                <a:off x="9318773" y="513988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2307124-F777-19D6-0562-5257969B408D}"/>
                  </a:ext>
                </a:extLst>
              </p:cNvPr>
              <p:cNvSpPr/>
              <p:nvPr/>
            </p:nvSpPr>
            <p:spPr>
              <a:xfrm>
                <a:off x="9320610" y="5468182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111" name="Right Brace 110">
                <a:extLst>
                  <a:ext uri="{FF2B5EF4-FFF2-40B4-BE49-F238E27FC236}">
                    <a16:creationId xmlns:a16="http://schemas.microsoft.com/office/drawing/2014/main" id="{304DD1CB-188D-9D95-066A-F8CEE7349C6C}"/>
                  </a:ext>
                </a:extLst>
              </p:cNvPr>
              <p:cNvSpPr/>
              <p:nvPr/>
            </p:nvSpPr>
            <p:spPr>
              <a:xfrm>
                <a:off x="10670176" y="5815994"/>
                <a:ext cx="410836" cy="779485"/>
              </a:xfrm>
              <a:prstGeom prst="rightBrac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63A43AB-CBA8-813B-098E-22517040F54B}"/>
                  </a:ext>
                </a:extLst>
              </p:cNvPr>
              <p:cNvSpPr txBox="1"/>
              <p:nvPr/>
            </p:nvSpPr>
            <p:spPr>
              <a:xfrm>
                <a:off x="11068113" y="5996062"/>
                <a:ext cx="1039635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Deallocated</a:t>
                </a:r>
              </a:p>
              <a:p>
                <a:r>
                  <a:rPr lang="en-US" sz="1200" dirty="0">
                    <a:solidFill>
                      <a:srgbClr val="FF0000"/>
                    </a:solidFill>
                  </a:rPr>
                  <a:t>stack space</a:t>
                </a:r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DF675F7-A0AB-1359-77E9-7A7A0280D292}"/>
                </a:ext>
              </a:extLst>
            </p:cNvPr>
            <p:cNvSpPr txBox="1"/>
            <p:nvPr/>
          </p:nvSpPr>
          <p:spPr>
            <a:xfrm>
              <a:off x="5045359" y="4767596"/>
              <a:ext cx="688429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Move SP back to where it was after the push in the prologue.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So, pop works properly (this also deallocates the local variables)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A402BD-EF8A-DD37-6950-70A1268AA057}"/>
                </a:ext>
              </a:extLst>
            </p:cNvPr>
            <p:cNvGrpSpPr/>
            <p:nvPr/>
          </p:nvGrpSpPr>
          <p:grpSpPr>
            <a:xfrm>
              <a:off x="8639389" y="2260339"/>
              <a:ext cx="830953" cy="369332"/>
              <a:chOff x="1653962" y="2057134"/>
              <a:chExt cx="830953" cy="369332"/>
            </a:xfrm>
          </p:grpSpPr>
          <p:sp>
            <p:nvSpPr>
              <p:cNvPr id="115" name="Left Arrow 114">
                <a:extLst>
                  <a:ext uri="{FF2B5EF4-FFF2-40B4-BE49-F238E27FC236}">
                    <a16:creationId xmlns:a16="http://schemas.microsoft.com/office/drawing/2014/main" id="{3DE79FF5-723D-D928-4AD2-1E1DFD7A48EF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98A3431-3477-8D41-1B7D-FAB125DDD28D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117" name="Right Brace 116">
              <a:extLst>
                <a:ext uri="{FF2B5EF4-FFF2-40B4-BE49-F238E27FC236}">
                  <a16:creationId xmlns:a16="http://schemas.microsoft.com/office/drawing/2014/main" id="{B0D31642-ECB3-637C-B392-ABDF90E3E8C2}"/>
                </a:ext>
              </a:extLst>
            </p:cNvPr>
            <p:cNvSpPr/>
            <p:nvPr/>
          </p:nvSpPr>
          <p:spPr>
            <a:xfrm>
              <a:off x="8599217" y="2600332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8039521-AECC-2AD3-2AC1-B7A57BF44EB0}"/>
                </a:ext>
              </a:extLst>
            </p:cNvPr>
            <p:cNvSpPr txBox="1"/>
            <p:nvPr/>
          </p:nvSpPr>
          <p:spPr>
            <a:xfrm>
              <a:off x="8913262" y="2851574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7F2FF41-1811-7949-4CF3-0AE3AF721F4A}"/>
                </a:ext>
              </a:extLst>
            </p:cNvPr>
            <p:cNvGrpSpPr/>
            <p:nvPr/>
          </p:nvGrpSpPr>
          <p:grpSpPr>
            <a:xfrm>
              <a:off x="6049281" y="2315358"/>
              <a:ext cx="1138529" cy="1233970"/>
              <a:chOff x="2567817" y="2669709"/>
              <a:chExt cx="1138529" cy="123397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F1B6ED-7FB8-A26A-542E-707B7F383E87}"/>
                  </a:ext>
                </a:extLst>
              </p:cNvPr>
              <p:cNvSpPr txBox="1"/>
              <p:nvPr/>
            </p:nvSpPr>
            <p:spPr>
              <a:xfrm>
                <a:off x="2567817" y="3021044"/>
                <a:ext cx="739647" cy="5232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Stack Frame</a:t>
                </a:r>
              </a:p>
            </p:txBody>
          </p:sp>
          <p:sp>
            <p:nvSpPr>
              <p:cNvPr id="14" name="Right Brace 13">
                <a:extLst>
                  <a:ext uri="{FF2B5EF4-FFF2-40B4-BE49-F238E27FC236}">
                    <a16:creationId xmlns:a16="http://schemas.microsoft.com/office/drawing/2014/main" id="{1345AA20-4249-B21F-81BB-89E770E265B5}"/>
                  </a:ext>
                </a:extLst>
              </p:cNvPr>
              <p:cNvSpPr/>
              <p:nvPr/>
            </p:nvSpPr>
            <p:spPr>
              <a:xfrm rot="10800000">
                <a:off x="3267181" y="2669709"/>
                <a:ext cx="439165" cy="1233970"/>
              </a:xfrm>
              <a:prstGeom prst="righ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681583-970F-F112-1DCC-969613582C5A}"/>
                </a:ext>
              </a:extLst>
            </p:cNvPr>
            <p:cNvSpPr txBox="1"/>
            <p:nvPr/>
          </p:nvSpPr>
          <p:spPr>
            <a:xfrm>
              <a:off x="8061747" y="410682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1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D775DC-7F1B-B3C9-6ACC-E03F93714042}"/>
              </a:ext>
            </a:extLst>
          </p:cNvPr>
          <p:cNvSpPr/>
          <p:nvPr/>
        </p:nvSpPr>
        <p:spPr bwMode="auto">
          <a:xfrm>
            <a:off x="1446757" y="5628386"/>
            <a:ext cx="9988736" cy="9501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deallocate local variables by moving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pop (restore)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from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// return to caller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12770-4DF5-9FC5-CD2C-4A288E5392B3}"/>
              </a:ext>
            </a:extLst>
          </p:cNvPr>
          <p:cNvSpPr txBox="1"/>
          <p:nvPr/>
        </p:nvSpPr>
        <p:spPr>
          <a:xfrm>
            <a:off x="754285" y="5846237"/>
            <a:ext cx="1060850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function Epilogue</a:t>
            </a:r>
          </a:p>
        </p:txBody>
      </p:sp>
    </p:spTree>
    <p:extLst>
      <p:ext uri="{BB962C8B-B14F-4D97-AF65-F5344CB8AC3E}">
        <p14:creationId xmlns:p14="http://schemas.microsoft.com/office/powerpoint/2010/main" val="206965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68DD9C0A-2DF5-8327-44B8-32D25B53E1D4}"/>
              </a:ext>
            </a:extLst>
          </p:cNvPr>
          <p:cNvSpPr/>
          <p:nvPr/>
        </p:nvSpPr>
        <p:spPr>
          <a:xfrm>
            <a:off x="182551" y="901798"/>
            <a:ext cx="2455345" cy="3092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6A62E-AAA4-9FA9-4F38-AC94605F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0" y="-26834"/>
            <a:ext cx="10515600" cy="551789"/>
          </a:xfrm>
        </p:spPr>
        <p:txBody>
          <a:bodyPr/>
          <a:lstStyle/>
          <a:p>
            <a:r>
              <a:rPr lang="en-US" sz="2800" dirty="0"/>
              <a:t>Why You must  move SP before POP in the Epilogue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F56D18C-72EB-2147-A6C4-389B6447E3D8}"/>
              </a:ext>
            </a:extLst>
          </p:cNvPr>
          <p:cNvGrpSpPr/>
          <p:nvPr/>
        </p:nvGrpSpPr>
        <p:grpSpPr>
          <a:xfrm>
            <a:off x="3020913" y="802396"/>
            <a:ext cx="3109895" cy="3691856"/>
            <a:chOff x="3020913" y="802396"/>
            <a:chExt cx="3109895" cy="369185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C8271D0-D317-3A32-8948-17BF574E3D32}"/>
                </a:ext>
              </a:extLst>
            </p:cNvPr>
            <p:cNvSpPr/>
            <p:nvPr/>
          </p:nvSpPr>
          <p:spPr>
            <a:xfrm>
              <a:off x="3020913" y="855690"/>
              <a:ext cx="3045409" cy="36079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7FF4C34-5AB9-F0CB-FE55-FF40E09BD633}"/>
                </a:ext>
              </a:extLst>
            </p:cNvPr>
            <p:cNvGrpSpPr/>
            <p:nvPr/>
          </p:nvGrpSpPr>
          <p:grpSpPr>
            <a:xfrm>
              <a:off x="3133711" y="802396"/>
              <a:ext cx="2989921" cy="3691856"/>
              <a:chOff x="8912624" y="3272955"/>
              <a:chExt cx="2989921" cy="369185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B799F4-23C3-74F3-FFEE-9D2EA5DEB1D3}"/>
                  </a:ext>
                </a:extLst>
              </p:cNvPr>
              <p:cNvSpPr/>
              <p:nvPr/>
            </p:nvSpPr>
            <p:spPr>
              <a:xfrm>
                <a:off x="9321738" y="4202961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5DE515-AD00-B640-40A9-BF71989F4A53}"/>
                  </a:ext>
                </a:extLst>
              </p:cNvPr>
              <p:cNvSpPr txBox="1"/>
              <p:nvPr/>
            </p:nvSpPr>
            <p:spPr>
              <a:xfrm>
                <a:off x="9266136" y="659547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E8B5553-07C7-975F-AE09-0681AE34303E}"/>
                  </a:ext>
                </a:extLst>
              </p:cNvPr>
              <p:cNvSpPr/>
              <p:nvPr/>
            </p:nvSpPr>
            <p:spPr>
              <a:xfrm>
                <a:off x="9319761" y="3884219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9" name="Left Arrow 8">
                <a:extLst>
                  <a:ext uri="{FF2B5EF4-FFF2-40B4-BE49-F238E27FC236}">
                    <a16:creationId xmlns:a16="http://schemas.microsoft.com/office/drawing/2014/main" id="{C315A767-E899-DB3F-7326-5983297DE935}"/>
                  </a:ext>
                </a:extLst>
              </p:cNvPr>
              <p:cNvSpPr/>
              <p:nvPr/>
            </p:nvSpPr>
            <p:spPr>
              <a:xfrm>
                <a:off x="10833815" y="6527375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7D3D98-91D2-1AE9-9F1F-C78EF48E9E76}"/>
                  </a:ext>
                </a:extLst>
              </p:cNvPr>
              <p:cNvSpPr txBox="1"/>
              <p:nvPr/>
            </p:nvSpPr>
            <p:spPr>
              <a:xfrm>
                <a:off x="11287742" y="630119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D522966-ECC3-35CE-C667-563FDB3702B2}"/>
                  </a:ext>
                </a:extLst>
              </p:cNvPr>
              <p:cNvSpPr/>
              <p:nvPr/>
            </p:nvSpPr>
            <p:spPr>
              <a:xfrm>
                <a:off x="9318773" y="5765781"/>
                <a:ext cx="1375959" cy="84749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Local Variables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FB9327-8148-AE31-8AC2-5B77046E7ACB}"/>
                  </a:ext>
                </a:extLst>
              </p:cNvPr>
              <p:cNvSpPr/>
              <p:nvPr/>
            </p:nvSpPr>
            <p:spPr>
              <a:xfrm>
                <a:off x="8912624" y="3272955"/>
                <a:ext cx="29899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Allocate Space for locals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add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-FRMADD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8509D7C-5FA7-B32D-0C32-3C41085F3060}"/>
                  </a:ext>
                </a:extLst>
              </p:cNvPr>
              <p:cNvSpPr/>
              <p:nvPr/>
            </p:nvSpPr>
            <p:spPr>
              <a:xfrm>
                <a:off x="9318774" y="4509127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69849A-C350-862A-0A9C-F821299C4096}"/>
                  </a:ext>
                </a:extLst>
              </p:cNvPr>
              <p:cNvSpPr/>
              <p:nvPr/>
            </p:nvSpPr>
            <p:spPr>
              <a:xfrm>
                <a:off x="9320611" y="4837424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CBAC509-36FA-7C72-3654-00DC94D45BAD}"/>
                  </a:ext>
                </a:extLst>
              </p:cNvPr>
              <p:cNvSpPr/>
              <p:nvPr/>
            </p:nvSpPr>
            <p:spPr>
              <a:xfrm>
                <a:off x="9318773" y="513988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A37C0FC-18DC-2B6C-09F3-35EE997A4F04}"/>
                  </a:ext>
                </a:extLst>
              </p:cNvPr>
              <p:cNvSpPr/>
              <p:nvPr/>
            </p:nvSpPr>
            <p:spPr>
              <a:xfrm>
                <a:off x="9320610" y="5468182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17" name="Right Brace 16">
                <a:extLst>
                  <a:ext uri="{FF2B5EF4-FFF2-40B4-BE49-F238E27FC236}">
                    <a16:creationId xmlns:a16="http://schemas.microsoft.com/office/drawing/2014/main" id="{FB224268-59D4-B8D5-7467-0FD34E7B78E3}"/>
                  </a:ext>
                </a:extLst>
              </p:cNvPr>
              <p:cNvSpPr/>
              <p:nvPr/>
            </p:nvSpPr>
            <p:spPr>
              <a:xfrm>
                <a:off x="10670176" y="5815994"/>
                <a:ext cx="410836" cy="779485"/>
              </a:xfrm>
              <a:prstGeom prst="rightBrac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B78A6D-4E09-9896-519F-DE25A498BF5A}"/>
                  </a:ext>
                </a:extLst>
              </p:cNvPr>
              <p:cNvSpPr txBox="1"/>
              <p:nvPr/>
            </p:nvSpPr>
            <p:spPr>
              <a:xfrm>
                <a:off x="10984221" y="6067236"/>
                <a:ext cx="9095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FRMADD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9790A15-5C4F-2378-4B66-663385224DE3}"/>
                </a:ext>
              </a:extLst>
            </p:cNvPr>
            <p:cNvGrpSpPr/>
            <p:nvPr/>
          </p:nvGrpSpPr>
          <p:grpSpPr>
            <a:xfrm>
              <a:off x="4947359" y="2010988"/>
              <a:ext cx="830953" cy="369332"/>
              <a:chOff x="1653962" y="2057134"/>
              <a:chExt cx="830953" cy="369332"/>
            </a:xfrm>
          </p:grpSpPr>
          <p:sp>
            <p:nvSpPr>
              <p:cNvPr id="20" name="Left Arrow 19">
                <a:extLst>
                  <a:ext uri="{FF2B5EF4-FFF2-40B4-BE49-F238E27FC236}">
                    <a16:creationId xmlns:a16="http://schemas.microsoft.com/office/drawing/2014/main" id="{D0482D27-7BD5-3AEB-09ED-B057F34377D9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FA2082-ADBF-1172-B885-4F4C48642380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9305EAF0-82BD-EFBF-0771-67712754541F}"/>
                </a:ext>
              </a:extLst>
            </p:cNvPr>
            <p:cNvSpPr/>
            <p:nvPr/>
          </p:nvSpPr>
          <p:spPr>
            <a:xfrm>
              <a:off x="4907187" y="2350981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CE8B5F-02CA-4DAC-B7DB-5157BFECCA71}"/>
                </a:ext>
              </a:extLst>
            </p:cNvPr>
            <p:cNvSpPr txBox="1"/>
            <p:nvPr/>
          </p:nvSpPr>
          <p:spPr>
            <a:xfrm>
              <a:off x="5221232" y="2602223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6E43CE-AF4E-15CC-9448-8FFB34F70826}"/>
              </a:ext>
            </a:extLst>
          </p:cNvPr>
          <p:cNvGrpSpPr/>
          <p:nvPr/>
        </p:nvGrpSpPr>
        <p:grpSpPr>
          <a:xfrm>
            <a:off x="117850" y="848702"/>
            <a:ext cx="2407248" cy="3166429"/>
            <a:chOff x="3190797" y="3389649"/>
            <a:chExt cx="2407248" cy="316642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2E54711-F606-D003-35D3-C281DD596426}"/>
                </a:ext>
              </a:extLst>
            </p:cNvPr>
            <p:cNvSpPr/>
            <p:nvPr/>
          </p:nvSpPr>
          <p:spPr>
            <a:xfrm>
              <a:off x="3479268" y="5858449"/>
              <a:ext cx="1375959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81B55FA-FE74-1C26-4CB5-8CD16F0D18EB}"/>
                </a:ext>
              </a:extLst>
            </p:cNvPr>
            <p:cNvSpPr/>
            <p:nvPr/>
          </p:nvSpPr>
          <p:spPr>
            <a:xfrm>
              <a:off x="3481247" y="4283396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94D8CD2-F30D-9613-8B5C-D1166A29CAFA}"/>
                </a:ext>
              </a:extLst>
            </p:cNvPr>
            <p:cNvSpPr txBox="1"/>
            <p:nvPr/>
          </p:nvSpPr>
          <p:spPr>
            <a:xfrm>
              <a:off x="3479268" y="618674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A69481-0946-6719-355A-6F3DF4D6CFD6}"/>
                </a:ext>
              </a:extLst>
            </p:cNvPr>
            <p:cNvSpPr/>
            <p:nvPr/>
          </p:nvSpPr>
          <p:spPr>
            <a:xfrm>
              <a:off x="3479270" y="3964654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8F592F-3152-1964-0E7A-A11125C3ABC0}"/>
                </a:ext>
              </a:extLst>
            </p:cNvPr>
            <p:cNvSpPr txBox="1"/>
            <p:nvPr/>
          </p:nvSpPr>
          <p:spPr>
            <a:xfrm>
              <a:off x="5169723" y="561027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31" name="Left Arrow 30">
              <a:extLst>
                <a:ext uri="{FF2B5EF4-FFF2-40B4-BE49-F238E27FC236}">
                  <a16:creationId xmlns:a16="http://schemas.microsoft.com/office/drawing/2014/main" id="{C9F9D7A1-7090-074E-B5CC-4D2429D706C6}"/>
                </a:ext>
              </a:extLst>
            </p:cNvPr>
            <p:cNvSpPr/>
            <p:nvPr/>
          </p:nvSpPr>
          <p:spPr>
            <a:xfrm>
              <a:off x="4855227" y="5771885"/>
              <a:ext cx="378846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23B0DEF-2C5F-3571-9097-86F602745780}"/>
                </a:ext>
              </a:extLst>
            </p:cNvPr>
            <p:cNvSpPr/>
            <p:nvPr/>
          </p:nvSpPr>
          <p:spPr>
            <a:xfrm>
              <a:off x="3479270" y="4591395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</a:t>
              </a:r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568A89-A0A6-A842-7FC0-95AC7BE17971}"/>
                </a:ext>
              </a:extLst>
            </p:cNvPr>
            <p:cNvSpPr/>
            <p:nvPr/>
          </p:nvSpPr>
          <p:spPr>
            <a:xfrm>
              <a:off x="3481107" y="4919692"/>
              <a:ext cx="1375959" cy="3120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F9F46D1-122A-08B2-A828-A273B51FCC0C}"/>
                </a:ext>
              </a:extLst>
            </p:cNvPr>
            <p:cNvSpPr/>
            <p:nvPr/>
          </p:nvSpPr>
          <p:spPr>
            <a:xfrm>
              <a:off x="3479269" y="522215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A71BE19-CE40-F20F-CD66-A78BBB1B5CF2}"/>
                </a:ext>
              </a:extLst>
            </p:cNvPr>
            <p:cNvSpPr/>
            <p:nvPr/>
          </p:nvSpPr>
          <p:spPr>
            <a:xfrm>
              <a:off x="3481106" y="5550450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9DF6AE5-0848-78C0-71D5-2ABF26C23C0E}"/>
                </a:ext>
              </a:extLst>
            </p:cNvPr>
            <p:cNvSpPr/>
            <p:nvPr/>
          </p:nvSpPr>
          <p:spPr>
            <a:xfrm>
              <a:off x="3190797" y="3389649"/>
              <a:ext cx="220445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after</a:t>
              </a:r>
            </a:p>
            <a:p>
              <a:pPr algn="ctr"/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 {r4,r5,fp,lr}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664CEC0-28D8-8F1F-C392-FC1E4CA48938}"/>
              </a:ext>
            </a:extLst>
          </p:cNvPr>
          <p:cNvGrpSpPr/>
          <p:nvPr/>
        </p:nvGrpSpPr>
        <p:grpSpPr>
          <a:xfrm>
            <a:off x="1817683" y="1381531"/>
            <a:ext cx="830953" cy="369332"/>
            <a:chOff x="1653962" y="2057134"/>
            <a:chExt cx="830953" cy="369332"/>
          </a:xfrm>
        </p:grpSpPr>
        <p:sp>
          <p:nvSpPr>
            <p:cNvPr id="38" name="Left Arrow 37">
              <a:extLst>
                <a:ext uri="{FF2B5EF4-FFF2-40B4-BE49-F238E27FC236}">
                  <a16:creationId xmlns:a16="http://schemas.microsoft.com/office/drawing/2014/main" id="{D94FA425-9892-08F5-180F-D83F600532F5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4B40891-8173-E11C-894A-3E9DBD61289D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F96A93E-B7BD-751B-AC16-BBA9A822A85D}"/>
              </a:ext>
            </a:extLst>
          </p:cNvPr>
          <p:cNvGrpSpPr/>
          <p:nvPr/>
        </p:nvGrpSpPr>
        <p:grpSpPr>
          <a:xfrm>
            <a:off x="6530162" y="445581"/>
            <a:ext cx="5214296" cy="4018043"/>
            <a:chOff x="6530162" y="445581"/>
            <a:chExt cx="5214296" cy="401804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672F901-1301-73CB-038B-A58BBDB9476A}"/>
                </a:ext>
              </a:extLst>
            </p:cNvPr>
            <p:cNvSpPr/>
            <p:nvPr/>
          </p:nvSpPr>
          <p:spPr>
            <a:xfrm>
              <a:off x="6530162" y="445581"/>
              <a:ext cx="5214296" cy="401804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F63694C-1AAC-A083-9627-0095BF7DEDE5}"/>
                </a:ext>
              </a:extLst>
            </p:cNvPr>
            <p:cNvGrpSpPr/>
            <p:nvPr/>
          </p:nvGrpSpPr>
          <p:grpSpPr>
            <a:xfrm>
              <a:off x="8126694" y="456568"/>
              <a:ext cx="3321982" cy="4007056"/>
              <a:chOff x="8571815" y="2957755"/>
              <a:chExt cx="3321982" cy="400705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673DCE1-9568-350E-307F-70E73A267E7A}"/>
                  </a:ext>
                </a:extLst>
              </p:cNvPr>
              <p:cNvSpPr/>
              <p:nvPr/>
            </p:nvSpPr>
            <p:spPr>
              <a:xfrm>
                <a:off x="9321738" y="4202961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21E4355-B918-469C-DD9E-253D29124A7C}"/>
                  </a:ext>
                </a:extLst>
              </p:cNvPr>
              <p:cNvSpPr txBox="1"/>
              <p:nvPr/>
            </p:nvSpPr>
            <p:spPr>
              <a:xfrm>
                <a:off x="9266136" y="659547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BD4FD4B-CAB9-57B9-E34A-92B44DAA51F7}"/>
                  </a:ext>
                </a:extLst>
              </p:cNvPr>
              <p:cNvSpPr/>
              <p:nvPr/>
            </p:nvSpPr>
            <p:spPr>
              <a:xfrm>
                <a:off x="9319761" y="3884219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44" name="Left Arrow 43">
                <a:extLst>
                  <a:ext uri="{FF2B5EF4-FFF2-40B4-BE49-F238E27FC236}">
                    <a16:creationId xmlns:a16="http://schemas.microsoft.com/office/drawing/2014/main" id="{7F9D75A3-E1CC-4073-B0DE-44E16C29A4AE}"/>
                  </a:ext>
                </a:extLst>
              </p:cNvPr>
              <p:cNvSpPr/>
              <p:nvPr/>
            </p:nvSpPr>
            <p:spPr>
              <a:xfrm>
                <a:off x="10833815" y="6527375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EBFC3DE-6E4F-B4DC-6BD5-A36CA32C9DC7}"/>
                  </a:ext>
                </a:extLst>
              </p:cNvPr>
              <p:cNvSpPr txBox="1"/>
              <p:nvPr/>
            </p:nvSpPr>
            <p:spPr>
              <a:xfrm>
                <a:off x="11287742" y="630119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42C6CC5-E22B-59F2-CAFA-458759B4CBCB}"/>
                  </a:ext>
                </a:extLst>
              </p:cNvPr>
              <p:cNvSpPr/>
              <p:nvPr/>
            </p:nvSpPr>
            <p:spPr>
              <a:xfrm>
                <a:off x="9318773" y="5765781"/>
                <a:ext cx="1375959" cy="84749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Local Variables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F378CFD-300E-6464-BC29-E180653EBE87}"/>
                  </a:ext>
                </a:extLst>
              </p:cNvPr>
              <p:cNvSpPr/>
              <p:nvPr/>
            </p:nvSpPr>
            <p:spPr>
              <a:xfrm>
                <a:off x="8571815" y="2957755"/>
                <a:ext cx="321434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If you do not move </a:t>
                </a:r>
                <a:r>
                  <a:rPr lang="en-US" sz="1600" dirty="0" err="1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back!</a:t>
                </a:r>
              </a:p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You get a total mess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pop {r4, r5,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lr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BBDDA14-894A-77BB-C93E-59FDE181D6C4}"/>
                  </a:ext>
                </a:extLst>
              </p:cNvPr>
              <p:cNvSpPr/>
              <p:nvPr/>
            </p:nvSpPr>
            <p:spPr>
              <a:xfrm>
                <a:off x="9318774" y="4509127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E67E1B0-00AA-7795-52CC-23DF5FCF69F7}"/>
                  </a:ext>
                </a:extLst>
              </p:cNvPr>
              <p:cNvSpPr/>
              <p:nvPr/>
            </p:nvSpPr>
            <p:spPr>
              <a:xfrm>
                <a:off x="9320611" y="4837424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5A6DE6A-201E-F08B-2A2D-A2CAC2A4A2B9}"/>
                  </a:ext>
                </a:extLst>
              </p:cNvPr>
              <p:cNvSpPr/>
              <p:nvPr/>
            </p:nvSpPr>
            <p:spPr>
              <a:xfrm>
                <a:off x="9318773" y="513988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CF4931F-2707-F02B-0EFA-6746906CBD83}"/>
                  </a:ext>
                </a:extLst>
              </p:cNvPr>
              <p:cNvSpPr/>
              <p:nvPr/>
            </p:nvSpPr>
            <p:spPr>
              <a:xfrm>
                <a:off x="9320610" y="5468182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52" name="Right Brace 51">
                <a:extLst>
                  <a:ext uri="{FF2B5EF4-FFF2-40B4-BE49-F238E27FC236}">
                    <a16:creationId xmlns:a16="http://schemas.microsoft.com/office/drawing/2014/main" id="{F6030F3F-FD2E-7DCB-F494-9AA8912A9820}"/>
                  </a:ext>
                </a:extLst>
              </p:cNvPr>
              <p:cNvSpPr/>
              <p:nvPr/>
            </p:nvSpPr>
            <p:spPr>
              <a:xfrm>
                <a:off x="10670176" y="5815994"/>
                <a:ext cx="410836" cy="779485"/>
              </a:xfrm>
              <a:prstGeom prst="rightBrac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3A5340A-8549-81C0-2079-F15A9D6BE41A}"/>
                  </a:ext>
                </a:extLst>
              </p:cNvPr>
              <p:cNvSpPr txBox="1"/>
              <p:nvPr/>
            </p:nvSpPr>
            <p:spPr>
              <a:xfrm>
                <a:off x="10984221" y="6067236"/>
                <a:ext cx="9095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FRMADD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4F2484F-CA3F-A2B3-7613-6AEBFA8D127F}"/>
                </a:ext>
              </a:extLst>
            </p:cNvPr>
            <p:cNvGrpSpPr/>
            <p:nvPr/>
          </p:nvGrpSpPr>
          <p:grpSpPr>
            <a:xfrm>
              <a:off x="10281151" y="1980360"/>
              <a:ext cx="830953" cy="369332"/>
              <a:chOff x="1653962" y="2057134"/>
              <a:chExt cx="830953" cy="369332"/>
            </a:xfrm>
          </p:grpSpPr>
          <p:sp>
            <p:nvSpPr>
              <p:cNvPr id="55" name="Left Arrow 54">
                <a:extLst>
                  <a:ext uri="{FF2B5EF4-FFF2-40B4-BE49-F238E27FC236}">
                    <a16:creationId xmlns:a16="http://schemas.microsoft.com/office/drawing/2014/main" id="{E5BF2912-C19A-12AC-6EB6-538169CC6291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A4017C5-C297-CE51-4CDD-0F9494EB680B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57" name="Right Brace 56">
              <a:extLst>
                <a:ext uri="{FF2B5EF4-FFF2-40B4-BE49-F238E27FC236}">
                  <a16:creationId xmlns:a16="http://schemas.microsoft.com/office/drawing/2014/main" id="{E84557E0-0B73-142A-C2F9-1B5E447F45E2}"/>
                </a:ext>
              </a:extLst>
            </p:cNvPr>
            <p:cNvSpPr/>
            <p:nvPr/>
          </p:nvSpPr>
          <p:spPr>
            <a:xfrm>
              <a:off x="10240979" y="2320353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A41BA02-D21E-561A-98AA-F317FA25E219}"/>
                </a:ext>
              </a:extLst>
            </p:cNvPr>
            <p:cNvSpPr txBox="1"/>
            <p:nvPr/>
          </p:nvSpPr>
          <p:spPr>
            <a:xfrm>
              <a:off x="10555024" y="2571595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407995-33AF-E9E3-AFDB-3266E692C760}"/>
                </a:ext>
              </a:extLst>
            </p:cNvPr>
            <p:cNvSpPr/>
            <p:nvPr/>
          </p:nvSpPr>
          <p:spPr>
            <a:xfrm>
              <a:off x="6887833" y="275165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4D6AAA5-1484-311B-6513-78DC5A03C2B4}"/>
                </a:ext>
              </a:extLst>
            </p:cNvPr>
            <p:cNvSpPr/>
            <p:nvPr/>
          </p:nvSpPr>
          <p:spPr>
            <a:xfrm>
              <a:off x="6889670" y="3079950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C81858-1C81-5A2D-34AD-C65E2AD9C443}"/>
                </a:ext>
              </a:extLst>
            </p:cNvPr>
            <p:cNvSpPr/>
            <p:nvPr/>
          </p:nvSpPr>
          <p:spPr>
            <a:xfrm>
              <a:off x="6887832" y="3382411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r5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88E8A49-1071-685E-4CB0-3E6BE64443F6}"/>
                </a:ext>
              </a:extLst>
            </p:cNvPr>
            <p:cNvSpPr/>
            <p:nvPr/>
          </p:nvSpPr>
          <p:spPr>
            <a:xfrm>
              <a:off x="6889669" y="371070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r4</a:t>
              </a:r>
            </a:p>
          </p:txBody>
        </p:sp>
        <p:sp>
          <p:nvSpPr>
            <p:cNvPr id="71" name="Left Arrow 70">
              <a:extLst>
                <a:ext uri="{FF2B5EF4-FFF2-40B4-BE49-F238E27FC236}">
                  <a16:creationId xmlns:a16="http://schemas.microsoft.com/office/drawing/2014/main" id="{618AF5A5-3C42-82A3-AA4B-2E2FBC4ABF26}"/>
                </a:ext>
              </a:extLst>
            </p:cNvPr>
            <p:cNvSpPr/>
            <p:nvPr/>
          </p:nvSpPr>
          <p:spPr>
            <a:xfrm>
              <a:off x="8313863" y="3866752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Left Arrow 71">
              <a:extLst>
                <a:ext uri="{FF2B5EF4-FFF2-40B4-BE49-F238E27FC236}">
                  <a16:creationId xmlns:a16="http://schemas.microsoft.com/office/drawing/2014/main" id="{231B32C9-1B1C-2CE0-C1D1-46C35458B3C4}"/>
                </a:ext>
              </a:extLst>
            </p:cNvPr>
            <p:cNvSpPr/>
            <p:nvPr/>
          </p:nvSpPr>
          <p:spPr>
            <a:xfrm>
              <a:off x="8334138" y="3437723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Left Arrow 72">
              <a:extLst>
                <a:ext uri="{FF2B5EF4-FFF2-40B4-BE49-F238E27FC236}">
                  <a16:creationId xmlns:a16="http://schemas.microsoft.com/office/drawing/2014/main" id="{25EDA635-DD22-EB60-0F37-6F7381428CCE}"/>
                </a:ext>
              </a:extLst>
            </p:cNvPr>
            <p:cNvSpPr/>
            <p:nvPr/>
          </p:nvSpPr>
          <p:spPr>
            <a:xfrm>
              <a:off x="8283967" y="3093577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Left Arrow 73">
              <a:extLst>
                <a:ext uri="{FF2B5EF4-FFF2-40B4-BE49-F238E27FC236}">
                  <a16:creationId xmlns:a16="http://schemas.microsoft.com/office/drawing/2014/main" id="{B5C2DC6E-BA2B-6B1B-41AA-8ED9570C25C2}"/>
                </a:ext>
              </a:extLst>
            </p:cNvPr>
            <p:cNvSpPr/>
            <p:nvPr/>
          </p:nvSpPr>
          <p:spPr>
            <a:xfrm>
              <a:off x="8349747" y="2814247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A1B55A-0C7E-D45D-B295-3D71B6F1AEFE}"/>
                </a:ext>
              </a:extLst>
            </p:cNvPr>
            <p:cNvSpPr txBox="1"/>
            <p:nvPr/>
          </p:nvSpPr>
          <p:spPr>
            <a:xfrm>
              <a:off x="6680276" y="226356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CPU registers</a:t>
              </a:r>
            </a:p>
          </p:txBody>
        </p:sp>
      </p:grp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98F9CCE4-20E8-C244-ED88-04EEF76C2979}"/>
              </a:ext>
            </a:extLst>
          </p:cNvPr>
          <p:cNvSpPr/>
          <p:nvPr/>
        </p:nvSpPr>
        <p:spPr bwMode="auto">
          <a:xfrm>
            <a:off x="1446757" y="5628386"/>
            <a:ext cx="9988736" cy="9501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     </a:t>
            </a:r>
            <a:r>
              <a:rPr lang="en-US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deallocate local variables by moving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pop (restore)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from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// return to caller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658B5C0-E077-5412-E62A-133BDB33427A}"/>
              </a:ext>
            </a:extLst>
          </p:cNvPr>
          <p:cNvSpPr txBox="1"/>
          <p:nvPr/>
        </p:nvSpPr>
        <p:spPr>
          <a:xfrm>
            <a:off x="754285" y="5846237"/>
            <a:ext cx="1060850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function Epilogue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52C0C69-1CDC-574F-B3CF-1AAC68C66B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9564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AA2D2F57-F59F-7248-AF29-E4AF03B13CF6}"/>
              </a:ext>
            </a:extLst>
          </p:cNvPr>
          <p:cNvSpPr/>
          <p:nvPr/>
        </p:nvSpPr>
        <p:spPr>
          <a:xfrm>
            <a:off x="8546351" y="473606"/>
            <a:ext cx="3000668" cy="40771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3CA8A-812E-8B45-8BAE-0A516715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" y="146838"/>
            <a:ext cx="11701305" cy="419865"/>
          </a:xfrm>
        </p:spPr>
        <p:txBody>
          <a:bodyPr/>
          <a:lstStyle/>
          <a:p>
            <a:r>
              <a:rPr lang="en-US" sz="2800" dirty="0"/>
              <a:t>Function Epilogue: Deallocating the Stack Frame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02D8FD-0EE9-FB42-ADDD-481D371AFD00}"/>
              </a:ext>
            </a:extLst>
          </p:cNvPr>
          <p:cNvGrpSpPr/>
          <p:nvPr/>
        </p:nvGrpSpPr>
        <p:grpSpPr>
          <a:xfrm>
            <a:off x="8641838" y="452403"/>
            <a:ext cx="3151780" cy="4048626"/>
            <a:chOff x="9072186" y="3091342"/>
            <a:chExt cx="3151780" cy="404862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D9EAF7-AA97-0D4F-B156-60FAA4607272}"/>
                </a:ext>
              </a:extLst>
            </p:cNvPr>
            <p:cNvSpPr/>
            <p:nvPr/>
          </p:nvSpPr>
          <p:spPr>
            <a:xfrm>
              <a:off x="9321738" y="4202961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9D15A65-58F2-0047-8D81-A5B36BB26ECB}"/>
                </a:ext>
              </a:extLst>
            </p:cNvPr>
            <p:cNvSpPr txBox="1"/>
            <p:nvPr/>
          </p:nvSpPr>
          <p:spPr>
            <a:xfrm>
              <a:off x="9248497" y="677063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6EACBC8-8FD3-A843-B872-DD9DF127CA70}"/>
                </a:ext>
              </a:extLst>
            </p:cNvPr>
            <p:cNvSpPr/>
            <p:nvPr/>
          </p:nvSpPr>
          <p:spPr>
            <a:xfrm>
              <a:off x="9319761" y="3884219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69" name="Left Arrow 68">
              <a:extLst>
                <a:ext uri="{FF2B5EF4-FFF2-40B4-BE49-F238E27FC236}">
                  <a16:creationId xmlns:a16="http://schemas.microsoft.com/office/drawing/2014/main" id="{F6449024-97A7-154C-9E45-9FC9F2A209BB}"/>
                </a:ext>
              </a:extLst>
            </p:cNvPr>
            <p:cNvSpPr/>
            <p:nvPr/>
          </p:nvSpPr>
          <p:spPr>
            <a:xfrm>
              <a:off x="10695720" y="437684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54769E5-47A8-7C40-854C-A070552DDB25}"/>
                </a:ext>
              </a:extLst>
            </p:cNvPr>
            <p:cNvSpPr txBox="1"/>
            <p:nvPr/>
          </p:nvSpPr>
          <p:spPr>
            <a:xfrm>
              <a:off x="11149647" y="4150664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C883B0-5FC4-F14E-A441-382BDC04B3E9}"/>
                </a:ext>
              </a:extLst>
            </p:cNvPr>
            <p:cNvSpPr/>
            <p:nvPr/>
          </p:nvSpPr>
          <p:spPr>
            <a:xfrm>
              <a:off x="9318773" y="5765781"/>
              <a:ext cx="1375959" cy="1064839"/>
            </a:xfrm>
            <a:prstGeom prst="rect">
              <a:avLst/>
            </a:prstGeom>
            <a:pattFill prst="pct50">
              <a:fgClr>
                <a:schemeClr val="accent4">
                  <a:lumMod val="75000"/>
                </a:schemeClr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Local Variables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CC7DEC7-915A-1B4B-932C-D329BE90AE3A}"/>
                </a:ext>
              </a:extLst>
            </p:cNvPr>
            <p:cNvSpPr/>
            <p:nvPr/>
          </p:nvSpPr>
          <p:spPr>
            <a:xfrm>
              <a:off x="9072186" y="3091342"/>
              <a:ext cx="26532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At function exit after</a:t>
              </a:r>
            </a:p>
            <a:p>
              <a:pPr algn="ctr"/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 {r4,r5,fp,lr}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A47B5DD-1D87-FF47-896D-500EE4525C1E}"/>
                </a:ext>
              </a:extLst>
            </p:cNvPr>
            <p:cNvSpPr/>
            <p:nvPr/>
          </p:nvSpPr>
          <p:spPr>
            <a:xfrm>
              <a:off x="9318774" y="4509127"/>
              <a:ext cx="1375959" cy="312087"/>
            </a:xfrm>
            <a:prstGeom prst="rect">
              <a:avLst/>
            </a:prstGeom>
            <a:pattFill prst="pct50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saved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lr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36F1238-EFD9-DD4A-AD0E-15A5624CA102}"/>
                </a:ext>
              </a:extLst>
            </p:cNvPr>
            <p:cNvSpPr/>
            <p:nvPr/>
          </p:nvSpPr>
          <p:spPr>
            <a:xfrm>
              <a:off x="9320611" y="4837424"/>
              <a:ext cx="1375959" cy="312087"/>
            </a:xfrm>
            <a:prstGeom prst="rect">
              <a:avLst/>
            </a:prstGeom>
            <a:pattFill prst="pct50">
              <a:fgClr>
                <a:srgbClr val="0070C0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callers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fp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D307D4F-6A84-764D-A925-E185F39C3F43}"/>
                </a:ext>
              </a:extLst>
            </p:cNvPr>
            <p:cNvSpPr/>
            <p:nvPr/>
          </p:nvSpPr>
          <p:spPr>
            <a:xfrm>
              <a:off x="9318773" y="5139885"/>
              <a:ext cx="1375959" cy="312087"/>
            </a:xfrm>
            <a:prstGeom prst="rect">
              <a:avLst/>
            </a:prstGeom>
            <a:pattFill prst="pct50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saved r5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83099D8-D11B-3C42-8525-20604481CB33}"/>
                </a:ext>
              </a:extLst>
            </p:cNvPr>
            <p:cNvSpPr/>
            <p:nvPr/>
          </p:nvSpPr>
          <p:spPr>
            <a:xfrm>
              <a:off x="9320610" y="5468182"/>
              <a:ext cx="1375959" cy="312087"/>
            </a:xfrm>
            <a:prstGeom prst="rect">
              <a:avLst/>
            </a:prstGeom>
            <a:pattFill prst="pct50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saved r4</a:t>
              </a:r>
            </a:p>
          </p:txBody>
        </p:sp>
        <p:sp>
          <p:nvSpPr>
            <p:cNvPr id="79" name="Right Brace 78">
              <a:extLst>
                <a:ext uri="{FF2B5EF4-FFF2-40B4-BE49-F238E27FC236}">
                  <a16:creationId xmlns:a16="http://schemas.microsoft.com/office/drawing/2014/main" id="{0E26A5FF-450B-3943-BD72-D12E59911A76}"/>
                </a:ext>
              </a:extLst>
            </p:cNvPr>
            <p:cNvSpPr/>
            <p:nvPr/>
          </p:nvSpPr>
          <p:spPr>
            <a:xfrm>
              <a:off x="10694732" y="4526212"/>
              <a:ext cx="410836" cy="228490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6196B34-12FF-754F-BD25-B9B3200E3E7B}"/>
                </a:ext>
              </a:extLst>
            </p:cNvPr>
            <p:cNvSpPr txBox="1"/>
            <p:nvPr/>
          </p:nvSpPr>
          <p:spPr>
            <a:xfrm>
              <a:off x="11042494" y="5077032"/>
              <a:ext cx="1181472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3753F"/>
                  </a:solidFill>
                </a:rPr>
                <a:t>Deallocated</a:t>
              </a:r>
            </a:p>
            <a:p>
              <a:r>
                <a:rPr lang="en-US" sz="1400" dirty="0">
                  <a:solidFill>
                    <a:srgbClr val="F3753F"/>
                  </a:solidFill>
                </a:rPr>
                <a:t>Eligible for reuse </a:t>
              </a:r>
              <a:endParaRPr lang="en-US" sz="1400" dirty="0"/>
            </a:p>
            <a:p>
              <a:r>
                <a:rPr lang="en-US" sz="1400" dirty="0">
                  <a:solidFill>
                    <a:schemeClr val="accent3"/>
                  </a:solidFill>
                </a:rPr>
                <a:t>out of scope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8CFE86A-6332-269C-24FA-7D718B2D0A50}"/>
              </a:ext>
            </a:extLst>
          </p:cNvPr>
          <p:cNvSpPr txBox="1"/>
          <p:nvPr/>
        </p:nvSpPr>
        <p:spPr>
          <a:xfrm>
            <a:off x="7731478" y="4719394"/>
            <a:ext cx="395235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 pop</a:t>
            </a:r>
            <a:r>
              <a:rPr lang="en-US" dirty="0">
                <a:solidFill>
                  <a:schemeClr val="tx2"/>
                </a:solidFill>
              </a:rPr>
              <a:t> to restore the registers to the values they had at function entry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20407EE-E623-E3AE-1ABE-0310031151CD}"/>
              </a:ext>
            </a:extLst>
          </p:cNvPr>
          <p:cNvGrpSpPr/>
          <p:nvPr/>
        </p:nvGrpSpPr>
        <p:grpSpPr>
          <a:xfrm>
            <a:off x="10301845" y="1159526"/>
            <a:ext cx="830953" cy="369332"/>
            <a:chOff x="1653962" y="2057134"/>
            <a:chExt cx="830953" cy="369332"/>
          </a:xfrm>
        </p:grpSpPr>
        <p:sp>
          <p:nvSpPr>
            <p:cNvPr id="92" name="Left Arrow 91">
              <a:extLst>
                <a:ext uri="{FF2B5EF4-FFF2-40B4-BE49-F238E27FC236}">
                  <a16:creationId xmlns:a16="http://schemas.microsoft.com/office/drawing/2014/main" id="{7181C0CA-13DE-ADE8-D448-4182F6E45394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2D44D3A-B193-8CE6-16CE-E9FC0D95453B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AE3697D-4FB8-1574-CF70-8C40D53F61D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3A93CE-9D95-D9BF-3374-218F753A739E}"/>
              </a:ext>
            </a:extLst>
          </p:cNvPr>
          <p:cNvGrpSpPr/>
          <p:nvPr/>
        </p:nvGrpSpPr>
        <p:grpSpPr>
          <a:xfrm>
            <a:off x="7663835" y="1245280"/>
            <a:ext cx="1154314" cy="622262"/>
            <a:chOff x="2539035" y="3281417"/>
            <a:chExt cx="1154314" cy="6222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0CF3FF-1DD8-7B78-FFD1-792DFB13BC85}"/>
                </a:ext>
              </a:extLst>
            </p:cNvPr>
            <p:cNvSpPr txBox="1"/>
            <p:nvPr/>
          </p:nvSpPr>
          <p:spPr>
            <a:xfrm>
              <a:off x="2539035" y="3363171"/>
              <a:ext cx="739647" cy="5232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Stack Frame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FFEEEF47-866F-47F4-7EC8-CC69D1BDE6E4}"/>
                </a:ext>
              </a:extLst>
            </p:cNvPr>
            <p:cNvSpPr/>
            <p:nvPr/>
          </p:nvSpPr>
          <p:spPr>
            <a:xfrm rot="10800000">
              <a:off x="3267181" y="3281417"/>
              <a:ext cx="426168" cy="62226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76949D-762B-C4B9-F81A-9786BE5D1539}"/>
              </a:ext>
            </a:extLst>
          </p:cNvPr>
          <p:cNvGrpSpPr/>
          <p:nvPr/>
        </p:nvGrpSpPr>
        <p:grpSpPr>
          <a:xfrm>
            <a:off x="248883" y="616304"/>
            <a:ext cx="6884290" cy="5003245"/>
            <a:chOff x="5045359" y="410682"/>
            <a:chExt cx="6884290" cy="500324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39FCB2E-FF17-4189-8821-AC2185D1D051}"/>
                </a:ext>
              </a:extLst>
            </p:cNvPr>
            <p:cNvSpPr/>
            <p:nvPr/>
          </p:nvSpPr>
          <p:spPr>
            <a:xfrm>
              <a:off x="6888027" y="749130"/>
              <a:ext cx="3345716" cy="39530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B9CA8A5-8ABF-B806-4399-924AD5B5B145}"/>
                </a:ext>
              </a:extLst>
            </p:cNvPr>
            <p:cNvGrpSpPr/>
            <p:nvPr/>
          </p:nvGrpSpPr>
          <p:grpSpPr>
            <a:xfrm>
              <a:off x="6822596" y="729353"/>
              <a:ext cx="3214341" cy="4014250"/>
              <a:chOff x="8909479" y="2950561"/>
              <a:chExt cx="3214341" cy="401425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E5F7DF8-D972-62D6-57D3-D3403494A4D9}"/>
                  </a:ext>
                </a:extLst>
              </p:cNvPr>
              <p:cNvSpPr/>
              <p:nvPr/>
            </p:nvSpPr>
            <p:spPr>
              <a:xfrm>
                <a:off x="9321738" y="4202961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56AA57-65F0-CD8E-F274-8C6380F80DF4}"/>
                  </a:ext>
                </a:extLst>
              </p:cNvPr>
              <p:cNvSpPr txBox="1"/>
              <p:nvPr/>
            </p:nvSpPr>
            <p:spPr>
              <a:xfrm>
                <a:off x="9266136" y="659547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339088-42EE-C56B-738A-73F410914D26}"/>
                  </a:ext>
                </a:extLst>
              </p:cNvPr>
              <p:cNvSpPr/>
              <p:nvPr/>
            </p:nvSpPr>
            <p:spPr>
              <a:xfrm>
                <a:off x="9319761" y="3884219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45" name="Left Arrow 44">
                <a:extLst>
                  <a:ext uri="{FF2B5EF4-FFF2-40B4-BE49-F238E27FC236}">
                    <a16:creationId xmlns:a16="http://schemas.microsoft.com/office/drawing/2014/main" id="{D699F66E-48FE-C1B9-0D6D-4D24883A8F19}"/>
                  </a:ext>
                </a:extLst>
              </p:cNvPr>
              <p:cNvSpPr/>
              <p:nvPr/>
            </p:nvSpPr>
            <p:spPr>
              <a:xfrm>
                <a:off x="10705682" y="5739241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0D10A8-4034-2B03-5D1F-2E80EA613F87}"/>
                  </a:ext>
                </a:extLst>
              </p:cNvPr>
              <p:cNvSpPr txBox="1"/>
              <p:nvPr/>
            </p:nvSpPr>
            <p:spPr>
              <a:xfrm>
                <a:off x="11159609" y="5513056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303DB39-9E92-565E-BFC5-A629B076580A}"/>
                  </a:ext>
                </a:extLst>
              </p:cNvPr>
              <p:cNvSpPr/>
              <p:nvPr/>
            </p:nvSpPr>
            <p:spPr>
              <a:xfrm>
                <a:off x="9318773" y="5765781"/>
                <a:ext cx="1375959" cy="84749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Local Variables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E9D879-B03E-FC3A-94B9-BE80F14B157F}"/>
                  </a:ext>
                </a:extLst>
              </p:cNvPr>
              <p:cNvSpPr/>
              <p:nvPr/>
            </p:nvSpPr>
            <p:spPr>
              <a:xfrm>
                <a:off x="8909479" y="2950561"/>
                <a:ext cx="321434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Deallocate Space for locals</a:t>
                </a:r>
              </a:p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Put SP back so pop works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sub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FP_OFF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7F8F3B8-4C88-A441-9542-E50D1D0846D9}"/>
                  </a:ext>
                </a:extLst>
              </p:cNvPr>
              <p:cNvSpPr/>
              <p:nvPr/>
            </p:nvSpPr>
            <p:spPr>
              <a:xfrm>
                <a:off x="9318774" y="4509127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56CD4DA-AE23-D23F-9FD0-E709FA6B8F84}"/>
                  </a:ext>
                </a:extLst>
              </p:cNvPr>
              <p:cNvSpPr/>
              <p:nvPr/>
            </p:nvSpPr>
            <p:spPr>
              <a:xfrm>
                <a:off x="9320611" y="4837424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ED0CBC1-6664-772B-9C05-A0B0DB697D86}"/>
                  </a:ext>
                </a:extLst>
              </p:cNvPr>
              <p:cNvSpPr/>
              <p:nvPr/>
            </p:nvSpPr>
            <p:spPr>
              <a:xfrm>
                <a:off x="9318773" y="513988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660641F-D86D-9820-5FA7-C291C7E9984B}"/>
                  </a:ext>
                </a:extLst>
              </p:cNvPr>
              <p:cNvSpPr/>
              <p:nvPr/>
            </p:nvSpPr>
            <p:spPr>
              <a:xfrm>
                <a:off x="9320610" y="5468182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54" name="Right Brace 53">
                <a:extLst>
                  <a:ext uri="{FF2B5EF4-FFF2-40B4-BE49-F238E27FC236}">
                    <a16:creationId xmlns:a16="http://schemas.microsoft.com/office/drawing/2014/main" id="{5B49795B-7B2E-7DE8-4142-010EFB963D31}"/>
                  </a:ext>
                </a:extLst>
              </p:cNvPr>
              <p:cNvSpPr/>
              <p:nvPr/>
            </p:nvSpPr>
            <p:spPr>
              <a:xfrm>
                <a:off x="10670176" y="5815994"/>
                <a:ext cx="410836" cy="779485"/>
              </a:xfrm>
              <a:prstGeom prst="rightBrac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B93AF4A-1264-659A-C86F-C7A20C79FEA0}"/>
                  </a:ext>
                </a:extLst>
              </p:cNvPr>
              <p:cNvSpPr txBox="1"/>
              <p:nvPr/>
            </p:nvSpPr>
            <p:spPr>
              <a:xfrm>
                <a:off x="11068113" y="5996062"/>
                <a:ext cx="1039635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Deallocated</a:t>
                </a:r>
              </a:p>
              <a:p>
                <a:r>
                  <a:rPr lang="en-US" sz="1200" dirty="0">
                    <a:solidFill>
                      <a:srgbClr val="FF0000"/>
                    </a:solidFill>
                  </a:rPr>
                  <a:t>stack space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B99691-B0CB-691F-D89D-C952DB33B0A4}"/>
                </a:ext>
              </a:extLst>
            </p:cNvPr>
            <p:cNvSpPr txBox="1"/>
            <p:nvPr/>
          </p:nvSpPr>
          <p:spPr>
            <a:xfrm>
              <a:off x="5045359" y="4767596"/>
              <a:ext cx="688429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Move SP back to where it was after the push in the prologue.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So, pop works properly (this also deallocates the local variables)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3CD32D1-49A0-DE08-D475-5CA3B857A8AE}"/>
                </a:ext>
              </a:extLst>
            </p:cNvPr>
            <p:cNvGrpSpPr/>
            <p:nvPr/>
          </p:nvGrpSpPr>
          <p:grpSpPr>
            <a:xfrm>
              <a:off x="8639389" y="2260339"/>
              <a:ext cx="830953" cy="369332"/>
              <a:chOff x="1653962" y="2057134"/>
              <a:chExt cx="830953" cy="369332"/>
            </a:xfrm>
          </p:grpSpPr>
          <p:sp>
            <p:nvSpPr>
              <p:cNvPr id="32" name="Left Arrow 31">
                <a:extLst>
                  <a:ext uri="{FF2B5EF4-FFF2-40B4-BE49-F238E27FC236}">
                    <a16:creationId xmlns:a16="http://schemas.microsoft.com/office/drawing/2014/main" id="{543E1BC9-40AE-8FB8-2FD9-B00330E56C88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289EF0-86FF-576E-5B61-022C30D3BB65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D02F43F1-F81E-6C91-3CD2-7305CBA44EEF}"/>
                </a:ext>
              </a:extLst>
            </p:cNvPr>
            <p:cNvSpPr/>
            <p:nvPr/>
          </p:nvSpPr>
          <p:spPr>
            <a:xfrm>
              <a:off x="8599217" y="2600332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43B9A6-3464-5762-920B-FDF2A7414EA0}"/>
                </a:ext>
              </a:extLst>
            </p:cNvPr>
            <p:cNvSpPr txBox="1"/>
            <p:nvPr/>
          </p:nvSpPr>
          <p:spPr>
            <a:xfrm>
              <a:off x="8913262" y="2851574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F325F09-125C-5CE4-4FC9-C13918843218}"/>
                </a:ext>
              </a:extLst>
            </p:cNvPr>
            <p:cNvGrpSpPr/>
            <p:nvPr/>
          </p:nvGrpSpPr>
          <p:grpSpPr>
            <a:xfrm>
              <a:off x="6049281" y="2315358"/>
              <a:ext cx="1138529" cy="1233970"/>
              <a:chOff x="2567817" y="2669709"/>
              <a:chExt cx="1138529" cy="1233970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5ECC32-2736-9926-3E73-013975DBC7AF}"/>
                  </a:ext>
                </a:extLst>
              </p:cNvPr>
              <p:cNvSpPr txBox="1"/>
              <p:nvPr/>
            </p:nvSpPr>
            <p:spPr>
              <a:xfrm>
                <a:off x="2567817" y="3021044"/>
                <a:ext cx="739647" cy="5232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Stack Frame</a:t>
                </a:r>
              </a:p>
            </p:txBody>
          </p:sp>
          <p:sp>
            <p:nvSpPr>
              <p:cNvPr id="31" name="Right Brace 30">
                <a:extLst>
                  <a:ext uri="{FF2B5EF4-FFF2-40B4-BE49-F238E27FC236}">
                    <a16:creationId xmlns:a16="http://schemas.microsoft.com/office/drawing/2014/main" id="{8C23678C-C31B-1493-F443-960B7A8D9A9B}"/>
                  </a:ext>
                </a:extLst>
              </p:cNvPr>
              <p:cNvSpPr/>
              <p:nvPr/>
            </p:nvSpPr>
            <p:spPr>
              <a:xfrm rot="10800000">
                <a:off x="3267181" y="2669709"/>
                <a:ext cx="439165" cy="1233970"/>
              </a:xfrm>
              <a:prstGeom prst="righ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183037-9545-9457-0144-F2304B040911}"/>
                </a:ext>
              </a:extLst>
            </p:cNvPr>
            <p:cNvSpPr txBox="1"/>
            <p:nvPr/>
          </p:nvSpPr>
          <p:spPr>
            <a:xfrm>
              <a:off x="8061747" y="410682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1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DAF2863-F3B5-6045-9606-EC14162B705F}"/>
              </a:ext>
            </a:extLst>
          </p:cNvPr>
          <p:cNvSpPr txBox="1"/>
          <p:nvPr/>
        </p:nvSpPr>
        <p:spPr>
          <a:xfrm>
            <a:off x="9450330" y="14683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CE9DAC9-6B6B-8B56-5211-D8911E164631}"/>
              </a:ext>
            </a:extLst>
          </p:cNvPr>
          <p:cNvSpPr/>
          <p:nvPr/>
        </p:nvSpPr>
        <p:spPr bwMode="auto">
          <a:xfrm>
            <a:off x="1306392" y="5841989"/>
            <a:ext cx="9988736" cy="9501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deallocate local variables by moving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pop (restore)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from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// return to caller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5B0649-3FF6-9278-5D09-B5B98AC3D25D}"/>
              </a:ext>
            </a:extLst>
          </p:cNvPr>
          <p:cNvSpPr txBox="1"/>
          <p:nvPr/>
        </p:nvSpPr>
        <p:spPr>
          <a:xfrm>
            <a:off x="613920" y="6059840"/>
            <a:ext cx="1060850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function Epilogue</a:t>
            </a:r>
          </a:p>
        </p:txBody>
      </p:sp>
    </p:spTree>
    <p:extLst>
      <p:ext uri="{BB962C8B-B14F-4D97-AF65-F5344CB8AC3E}">
        <p14:creationId xmlns:p14="http://schemas.microsoft.com/office/powerpoint/2010/main" val="317117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DEA4-F370-B94B-901F-5DCC4947E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19" y="36093"/>
            <a:ext cx="11507262" cy="509814"/>
          </a:xfrm>
        </p:spPr>
        <p:txBody>
          <a:bodyPr/>
          <a:lstStyle/>
          <a:p>
            <a:r>
              <a:rPr lang="en-US" sz="2800" dirty="0"/>
              <a:t>How to Set FP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79AE87-06F7-3C48-B7B8-59998F2B865B}"/>
              </a:ext>
            </a:extLst>
          </p:cNvPr>
          <p:cNvSpPr/>
          <p:nvPr/>
        </p:nvSpPr>
        <p:spPr>
          <a:xfrm>
            <a:off x="6968164" y="4503719"/>
            <a:ext cx="4391192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(#regs saved - 1) * 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536139-1CC4-FC4E-8D36-1694FF88E0A1}"/>
              </a:ext>
            </a:extLst>
          </p:cNvPr>
          <p:cNvGrpSpPr/>
          <p:nvPr/>
        </p:nvGrpSpPr>
        <p:grpSpPr>
          <a:xfrm>
            <a:off x="8293678" y="421542"/>
            <a:ext cx="4951326" cy="3674223"/>
            <a:chOff x="7545017" y="2143255"/>
            <a:chExt cx="4951326" cy="367422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6B388A4-237E-D84C-91D9-367230F97222}"/>
                </a:ext>
              </a:extLst>
            </p:cNvPr>
            <p:cNvSpPr/>
            <p:nvPr/>
          </p:nvSpPr>
          <p:spPr>
            <a:xfrm>
              <a:off x="8096822" y="5245627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E8F2FF-9F1A-AB45-9A98-58C44C25E0F8}"/>
                </a:ext>
              </a:extLst>
            </p:cNvPr>
            <p:cNvSpPr/>
            <p:nvPr/>
          </p:nvSpPr>
          <p:spPr>
            <a:xfrm>
              <a:off x="8096822" y="3003228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0A9FD0-2E23-424B-BD90-D39018CFC431}"/>
                </a:ext>
              </a:extLst>
            </p:cNvPr>
            <p:cNvSpPr txBox="1"/>
            <p:nvPr/>
          </p:nvSpPr>
          <p:spPr>
            <a:xfrm>
              <a:off x="9472632" y="5171147"/>
              <a:ext cx="3023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 memory</a:t>
              </a:r>
            </a:p>
            <a:p>
              <a:r>
                <a:rPr lang="en-US" dirty="0"/>
                <a:t>4-byte words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E37572-6570-3D4F-972B-8EBD20E6E33F}"/>
                </a:ext>
              </a:extLst>
            </p:cNvPr>
            <p:cNvSpPr/>
            <p:nvPr/>
          </p:nvSpPr>
          <p:spPr>
            <a:xfrm>
              <a:off x="8096822" y="2684486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5C0622-E74A-684E-8FF7-E4EB6BB84B93}"/>
                </a:ext>
              </a:extLst>
            </p:cNvPr>
            <p:cNvSpPr txBox="1"/>
            <p:nvPr/>
          </p:nvSpPr>
          <p:spPr>
            <a:xfrm>
              <a:off x="9943900" y="49260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20" name="Left Arrow 19">
              <a:extLst>
                <a:ext uri="{FF2B5EF4-FFF2-40B4-BE49-F238E27FC236}">
                  <a16:creationId xmlns:a16="http://schemas.microsoft.com/office/drawing/2014/main" id="{FEA071F5-CB97-0A4D-BB26-4D8BBE4B6CFB}"/>
                </a:ext>
              </a:extLst>
            </p:cNvPr>
            <p:cNvSpPr/>
            <p:nvPr/>
          </p:nvSpPr>
          <p:spPr>
            <a:xfrm>
              <a:off x="9496126" y="5108517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936473-2CAE-3040-A941-37BEE0619C33}"/>
                </a:ext>
              </a:extLst>
            </p:cNvPr>
            <p:cNvSpPr/>
            <p:nvPr/>
          </p:nvSpPr>
          <p:spPr>
            <a:xfrm>
              <a:off x="8096822" y="3311227"/>
              <a:ext cx="1375959" cy="31208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A28C20-D978-F14F-8F72-4714D2234C93}"/>
                </a:ext>
              </a:extLst>
            </p:cNvPr>
            <p:cNvSpPr/>
            <p:nvPr/>
          </p:nvSpPr>
          <p:spPr>
            <a:xfrm>
              <a:off x="8096822" y="3639524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EFD4BFD-921B-EA45-9249-9D83FA31719F}"/>
                </a:ext>
              </a:extLst>
            </p:cNvPr>
            <p:cNvSpPr/>
            <p:nvPr/>
          </p:nvSpPr>
          <p:spPr>
            <a:xfrm>
              <a:off x="8096822" y="4597765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56D4B5C-81BF-E541-B450-21AC506D6E33}"/>
                </a:ext>
              </a:extLst>
            </p:cNvPr>
            <p:cNvSpPr/>
            <p:nvPr/>
          </p:nvSpPr>
          <p:spPr>
            <a:xfrm>
              <a:off x="8096822" y="4926062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96DF14B-49B3-D74E-A156-5FD39DA9421A}"/>
                </a:ext>
              </a:extLst>
            </p:cNvPr>
            <p:cNvSpPr/>
            <p:nvPr/>
          </p:nvSpPr>
          <p:spPr>
            <a:xfrm>
              <a:off x="7545017" y="2143255"/>
              <a:ext cx="287771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after push </a:t>
              </a:r>
              <a:r>
                <a:rPr lang="en-US" sz="1600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{r4-r7,fp,lr}</a:t>
              </a:r>
            </a:p>
            <a:p>
              <a:pPr algn="ctr"/>
              <a:r>
                <a:rPr lang="en-US" sz="16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</a:t>
              </a:r>
              <a:r>
                <a:rPr lang="en-US" sz="16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FP_OFF</a:t>
              </a:r>
              <a:endPara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AA330E-8E10-B544-87DB-299D50E42525}"/>
                </a:ext>
              </a:extLst>
            </p:cNvPr>
            <p:cNvSpPr txBox="1"/>
            <p:nvPr/>
          </p:nvSpPr>
          <p:spPr>
            <a:xfrm>
              <a:off x="10148028" y="3396011"/>
              <a:ext cx="1293744" cy="5847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fp</a:t>
              </a:r>
              <a:r>
                <a:rPr lang="en-US" sz="1600" dirty="0"/>
                <a:t> = </a:t>
              </a:r>
              <a:r>
                <a:rPr lang="en-US" sz="1600" dirty="0" err="1"/>
                <a:t>sp</a:t>
              </a:r>
              <a:r>
                <a:rPr lang="en-US" sz="1600" dirty="0"/>
                <a:t> + 20 bytes </a:t>
              </a:r>
            </a:p>
          </p:txBody>
        </p:sp>
        <p:sp>
          <p:nvSpPr>
            <p:cNvPr id="27" name="Left Arrow 26">
              <a:extLst>
                <a:ext uri="{FF2B5EF4-FFF2-40B4-BE49-F238E27FC236}">
                  <a16:creationId xmlns:a16="http://schemas.microsoft.com/office/drawing/2014/main" id="{3C286B68-9127-CD41-8B4B-E0B52F7517F7}"/>
                </a:ext>
              </a:extLst>
            </p:cNvPr>
            <p:cNvSpPr/>
            <p:nvPr/>
          </p:nvSpPr>
          <p:spPr>
            <a:xfrm>
              <a:off x="9472632" y="3493682"/>
              <a:ext cx="675396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E9CDE53-7DD3-2147-9806-F2039E2DD158}"/>
                </a:ext>
              </a:extLst>
            </p:cNvPr>
            <p:cNvSpPr/>
            <p:nvPr/>
          </p:nvSpPr>
          <p:spPr>
            <a:xfrm>
              <a:off x="8096822" y="3941171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r7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398EE9-4D70-D84C-AA23-0C1F5FAC78D7}"/>
                </a:ext>
              </a:extLst>
            </p:cNvPr>
            <p:cNvSpPr/>
            <p:nvPr/>
          </p:nvSpPr>
          <p:spPr>
            <a:xfrm>
              <a:off x="8096822" y="426946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r6</a:t>
              </a:r>
            </a:p>
          </p:txBody>
        </p:sp>
        <p:sp>
          <p:nvSpPr>
            <p:cNvPr id="31" name="Up-Down Arrow 30">
              <a:extLst>
                <a:ext uri="{FF2B5EF4-FFF2-40B4-BE49-F238E27FC236}">
                  <a16:creationId xmlns:a16="http://schemas.microsoft.com/office/drawing/2014/main" id="{9BC90C30-16FE-E04F-AD20-D9E6E9207A35}"/>
                </a:ext>
              </a:extLst>
            </p:cNvPr>
            <p:cNvSpPr/>
            <p:nvPr/>
          </p:nvSpPr>
          <p:spPr>
            <a:xfrm>
              <a:off x="9604705" y="3606260"/>
              <a:ext cx="147542" cy="1538898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C958CEF-C647-DA48-9701-E66CC6D610B2}"/>
              </a:ext>
            </a:extLst>
          </p:cNvPr>
          <p:cNvSpPr/>
          <p:nvPr/>
        </p:nvSpPr>
        <p:spPr bwMode="auto">
          <a:xfrm>
            <a:off x="232345" y="502959"/>
            <a:ext cx="4658837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other code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	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20      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push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{r4-r7,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   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   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…….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    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pop 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{r4-r7,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bx  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36" name="Content Placeholder 32">
            <a:extLst>
              <a:ext uri="{FF2B5EF4-FFF2-40B4-BE49-F238E27FC236}">
                <a16:creationId xmlns:a16="http://schemas.microsoft.com/office/drawing/2014/main" id="{BB22691C-016D-B445-90B0-B8246F2894DA}"/>
              </a:ext>
            </a:extLst>
          </p:cNvPr>
          <p:cNvGraphicFramePr>
            <a:graphicFrameLocks/>
          </p:cNvGraphicFramePr>
          <p:nvPr/>
        </p:nvGraphicFramePr>
        <p:xfrm>
          <a:off x="424599" y="3512951"/>
          <a:ext cx="5405226" cy="32613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63340">
                  <a:extLst>
                    <a:ext uri="{9D8B030D-6E8A-4147-A177-3AD203B41FA5}">
                      <a16:colId xmlns:a16="http://schemas.microsoft.com/office/drawing/2014/main" val="3740377692"/>
                    </a:ext>
                  </a:extLst>
                </a:gridCol>
                <a:gridCol w="4241886">
                  <a:extLst>
                    <a:ext uri="{9D8B030D-6E8A-4147-A177-3AD203B41FA5}">
                      <a16:colId xmlns:a16="http://schemas.microsoft.com/office/drawing/2014/main" val="2317977396"/>
                    </a:ext>
                  </a:extLst>
                </a:gridCol>
              </a:tblGrid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# regs saved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FP_OFF in Bytes</a:t>
                      </a:r>
                    </a:p>
                    <a:p>
                      <a:pPr algn="ctr"/>
                      <a:r>
                        <a:rPr lang="en-US" sz="1600" dirty="0"/>
                        <a:t>Distance from </a:t>
                      </a:r>
                      <a:r>
                        <a:rPr lang="en-US" sz="1600" dirty="0" err="1"/>
                        <a:t>lr</a:t>
                      </a:r>
                      <a:r>
                        <a:rPr lang="en-US" sz="1600" dirty="0"/>
                        <a:t> to lowest saved register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454755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93945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64497892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176719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791474434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45271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82360813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953300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553169727"/>
                  </a:ext>
                </a:extLst>
              </a:tr>
            </a:tbl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37E78FC1-EF7C-1C40-99DA-6A0541D96039}"/>
              </a:ext>
            </a:extLst>
          </p:cNvPr>
          <p:cNvGrpSpPr/>
          <p:nvPr/>
        </p:nvGrpSpPr>
        <p:grpSpPr>
          <a:xfrm>
            <a:off x="4139445" y="872473"/>
            <a:ext cx="3462427" cy="1108119"/>
            <a:chOff x="9538831" y="4730399"/>
            <a:chExt cx="3462427" cy="110811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786F0D-6342-7F4E-8F72-64D1B9AC5D63}"/>
                </a:ext>
              </a:extLst>
            </p:cNvPr>
            <p:cNvSpPr txBox="1"/>
            <p:nvPr/>
          </p:nvSpPr>
          <p:spPr>
            <a:xfrm>
              <a:off x="10337582" y="4730399"/>
              <a:ext cx="2663676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Function Prologue</a:t>
              </a:r>
            </a:p>
            <a:p>
              <a:r>
                <a:rPr lang="en-US" dirty="0"/>
                <a:t>always at top of function saves regs and </a:t>
              </a:r>
              <a:r>
                <a:rPr lang="en-US" dirty="0">
                  <a:solidFill>
                    <a:srgbClr val="FF0000"/>
                  </a:solidFill>
                </a:rPr>
                <a:t>sets </a:t>
              </a:r>
              <a:r>
                <a:rPr lang="en-US" dirty="0" err="1">
                  <a:solidFill>
                    <a:srgbClr val="FF0000"/>
                  </a:solidFill>
                </a:rPr>
                <a:t>fp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91527B39-B32E-F947-9C9A-CCC54AD7A9E7}"/>
                </a:ext>
              </a:extLst>
            </p:cNvPr>
            <p:cNvSpPr/>
            <p:nvPr/>
          </p:nvSpPr>
          <p:spPr>
            <a:xfrm>
              <a:off x="9538831" y="5236427"/>
              <a:ext cx="402970" cy="60209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Left Arrow 37">
              <a:extLst>
                <a:ext uri="{FF2B5EF4-FFF2-40B4-BE49-F238E27FC236}">
                  <a16:creationId xmlns:a16="http://schemas.microsoft.com/office/drawing/2014/main" id="{80F1BD7E-A448-A54E-A8E7-978857F909C8}"/>
                </a:ext>
              </a:extLst>
            </p:cNvPr>
            <p:cNvSpPr/>
            <p:nvPr/>
          </p:nvSpPr>
          <p:spPr>
            <a:xfrm>
              <a:off x="9861509" y="5446525"/>
              <a:ext cx="433375" cy="151419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F3A1C5-C0E1-D541-92B9-C8D75685086D}"/>
              </a:ext>
            </a:extLst>
          </p:cNvPr>
          <p:cNvGrpSpPr/>
          <p:nvPr/>
        </p:nvGrpSpPr>
        <p:grpSpPr>
          <a:xfrm>
            <a:off x="4186941" y="2149457"/>
            <a:ext cx="3062644" cy="1200329"/>
            <a:chOff x="9544330" y="5761734"/>
            <a:chExt cx="3062644" cy="120032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3A74AD4-95A8-764F-8710-D0458D381FCF}"/>
                </a:ext>
              </a:extLst>
            </p:cNvPr>
            <p:cNvSpPr txBox="1"/>
            <p:nvPr/>
          </p:nvSpPr>
          <p:spPr>
            <a:xfrm>
              <a:off x="10306255" y="5761734"/>
              <a:ext cx="2300719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Function Epilogue</a:t>
              </a:r>
            </a:p>
            <a:p>
              <a:r>
                <a:rPr lang="en-US" dirty="0"/>
                <a:t>always at bottom of function </a:t>
              </a:r>
              <a:r>
                <a:rPr lang="en-US" dirty="0">
                  <a:solidFill>
                    <a:srgbClr val="FF0000"/>
                  </a:solidFill>
                </a:rPr>
                <a:t>restores regs including the </a:t>
              </a:r>
              <a:r>
                <a:rPr lang="en-US" dirty="0" err="1">
                  <a:solidFill>
                    <a:srgbClr val="FF0000"/>
                  </a:solidFill>
                </a:rPr>
                <a:t>sp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1" name="Right Brace 40">
              <a:extLst>
                <a:ext uri="{FF2B5EF4-FFF2-40B4-BE49-F238E27FC236}">
                  <a16:creationId xmlns:a16="http://schemas.microsoft.com/office/drawing/2014/main" id="{237E87FC-B617-D043-9B50-1AB8AA549C19}"/>
                </a:ext>
              </a:extLst>
            </p:cNvPr>
            <p:cNvSpPr/>
            <p:nvPr/>
          </p:nvSpPr>
          <p:spPr>
            <a:xfrm>
              <a:off x="9544330" y="5930750"/>
              <a:ext cx="377562" cy="46648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Left Arrow 41">
              <a:extLst>
                <a:ext uri="{FF2B5EF4-FFF2-40B4-BE49-F238E27FC236}">
                  <a16:creationId xmlns:a16="http://schemas.microsoft.com/office/drawing/2014/main" id="{D5BD8713-5CFA-AC45-88C0-54995C06F442}"/>
                </a:ext>
              </a:extLst>
            </p:cNvPr>
            <p:cNvSpPr/>
            <p:nvPr/>
          </p:nvSpPr>
          <p:spPr>
            <a:xfrm>
              <a:off x="9919584" y="6089306"/>
              <a:ext cx="377562" cy="151419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E47489A-2760-1845-A813-DA0136D88EE0}"/>
              </a:ext>
            </a:extLst>
          </p:cNvPr>
          <p:cNvGrpSpPr/>
          <p:nvPr/>
        </p:nvGrpSpPr>
        <p:grpSpPr>
          <a:xfrm>
            <a:off x="7503031" y="1610610"/>
            <a:ext cx="1342452" cy="1897094"/>
            <a:chOff x="1435988" y="2732659"/>
            <a:chExt cx="1342452" cy="1897094"/>
          </a:xfrm>
        </p:grpSpPr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C0EDD95D-C953-2D40-9429-6341C18FA0C3}"/>
                </a:ext>
              </a:extLst>
            </p:cNvPr>
            <p:cNvSpPr/>
            <p:nvPr/>
          </p:nvSpPr>
          <p:spPr>
            <a:xfrm rot="10800000">
              <a:off x="2494384" y="2732659"/>
              <a:ext cx="284056" cy="1897094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E895B70-A5B3-6C4B-B4BE-4827FCE051BB}"/>
                </a:ext>
              </a:extLst>
            </p:cNvPr>
            <p:cNvSpPr txBox="1"/>
            <p:nvPr/>
          </p:nvSpPr>
          <p:spPr>
            <a:xfrm>
              <a:off x="1435988" y="3566392"/>
              <a:ext cx="1099669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/>
                <a:t>Function </a:t>
              </a:r>
              <a:r>
                <a:rPr lang="en-US" sz="1600" b="1" dirty="0">
                  <a:solidFill>
                    <a:srgbClr val="0070C0"/>
                  </a:solidFill>
                </a:rPr>
                <a:t>Stack Frame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8FB7D75-D7C6-7142-BC08-FBF3ADE95123}"/>
              </a:ext>
            </a:extLst>
          </p:cNvPr>
          <p:cNvSpPr/>
          <p:nvPr/>
        </p:nvSpPr>
        <p:spPr>
          <a:xfrm>
            <a:off x="10531965" y="2265814"/>
            <a:ext cx="16584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FP_OFF: 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 from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lowest saved register </a:t>
            </a:r>
            <a:endParaRPr lang="en-US" sz="1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3EDD9F6-91E8-6D4D-9532-C6794B5500A8}"/>
              </a:ext>
            </a:extLst>
          </p:cNvPr>
          <p:cNvGrpSpPr/>
          <p:nvPr/>
        </p:nvGrpSpPr>
        <p:grpSpPr>
          <a:xfrm>
            <a:off x="6342689" y="5385362"/>
            <a:ext cx="5442518" cy="1200329"/>
            <a:chOff x="8750327" y="6295338"/>
            <a:chExt cx="5442518" cy="12003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FDBAD7-8FF9-0D43-93FF-BDD5ECE851D3}"/>
                </a:ext>
              </a:extLst>
            </p:cNvPr>
            <p:cNvSpPr txBox="1"/>
            <p:nvPr/>
          </p:nvSpPr>
          <p:spPr>
            <a:xfrm>
              <a:off x="8750327" y="6295338"/>
              <a:ext cx="5442518" cy="120032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F3753F"/>
                  </a:solidFill>
                </a:rPr>
                <a:t>Means Caution, odd number of saved regs!</a:t>
              </a:r>
            </a:p>
            <a:p>
              <a:pPr algn="r"/>
              <a:r>
                <a:rPr lang="en-US" dirty="0"/>
                <a:t>      If odd number pushed, make sure frame is 8-byte aligned (later)</a:t>
              </a:r>
            </a:p>
            <a:p>
              <a:pPr algn="r"/>
              <a:r>
                <a:rPr lang="en-US" sz="1800" dirty="0">
                  <a:solidFill>
                    <a:schemeClr val="tx2"/>
                  </a:solidFill>
                  <a:cs typeface="Courier New" panose="02070309020205020404" pitchFamily="49" charset="0"/>
                </a:rPr>
                <a:t>this must always be true: </a:t>
              </a:r>
              <a:r>
                <a:rPr lang="en-US" sz="1800" dirty="0" err="1">
                  <a:solidFill>
                    <a:srgbClr val="FF0000"/>
                  </a:solidFill>
                  <a:cs typeface="Courier New" panose="02070309020205020404" pitchFamily="49" charset="0"/>
                </a:rPr>
                <a:t>sp</a:t>
              </a:r>
              <a:r>
                <a:rPr lang="en-US" sz="180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% 8 == 0</a:t>
              </a:r>
              <a:r>
                <a:rPr lang="en-US" dirty="0"/>
                <a:t>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200B6E-5044-1144-B394-6E9491FF8F6C}"/>
                </a:ext>
              </a:extLst>
            </p:cNvPr>
            <p:cNvSpPr/>
            <p:nvPr/>
          </p:nvSpPr>
          <p:spPr>
            <a:xfrm>
              <a:off x="8922864" y="6342022"/>
              <a:ext cx="509451" cy="275965"/>
            </a:xfrm>
            <a:prstGeom prst="rect">
              <a:avLst/>
            </a:prstGeom>
            <a:pattFill prst="wdDnDiag">
              <a:fgClr>
                <a:srgbClr val="92D050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17CC47C-F379-F949-9A0E-9E8FA57112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E5BF5DC-712C-4257-7D55-09AC3F14EB4F}"/>
              </a:ext>
            </a:extLst>
          </p:cNvPr>
          <p:cNvGrpSpPr/>
          <p:nvPr/>
        </p:nvGrpSpPr>
        <p:grpSpPr>
          <a:xfrm>
            <a:off x="7908755" y="3832437"/>
            <a:ext cx="1940093" cy="525554"/>
            <a:chOff x="7908755" y="3832437"/>
            <a:chExt cx="1940093" cy="525554"/>
          </a:xfrm>
        </p:grpSpPr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FA5ECC88-441E-99C5-8411-9192303E8DC1}"/>
                </a:ext>
              </a:extLst>
            </p:cNvPr>
            <p:cNvSpPr/>
            <p:nvPr/>
          </p:nvSpPr>
          <p:spPr>
            <a:xfrm>
              <a:off x="9330374" y="3832437"/>
              <a:ext cx="518474" cy="52555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C93BE9-4B5B-A748-004D-87AE34659F89}"/>
                </a:ext>
              </a:extLst>
            </p:cNvPr>
            <p:cNvSpPr txBox="1"/>
            <p:nvPr/>
          </p:nvSpPr>
          <p:spPr>
            <a:xfrm>
              <a:off x="7908755" y="3874589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grows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05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6" grpId="0"/>
      <p:bldP spid="47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2B7D0-5748-D490-4EAC-ABEEFFBB3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2799"/>
            <a:ext cx="10515600" cy="715294"/>
          </a:xfrm>
        </p:spPr>
        <p:txBody>
          <a:bodyPr/>
          <a:lstStyle/>
          <a:p>
            <a:r>
              <a:rPr lang="en-US" dirty="0"/>
              <a:t>Reference Table: Global Variable access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50A09-C586-E3C6-7E9B-A7F783E7716D}"/>
              </a:ext>
            </a:extLst>
          </p:cNvPr>
          <p:cNvSpPr/>
          <p:nvPr/>
        </p:nvSpPr>
        <p:spPr bwMode="auto">
          <a:xfrm>
            <a:off x="8222006" y="2765448"/>
            <a:ext cx="3500179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 .data y   //x = &amp;y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87440-2983-2BFF-27AD-56F5FFDBBB86}"/>
              </a:ext>
            </a:extLst>
          </p:cNvPr>
          <p:cNvSpPr txBox="1"/>
          <p:nvPr/>
        </p:nvSpPr>
        <p:spPr>
          <a:xfrm>
            <a:off x="8171997" y="1886721"/>
            <a:ext cx="3500182" cy="677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bss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// from </a:t>
            </a:r>
            <a:r>
              <a:rPr lang="en-US" sz="1600" i="1" dirty="0" err="1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libc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stderr: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.space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  // FILE *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552013-B64D-5105-D56A-AF796A4D1F60}"/>
              </a:ext>
            </a:extLst>
          </p:cNvPr>
          <p:cNvGraphicFramePr>
            <a:graphicFrameLocks noGrp="1"/>
          </p:cNvGraphicFramePr>
          <p:nvPr/>
        </p:nvGraphicFramePr>
        <p:xfrm>
          <a:off x="261431" y="1072549"/>
          <a:ext cx="7835364" cy="5003091"/>
        </p:xfrm>
        <a:graphic>
          <a:graphicData uri="http://schemas.openxmlformats.org/drawingml/2006/table">
            <a:tbl>
              <a:tblPr firstRow="1" firstCol="1" bandRow="1"/>
              <a:tblGrid>
                <a:gridCol w="820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0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3880">
                  <a:extLst>
                    <a:ext uri="{9D8B030D-6E8A-4147-A177-3AD203B41FA5}">
                      <a16:colId xmlns:a16="http://schemas.microsoft.com/office/drawing/2014/main" val="1489637881"/>
                    </a:ext>
                  </a:extLst>
                </a:gridCol>
                <a:gridCol w="2170323">
                  <a:extLst>
                    <a:ext uri="{9D8B030D-6E8A-4147-A177-3AD203B41FA5}">
                      <a16:colId xmlns:a16="http://schemas.microsoft.com/office/drawing/2014/main" val="1355389730"/>
                    </a:ext>
                  </a:extLst>
                </a:gridCol>
              </a:tblGrid>
              <a:tr h="2522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var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global variable address into r0 (</a:t>
                      </a:r>
                      <a:r>
                        <a:rPr lang="en-US" sz="1600" b="1" i="1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lside</a:t>
                      </a: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Calibri"/>
                        </a:rPr>
                        <a:t>global variable contents into r0 (</a:t>
                      </a:r>
                      <a:r>
                        <a:rPr lang="en-US" sz="1600" b="1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Calibri"/>
                        </a:rPr>
                        <a:t>rside</a:t>
                      </a:r>
                      <a:r>
                        <a:rPr lang="en-US" sz="16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Calibri"/>
                        </a:rPr>
                        <a:t>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Calibri"/>
                        </a:rPr>
                        <a:t>contents of r0 into global variable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x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   r0, [r1]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*x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[r1]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   r0, [r1]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28096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**x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[r1]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[r1]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   r0, [r1]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393317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stderr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=stderr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=stderr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&lt;do not write unless you really know what you are doing&gt;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763319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Lstr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=.</a:t>
                      </a: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Lstr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=.</a:t>
                      </a: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Lstr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&lt;read only&gt;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0845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7F34F42-4E65-C70A-B548-F776ADB6568F}"/>
              </a:ext>
            </a:extLst>
          </p:cNvPr>
          <p:cNvSpPr/>
          <p:nvPr/>
        </p:nvSpPr>
        <p:spPr bwMode="auto">
          <a:xfrm>
            <a:off x="8171998" y="3574095"/>
            <a:ext cx="350017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.section 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rodata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Lstr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.string "HI\n"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CBBCA-4212-F515-EB70-9931C436CCF0}"/>
              </a:ext>
            </a:extLst>
          </p:cNvPr>
          <p:cNvSpPr txBox="1"/>
          <p:nvPr/>
        </p:nvSpPr>
        <p:spPr>
          <a:xfrm>
            <a:off x="1573828" y="6237695"/>
            <a:ext cx="459613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stdin, </a:t>
            </a:r>
            <a:r>
              <a:rPr lang="en-US" dirty="0" err="1">
                <a:solidFill>
                  <a:schemeClr val="accent6"/>
                </a:solidFill>
              </a:rPr>
              <a:t>stdout</a:t>
            </a:r>
            <a:r>
              <a:rPr lang="en-US" dirty="0">
                <a:solidFill>
                  <a:schemeClr val="accent6"/>
                </a:solidFill>
              </a:rPr>
              <a:t> and stderr are global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0CA729-7430-B398-2FCE-8D59AA9D1BE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4951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50892" y="402903"/>
            <a:ext cx="10123566" cy="23803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r0 = function(r0, r1, r2, r3)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800" b="1" kern="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fprintf</a:t>
            </a:r>
            <a:r>
              <a:rPr lang="en-US" sz="1800" b="1" kern="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(stderr, "arg2", arg3, arg4)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create a literal string for arg2 which tells </a:t>
            </a:r>
            <a:r>
              <a:rPr lang="en-US" sz="1800" kern="0" dirty="0" err="1"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fprintf</a:t>
            </a:r>
            <a:r>
              <a:rPr lang="en-US" sz="1800" kern="0" dirty="0"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()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how to interpret the remaining arguments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accent1"/>
                </a:solidFill>
              </a:rPr>
              <a:t>stdin, </a:t>
            </a:r>
            <a:r>
              <a:rPr lang="en-US" sz="1800" dirty="0" err="1">
                <a:solidFill>
                  <a:schemeClr val="accent1"/>
                </a:solidFill>
              </a:rPr>
              <a:t>stdout</a:t>
            </a:r>
            <a:r>
              <a:rPr lang="en-US" sz="1800" dirty="0">
                <a:solidFill>
                  <a:schemeClr val="accent1"/>
                </a:solidFill>
              </a:rPr>
              <a:t>, stderr </a:t>
            </a:r>
            <a:r>
              <a:rPr lang="en-US" sz="1800" dirty="0"/>
              <a:t>are all </a:t>
            </a:r>
            <a:r>
              <a:rPr lang="en-US" sz="1800" dirty="0">
                <a:solidFill>
                  <a:srgbClr val="00B050"/>
                </a:solidFill>
              </a:rPr>
              <a:t>global variable </a:t>
            </a:r>
            <a:r>
              <a:rPr lang="en-US" sz="1800" dirty="0"/>
              <a:t>and are </a:t>
            </a:r>
            <a:r>
              <a:rPr lang="en-US" sz="1800" dirty="0">
                <a:solidFill>
                  <a:srgbClr val="7030A0"/>
                </a:solidFill>
              </a:rPr>
              <a:t>part of </a:t>
            </a:r>
            <a:r>
              <a:rPr lang="en-US" sz="1800" dirty="0" err="1">
                <a:solidFill>
                  <a:srgbClr val="7030A0"/>
                </a:solidFill>
              </a:rPr>
              <a:t>libc</a:t>
            </a:r>
            <a:endParaRPr lang="en-US" sz="1800" dirty="0">
              <a:solidFill>
                <a:srgbClr val="7030A0"/>
              </a:solidFill>
            </a:endParaRPr>
          </a:p>
          <a:p>
            <a:pPr lvl="1"/>
            <a:r>
              <a:rPr lang="en-US" sz="1800" dirty="0"/>
              <a:t>these </a:t>
            </a:r>
            <a:r>
              <a:rPr lang="en-US" sz="1800" dirty="0">
                <a:solidFill>
                  <a:schemeClr val="accent3"/>
                </a:solidFill>
              </a:rPr>
              <a:t>names are their </a:t>
            </a:r>
            <a:r>
              <a:rPr lang="en-US" sz="1800" dirty="0" err="1">
                <a:solidFill>
                  <a:schemeClr val="accent3"/>
                </a:solidFill>
              </a:rPr>
              <a:t>lside</a:t>
            </a:r>
            <a:r>
              <a:rPr lang="en-US" sz="1800" dirty="0">
                <a:solidFill>
                  <a:schemeClr val="accent3"/>
                </a:solidFill>
              </a:rPr>
              <a:t> (label names) </a:t>
            </a:r>
          </a:p>
          <a:p>
            <a:pPr lvl="1"/>
            <a:r>
              <a:rPr lang="en-US" sz="1600" dirty="0">
                <a:solidFill>
                  <a:srgbClr val="7030A0"/>
                </a:solidFill>
              </a:rPr>
              <a:t>get their </a:t>
            </a:r>
            <a:r>
              <a:rPr lang="en-US" sz="1600" b="1" dirty="0">
                <a:solidFill>
                  <a:srgbClr val="7030A0"/>
                </a:solidFill>
              </a:rPr>
              <a:t>contents</a:t>
            </a:r>
            <a:r>
              <a:rPr lang="en-US" sz="1600" dirty="0">
                <a:solidFill>
                  <a:srgbClr val="7030A0"/>
                </a:solidFill>
              </a:rPr>
              <a:t> and pass that to </a:t>
            </a:r>
            <a:r>
              <a:rPr lang="en-US" sz="1600" dirty="0" err="1"/>
              <a:t>fprintf</a:t>
            </a:r>
            <a:r>
              <a:rPr lang="en-US" sz="1600" dirty="0"/>
              <a:t>(), </a:t>
            </a:r>
            <a:r>
              <a:rPr lang="en-US" sz="1600" dirty="0" err="1"/>
              <a:t>fread</a:t>
            </a:r>
            <a:r>
              <a:rPr lang="en-US" sz="1600" dirty="0"/>
              <a:t>(), </a:t>
            </a:r>
            <a:r>
              <a:rPr lang="en-US" sz="1600" dirty="0" err="1"/>
              <a:t>fwrite</a:t>
            </a:r>
            <a:r>
              <a:rPr lang="en-US" sz="1600" dirty="0"/>
              <a:t>()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72375" y="67030"/>
            <a:ext cx="11270579" cy="3911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2400" dirty="0"/>
              <a:t>Passing global variables as a parameter: </a:t>
            </a:r>
            <a:r>
              <a:rPr lang="en-US" altLang="en-US" sz="2400" dirty="0" err="1"/>
              <a:t>fprintf</a:t>
            </a:r>
            <a:r>
              <a:rPr lang="en-US" altLang="en-US" sz="2400" dirty="0"/>
              <a:t>()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6856578-BEA3-8341-89AF-91D240CD3D10}"/>
              </a:ext>
            </a:extLst>
          </p:cNvPr>
          <p:cNvSpPr/>
          <p:nvPr/>
        </p:nvSpPr>
        <p:spPr bwMode="auto">
          <a:xfrm>
            <a:off x="5147869" y="2819270"/>
            <a:ext cx="6395085" cy="9501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.extern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//declare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.section 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note the dots "."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Lfst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"c=%d\n"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61200D-6BC8-E541-B1EC-21A833ACAA4D}"/>
              </a:ext>
            </a:extLst>
          </p:cNvPr>
          <p:cNvSpPr/>
          <p:nvPr/>
        </p:nvSpPr>
        <p:spPr bwMode="auto">
          <a:xfrm>
            <a:off x="5112954" y="4016459"/>
            <a:ext cx="6910350" cy="243863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// part of the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 segment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below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mov     r2, 2	 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int a = 2;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mov     r3, 3	 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int b = 3;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r2, r3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3: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 = a + b;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  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r0, =stderr  // get stderr address</a:t>
            </a:r>
          </a:p>
          <a:p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r0, [r0]     //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1: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 stderr contents  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=.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Lfst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2: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=literal address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bl	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075CE48-0407-EF44-8A5A-20D395D14D36}"/>
              </a:ext>
            </a:extLst>
          </p:cNvPr>
          <p:cNvSpPr/>
          <p:nvPr/>
        </p:nvSpPr>
        <p:spPr bwMode="auto">
          <a:xfrm>
            <a:off x="146361" y="2851883"/>
            <a:ext cx="3901913" cy="389548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a = 2;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b = 3;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a + b;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stderr,"c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=%d\n", c);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B3C80C-5378-8242-A5F5-9CF16A13B695}"/>
              </a:ext>
            </a:extLst>
          </p:cNvPr>
          <p:cNvGrpSpPr/>
          <p:nvPr/>
        </p:nvGrpSpPr>
        <p:grpSpPr>
          <a:xfrm>
            <a:off x="3682135" y="5311907"/>
            <a:ext cx="2200191" cy="923330"/>
            <a:chOff x="3975234" y="5310205"/>
            <a:chExt cx="1846665" cy="9233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B55667D-BE66-AE40-885D-2B51E2172BC9}"/>
                </a:ext>
              </a:extLst>
            </p:cNvPr>
            <p:cNvSpPr txBox="1"/>
            <p:nvPr/>
          </p:nvSpPr>
          <p:spPr>
            <a:xfrm>
              <a:off x="4379495" y="5310205"/>
              <a:ext cx="1442404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three passed </a:t>
              </a:r>
              <a:r>
                <a:rPr lang="en-US" dirty="0" err="1">
                  <a:solidFill>
                    <a:srgbClr val="0070C0"/>
                  </a:solidFill>
                </a:rPr>
                <a:t>args</a:t>
              </a:r>
              <a:r>
                <a:rPr lang="en-US" dirty="0">
                  <a:solidFill>
                    <a:srgbClr val="0070C0"/>
                  </a:solidFill>
                </a:rPr>
                <a:t> in this use of </a:t>
              </a:r>
              <a:r>
                <a:rPr lang="en-US" dirty="0" err="1">
                  <a:solidFill>
                    <a:srgbClr val="0070C0"/>
                  </a:solidFill>
                </a:rPr>
                <a:t>fprintf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4" name="Left Arrow 3">
              <a:extLst>
                <a:ext uri="{FF2B5EF4-FFF2-40B4-BE49-F238E27FC236}">
                  <a16:creationId xmlns:a16="http://schemas.microsoft.com/office/drawing/2014/main" id="{E3AB59AD-0D84-4A41-AD0B-AEC62CB3C8B6}"/>
                </a:ext>
              </a:extLst>
            </p:cNvPr>
            <p:cNvSpPr/>
            <p:nvPr/>
          </p:nvSpPr>
          <p:spPr>
            <a:xfrm>
              <a:off x="3975234" y="5621154"/>
              <a:ext cx="404261" cy="14437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893A3B-CC87-F040-950B-502868126ED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31B3D0-34FB-2445-B313-F57261557833}"/>
              </a:ext>
            </a:extLst>
          </p:cNvPr>
          <p:cNvGrpSpPr/>
          <p:nvPr/>
        </p:nvGrpSpPr>
        <p:grpSpPr>
          <a:xfrm>
            <a:off x="1947841" y="3498706"/>
            <a:ext cx="2295757" cy="1477328"/>
            <a:chOff x="3975234" y="4671800"/>
            <a:chExt cx="2295757" cy="14773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E5EB3E-9270-804A-8AD7-01943A5BF607}"/>
                </a:ext>
              </a:extLst>
            </p:cNvPr>
            <p:cNvSpPr txBox="1"/>
            <p:nvPr/>
          </p:nvSpPr>
          <p:spPr>
            <a:xfrm>
              <a:off x="4379495" y="4671800"/>
              <a:ext cx="1891496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We are going to put these variables in temporary registers</a:t>
              </a:r>
            </a:p>
          </p:txBody>
        </p:sp>
        <p:sp>
          <p:nvSpPr>
            <p:cNvPr id="16" name="Left Arrow 15">
              <a:extLst>
                <a:ext uri="{FF2B5EF4-FFF2-40B4-BE49-F238E27FC236}">
                  <a16:creationId xmlns:a16="http://schemas.microsoft.com/office/drawing/2014/main" id="{FBE5D59F-0872-3449-B588-88672C99765F}"/>
                </a:ext>
              </a:extLst>
            </p:cNvPr>
            <p:cNvSpPr/>
            <p:nvPr/>
          </p:nvSpPr>
          <p:spPr>
            <a:xfrm>
              <a:off x="3975234" y="5690602"/>
              <a:ext cx="404261" cy="14437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412D190-E965-4C4B-A2FD-1D024761B3BD}"/>
              </a:ext>
            </a:extLst>
          </p:cNvPr>
          <p:cNvSpPr txBox="1"/>
          <p:nvPr/>
        </p:nvSpPr>
        <p:spPr>
          <a:xfrm>
            <a:off x="1651117" y="5767235"/>
            <a:ext cx="219449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r0,   r1,   r2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3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2" grpId="0" animBg="1"/>
      <p:bldP spid="6" grpId="0" animBg="1"/>
      <p:bldP spid="8" grpId="0" animBg="1"/>
      <p:bldP spid="10" grpId="0"/>
      <p:bldP spid="18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1144A-AFC7-7B4E-8623-EC0D3B10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15" y="458033"/>
            <a:ext cx="5514843" cy="617487"/>
          </a:xfrm>
        </p:spPr>
        <p:txBody>
          <a:bodyPr/>
          <a:lstStyle/>
          <a:p>
            <a:r>
              <a:rPr lang="en-US" sz="2800" dirty="0" err="1"/>
              <a:t>Putchar</a:t>
            </a:r>
            <a:r>
              <a:rPr lang="en-US" sz="2800" dirty="0"/>
              <a:t>/</a:t>
            </a:r>
            <a:r>
              <a:rPr lang="en-US" sz="2800" dirty="0" err="1"/>
              <a:t>getchar</a:t>
            </a:r>
            <a:r>
              <a:rPr lang="en-US" sz="2800" dirty="0"/>
              <a:t>: </a:t>
            </a:r>
            <a:br>
              <a:rPr lang="en-US" sz="2800" dirty="0"/>
            </a:br>
            <a:r>
              <a:rPr lang="en-US" sz="2800" dirty="0"/>
              <a:t>The while loop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187B1-772D-A943-B0FB-E74C8E01B8BE}"/>
              </a:ext>
            </a:extLst>
          </p:cNvPr>
          <p:cNvSpPr/>
          <p:nvPr/>
        </p:nvSpPr>
        <p:spPr bwMode="auto">
          <a:xfrm>
            <a:off x="7023278" y="458033"/>
            <a:ext cx="5092522" cy="48456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    r4, 0  //count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bl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EOF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 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     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    r4, r4,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EOF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    r1, r4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//arg2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=.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//arg1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     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68DD2-7EB9-A348-B8F8-54456108F5BD}"/>
              </a:ext>
            </a:extLst>
          </p:cNvPr>
          <p:cNvSpPr/>
          <p:nvPr/>
        </p:nvSpPr>
        <p:spPr bwMode="auto">
          <a:xfrm>
            <a:off x="272161" y="2798642"/>
            <a:ext cx="4588389" cy="389548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!= EOF)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count++;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("Echo count: %d\n", count);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4F7BBD-04AC-514E-8A35-D8E25704A2FA}"/>
              </a:ext>
            </a:extLst>
          </p:cNvPr>
          <p:cNvGrpSpPr/>
          <p:nvPr/>
        </p:nvGrpSpPr>
        <p:grpSpPr>
          <a:xfrm>
            <a:off x="3096380" y="861049"/>
            <a:ext cx="5106610" cy="646331"/>
            <a:chOff x="8661085" y="438783"/>
            <a:chExt cx="5106610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CBAB0C-F4A3-D142-879B-741E9F6CC785}"/>
                </a:ext>
              </a:extLst>
            </p:cNvPr>
            <p:cNvSpPr txBox="1"/>
            <p:nvPr/>
          </p:nvSpPr>
          <p:spPr>
            <a:xfrm>
              <a:off x="8661085" y="438783"/>
              <a:ext cx="4029412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pre loop test with a call to </a:t>
              </a:r>
              <a:r>
                <a:rPr lang="en-US" dirty="0" err="1">
                  <a:solidFill>
                    <a:srgbClr val="0070C0"/>
                  </a:solidFill>
                </a:rPr>
                <a:t>getchar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if it returns EOF in r0 we are done</a:t>
              </a:r>
            </a:p>
          </p:txBody>
        </p:sp>
        <p:sp>
          <p:nvSpPr>
            <p:cNvPr id="16" name="Left Arrow 15">
              <a:extLst>
                <a:ext uri="{FF2B5EF4-FFF2-40B4-BE49-F238E27FC236}">
                  <a16:creationId xmlns:a16="http://schemas.microsoft.com/office/drawing/2014/main" id="{2533B2E1-3044-E243-B332-01A5FB427A3C}"/>
                </a:ext>
              </a:extLst>
            </p:cNvPr>
            <p:cNvSpPr/>
            <p:nvPr/>
          </p:nvSpPr>
          <p:spPr>
            <a:xfrm rot="10800000">
              <a:off x="12662862" y="918284"/>
              <a:ext cx="1104833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F0E6AF4-6CAF-0042-BB67-1495C2279193}"/>
              </a:ext>
            </a:extLst>
          </p:cNvPr>
          <p:cNvSpPr txBox="1"/>
          <p:nvPr/>
        </p:nvSpPr>
        <p:spPr>
          <a:xfrm>
            <a:off x="7023279" y="6294019"/>
            <a:ext cx="4883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File header and footers are not shown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EDADDA-081D-0748-8468-1BA8028F1FF1}"/>
              </a:ext>
            </a:extLst>
          </p:cNvPr>
          <p:cNvGrpSpPr/>
          <p:nvPr/>
        </p:nvGrpSpPr>
        <p:grpSpPr>
          <a:xfrm>
            <a:off x="2566356" y="1931853"/>
            <a:ext cx="5460839" cy="646331"/>
            <a:chOff x="8306856" y="438783"/>
            <a:chExt cx="5460839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B541F1-2405-4F46-9684-0F6536C8FD27}"/>
                </a:ext>
              </a:extLst>
            </p:cNvPr>
            <p:cNvSpPr txBox="1"/>
            <p:nvPr/>
          </p:nvSpPr>
          <p:spPr>
            <a:xfrm>
              <a:off x="8306856" y="438783"/>
              <a:ext cx="438364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echo the character read with </a:t>
              </a:r>
              <a:r>
                <a:rPr lang="en-US" dirty="0" err="1">
                  <a:solidFill>
                    <a:srgbClr val="0070C0"/>
                  </a:solidFill>
                </a:rPr>
                <a:t>getchar</a:t>
              </a:r>
              <a:r>
                <a:rPr lang="en-US" dirty="0">
                  <a:solidFill>
                    <a:srgbClr val="0070C0"/>
                  </a:solidFill>
                </a:rPr>
                <a:t> and then read another and increment count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82ABE2BD-93BB-0A4D-8D98-039D5783CD2B}"/>
                </a:ext>
              </a:extLst>
            </p:cNvPr>
            <p:cNvSpPr/>
            <p:nvPr/>
          </p:nvSpPr>
          <p:spPr>
            <a:xfrm rot="10800000">
              <a:off x="12662862" y="918284"/>
              <a:ext cx="1104833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Left Brace 1">
            <a:extLst>
              <a:ext uri="{FF2B5EF4-FFF2-40B4-BE49-F238E27FC236}">
                <a16:creationId xmlns:a16="http://schemas.microsoft.com/office/drawing/2014/main" id="{15CF23E0-A1AE-D749-8F6F-7471E642F909}"/>
              </a:ext>
            </a:extLst>
          </p:cNvPr>
          <p:cNvSpPr/>
          <p:nvPr/>
        </p:nvSpPr>
        <p:spPr>
          <a:xfrm>
            <a:off x="8027195" y="2061265"/>
            <a:ext cx="291879" cy="92333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42BB64-A137-BE4C-B503-FBED433CE36D}"/>
              </a:ext>
            </a:extLst>
          </p:cNvPr>
          <p:cNvGrpSpPr/>
          <p:nvPr/>
        </p:nvGrpSpPr>
        <p:grpSpPr>
          <a:xfrm>
            <a:off x="5103002" y="342207"/>
            <a:ext cx="3078436" cy="416832"/>
            <a:chOff x="10689259" y="664352"/>
            <a:chExt cx="3078436" cy="4168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F101A7-E964-BC40-9DEC-19C6C8F5F8A1}"/>
                </a:ext>
              </a:extLst>
            </p:cNvPr>
            <p:cNvSpPr txBox="1"/>
            <p:nvPr/>
          </p:nvSpPr>
          <p:spPr>
            <a:xfrm>
              <a:off x="10689259" y="664352"/>
              <a:ext cx="1973603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initialize count</a:t>
              </a:r>
            </a:p>
          </p:txBody>
        </p:sp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ECE3F4EC-79F9-7341-8C53-D9CBF7407939}"/>
                </a:ext>
              </a:extLst>
            </p:cNvPr>
            <p:cNvSpPr/>
            <p:nvPr/>
          </p:nvSpPr>
          <p:spPr>
            <a:xfrm rot="10800000">
              <a:off x="12662862" y="918284"/>
              <a:ext cx="1104833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19F88-AF9B-2745-929F-E769BA779FB9}"/>
              </a:ext>
            </a:extLst>
          </p:cNvPr>
          <p:cNvGrpSpPr/>
          <p:nvPr/>
        </p:nvGrpSpPr>
        <p:grpSpPr>
          <a:xfrm>
            <a:off x="3068745" y="3151937"/>
            <a:ext cx="5179123" cy="369332"/>
            <a:chOff x="9192704" y="438783"/>
            <a:chExt cx="517912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BD1043-46FD-2A41-AD11-64F3472D83E0}"/>
                </a:ext>
              </a:extLst>
            </p:cNvPr>
            <p:cNvSpPr txBox="1"/>
            <p:nvPr/>
          </p:nvSpPr>
          <p:spPr>
            <a:xfrm>
              <a:off x="9192704" y="438783"/>
              <a:ext cx="402941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did </a:t>
              </a:r>
              <a:r>
                <a:rPr lang="en-US" dirty="0" err="1">
                  <a:solidFill>
                    <a:srgbClr val="0070C0"/>
                  </a:solidFill>
                </a:rPr>
                <a:t>getchar</a:t>
              </a:r>
              <a:r>
                <a:rPr lang="en-US" dirty="0">
                  <a:solidFill>
                    <a:srgbClr val="0070C0"/>
                  </a:solidFill>
                </a:rPr>
                <a:t>() return EOF if not loop</a:t>
              </a:r>
            </a:p>
          </p:txBody>
        </p:sp>
        <p:sp>
          <p:nvSpPr>
            <p:cNvPr id="23" name="Left Arrow 22">
              <a:extLst>
                <a:ext uri="{FF2B5EF4-FFF2-40B4-BE49-F238E27FC236}">
                  <a16:creationId xmlns:a16="http://schemas.microsoft.com/office/drawing/2014/main" id="{E00BC756-D7E1-9F4E-8C40-46800C68186F}"/>
                </a:ext>
              </a:extLst>
            </p:cNvPr>
            <p:cNvSpPr/>
            <p:nvPr/>
          </p:nvSpPr>
          <p:spPr>
            <a:xfrm rot="10800000">
              <a:off x="13266994" y="541999"/>
              <a:ext cx="1104833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493E7D-D664-F64B-BC82-7A9C80F8D111}"/>
              </a:ext>
            </a:extLst>
          </p:cNvPr>
          <p:cNvGrpSpPr/>
          <p:nvPr/>
        </p:nvGrpSpPr>
        <p:grpSpPr>
          <a:xfrm>
            <a:off x="4970861" y="4228876"/>
            <a:ext cx="2983092" cy="369332"/>
            <a:chOff x="11388734" y="411415"/>
            <a:chExt cx="298309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4DBB08-2030-EF4D-81BC-F93DBB59FE69}"/>
                </a:ext>
              </a:extLst>
            </p:cNvPr>
            <p:cNvSpPr txBox="1"/>
            <p:nvPr/>
          </p:nvSpPr>
          <p:spPr>
            <a:xfrm>
              <a:off x="11388734" y="411415"/>
              <a:ext cx="245284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saw EOF, print count</a:t>
              </a:r>
            </a:p>
          </p:txBody>
        </p:sp>
        <p:sp>
          <p:nvSpPr>
            <p:cNvPr id="26" name="Left Arrow 25">
              <a:extLst>
                <a:ext uri="{FF2B5EF4-FFF2-40B4-BE49-F238E27FC236}">
                  <a16:creationId xmlns:a16="http://schemas.microsoft.com/office/drawing/2014/main" id="{21273661-DC6D-C448-B5A8-11C8A5336A34}"/>
                </a:ext>
              </a:extLst>
            </p:cNvPr>
            <p:cNvSpPr/>
            <p:nvPr/>
          </p:nvSpPr>
          <p:spPr>
            <a:xfrm rot="10800000">
              <a:off x="13879005" y="541999"/>
              <a:ext cx="492821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Left Brace 26">
            <a:extLst>
              <a:ext uri="{FF2B5EF4-FFF2-40B4-BE49-F238E27FC236}">
                <a16:creationId xmlns:a16="http://schemas.microsoft.com/office/drawing/2014/main" id="{12CE7C2B-9ECD-2B4F-90EB-AB64A26EA35B}"/>
              </a:ext>
            </a:extLst>
          </p:cNvPr>
          <p:cNvSpPr/>
          <p:nvPr/>
        </p:nvSpPr>
        <p:spPr>
          <a:xfrm>
            <a:off x="7953954" y="3951877"/>
            <a:ext cx="291879" cy="92333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0B0F8B-A457-B349-9DE4-57530F915E7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2477C6-A376-4AC8-7FDB-B902B030FECD}"/>
              </a:ext>
            </a:extLst>
          </p:cNvPr>
          <p:cNvGrpSpPr/>
          <p:nvPr/>
        </p:nvGrpSpPr>
        <p:grpSpPr>
          <a:xfrm>
            <a:off x="8027195" y="4598208"/>
            <a:ext cx="3370337" cy="923621"/>
            <a:chOff x="10471243" y="-142874"/>
            <a:chExt cx="3370337" cy="9236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AFA771-1087-D89F-4847-8F7EF8A028C5}"/>
                </a:ext>
              </a:extLst>
            </p:cNvPr>
            <p:cNvSpPr txBox="1"/>
            <p:nvPr/>
          </p:nvSpPr>
          <p:spPr>
            <a:xfrm>
              <a:off x="10471243" y="411415"/>
              <a:ext cx="337033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address of string literal variable</a:t>
              </a:r>
            </a:p>
          </p:txBody>
        </p:sp>
        <p:sp>
          <p:nvSpPr>
            <p:cNvPr id="8" name="Left Arrow 7">
              <a:extLst>
                <a:ext uri="{FF2B5EF4-FFF2-40B4-BE49-F238E27FC236}">
                  <a16:creationId xmlns:a16="http://schemas.microsoft.com/office/drawing/2014/main" id="{1DF88815-D3B0-C9B2-3D5A-E044DF9B260B}"/>
                </a:ext>
              </a:extLst>
            </p:cNvPr>
            <p:cNvSpPr/>
            <p:nvPr/>
          </p:nvSpPr>
          <p:spPr>
            <a:xfrm rot="5400000">
              <a:off x="12850306" y="22087"/>
              <a:ext cx="492821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87C532C-3938-3C03-F684-F7AE1CAF94F4}"/>
              </a:ext>
            </a:extLst>
          </p:cNvPr>
          <p:cNvSpPr txBox="1"/>
          <p:nvPr/>
        </p:nvSpPr>
        <p:spPr>
          <a:xfrm>
            <a:off x="5177593" y="5881587"/>
            <a:ext cx="4883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 .string  "Echo count: %d\n"</a:t>
            </a:r>
          </a:p>
        </p:txBody>
      </p:sp>
    </p:spTree>
    <p:extLst>
      <p:ext uri="{BB962C8B-B14F-4D97-AF65-F5344CB8AC3E}">
        <p14:creationId xmlns:p14="http://schemas.microsoft.com/office/powerpoint/2010/main" val="210403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27" grpId="0" animBg="1"/>
      <p:bldP spid="28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B1C3-4338-0176-9C5C-1D8DD1A4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91811"/>
            <a:ext cx="10515600" cy="401389"/>
          </a:xfrm>
        </p:spPr>
        <p:txBody>
          <a:bodyPr/>
          <a:lstStyle/>
          <a:p>
            <a:r>
              <a:rPr lang="en-US" sz="2800" dirty="0"/>
              <a:t>Accessing Pointers (</a:t>
            </a:r>
            <a:r>
              <a:rPr lang="en-US" sz="2800" dirty="0" err="1"/>
              <a:t>argv</a:t>
            </a:r>
            <a:r>
              <a:rPr lang="en-US" sz="2800" dirty="0"/>
              <a:t>) in ARM assembly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71FB4-2C22-7549-EF2A-A31E16EF9FE9}"/>
              </a:ext>
            </a:extLst>
          </p:cNvPr>
          <p:cNvSpPr txBox="1"/>
          <p:nvPr/>
        </p:nvSpPr>
        <p:spPr>
          <a:xfrm>
            <a:off x="116302" y="780845"/>
            <a:ext cx="6413935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.extern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.extern stderr</a:t>
            </a:r>
          </a:p>
          <a:p>
            <a:r>
              <a:rPr lang="en-US" sz="1400" dirty="0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    .section .</a:t>
            </a:r>
            <a:r>
              <a:rPr lang="en-US" sz="1400" dirty="0" err="1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rodata</a:t>
            </a:r>
            <a:endParaRPr lang="en-US" sz="1400" dirty="0">
              <a:solidFill>
                <a:srgbClr val="F3753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1" dirty="0" err="1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Lstr</a:t>
            </a:r>
            <a:r>
              <a:rPr lang="en-US" sz="1400" b="1" dirty="0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:  .string "</a:t>
            </a:r>
            <a:r>
              <a:rPr lang="en-US" sz="1400" b="1" dirty="0" err="1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400" b="1" dirty="0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[%d] = %s\n"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main    </a:t>
            </a:r>
            <a:r>
              <a:rPr lang="en-US" sz="14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main(r0=</a:t>
            </a:r>
            <a:r>
              <a:rPr lang="en-US" sz="14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US" sz="14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, r1=</a:t>
            </a:r>
            <a:r>
              <a:rPr lang="en-US" sz="14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4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) 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main, %function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    20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{r4-r7,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mov     r7, r1           // save </a:t>
            </a:r>
            <a:r>
              <a:rPr lang="en-US" sz="14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!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    r4, =stderr      // get the address of stderr</a:t>
            </a:r>
          </a:p>
          <a:p>
            <a:r>
              <a:rPr lang="en-US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    r4, [r4]         // get the contents of stderr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     r5, =.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Lstr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       // get the address of .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Lstr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  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r6, 0            // set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indx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0;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 see next slide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0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{r4-r7,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AA2A7-2545-5F10-023D-F679163739E8}"/>
              </a:ext>
            </a:extLst>
          </p:cNvPr>
          <p:cNvSpPr/>
          <p:nvPr/>
        </p:nvSpPr>
        <p:spPr>
          <a:xfrm>
            <a:off x="6989424" y="5751022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56EF9E-B136-A0C7-A7D4-18CCFB7DE903}"/>
              </a:ext>
            </a:extLst>
          </p:cNvPr>
          <p:cNvSpPr/>
          <p:nvPr/>
        </p:nvSpPr>
        <p:spPr>
          <a:xfrm>
            <a:off x="6987447" y="539809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**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F3184C-2507-CC62-136C-950C4736C1B3}"/>
              </a:ext>
            </a:extLst>
          </p:cNvPr>
          <p:cNvSpPr/>
          <p:nvPr/>
        </p:nvSpPr>
        <p:spPr>
          <a:xfrm>
            <a:off x="6987447" y="502220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855B57-5938-3B53-B614-3E8690DC6E56}"/>
              </a:ext>
            </a:extLst>
          </p:cNvPr>
          <p:cNvSpPr/>
          <p:nvPr/>
        </p:nvSpPr>
        <p:spPr>
          <a:xfrm>
            <a:off x="6987447" y="467121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1BC294-0FBF-1B68-3EFF-8E51E435206E}"/>
              </a:ext>
            </a:extLst>
          </p:cNvPr>
          <p:cNvSpPr txBox="1"/>
          <p:nvPr/>
        </p:nvSpPr>
        <p:spPr>
          <a:xfrm>
            <a:off x="7113124" y="295003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BE18EB-FFEA-3CD4-8D67-66E89938B1B5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8363406" y="4720027"/>
            <a:ext cx="910775" cy="834113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ECEB252-00D9-8597-A4D3-19A3DFCC3CCE}"/>
              </a:ext>
            </a:extLst>
          </p:cNvPr>
          <p:cNvSpPr/>
          <p:nvPr/>
        </p:nvSpPr>
        <p:spPr>
          <a:xfrm>
            <a:off x="9274181" y="4523144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0F9604-FC2A-3657-5A0E-D89545DEE59A}"/>
              </a:ext>
            </a:extLst>
          </p:cNvPr>
          <p:cNvSpPr/>
          <p:nvPr/>
        </p:nvSpPr>
        <p:spPr>
          <a:xfrm>
            <a:off x="10646892" y="5136077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./cipher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151BB7-0091-B108-1E44-D1808C47971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375875" y="4689626"/>
            <a:ext cx="271017" cy="647145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94FE9B1-7FD3-103F-071B-8429CE95C952}"/>
              </a:ext>
            </a:extLst>
          </p:cNvPr>
          <p:cNvSpPr/>
          <p:nvPr/>
        </p:nvSpPr>
        <p:spPr>
          <a:xfrm>
            <a:off x="10646892" y="3723839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in/book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F4E420-EBBC-35FC-4D5E-18180BA4AFF6}"/>
              </a:ext>
            </a:extLst>
          </p:cNvPr>
          <p:cNvSpPr/>
          <p:nvPr/>
        </p:nvSpPr>
        <p:spPr>
          <a:xfrm>
            <a:off x="10658854" y="4172169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8CC258-E029-F393-FFB8-7F849AD4D8DB}"/>
              </a:ext>
            </a:extLst>
          </p:cNvPr>
          <p:cNvSpPr/>
          <p:nvPr/>
        </p:nvSpPr>
        <p:spPr>
          <a:xfrm>
            <a:off x="10646892" y="4626397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3CE215C-99FC-8FF6-475A-6EF79FE77C10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10369894" y="4414696"/>
            <a:ext cx="276998" cy="412395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E3583F-29D6-CBEB-F286-538B3D17276D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0313038" y="4117032"/>
            <a:ext cx="345816" cy="255831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F435DC-2884-E219-FDD5-3B86D71B163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374830" y="3802040"/>
            <a:ext cx="272062" cy="20750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0311B5A-C02B-01B1-6488-EA775E1BFDB8}"/>
              </a:ext>
            </a:extLst>
          </p:cNvPr>
          <p:cNvSpPr txBox="1"/>
          <p:nvPr/>
        </p:nvSpPr>
        <p:spPr>
          <a:xfrm>
            <a:off x="6512444" y="3102903"/>
            <a:ext cx="5245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34E311-A22C-F814-34A4-9D29DBD3DEAB}"/>
              </a:ext>
            </a:extLst>
          </p:cNvPr>
          <p:cNvSpPr txBox="1"/>
          <p:nvPr/>
        </p:nvSpPr>
        <p:spPr>
          <a:xfrm>
            <a:off x="8212150" y="315389"/>
            <a:ext cx="3671198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% ./cipher -e -b in/BOOK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[0] = ./cipher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[1] = -e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[2] = -b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[3] = in/BOOK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028662-3F9D-152F-E92E-1407A6127522}"/>
              </a:ext>
            </a:extLst>
          </p:cNvPr>
          <p:cNvSpPr/>
          <p:nvPr/>
        </p:nvSpPr>
        <p:spPr>
          <a:xfrm>
            <a:off x="6989423" y="431168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* stderr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EAC82D-662A-2265-CA4C-0625EEC3741E}"/>
              </a:ext>
            </a:extLst>
          </p:cNvPr>
          <p:cNvSpPr/>
          <p:nvPr/>
        </p:nvSpPr>
        <p:spPr>
          <a:xfrm>
            <a:off x="6987447" y="395482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3427EC-AB2A-5D0C-46A1-156958F784F2}"/>
              </a:ext>
            </a:extLst>
          </p:cNvPr>
          <p:cNvSpPr/>
          <p:nvPr/>
        </p:nvSpPr>
        <p:spPr>
          <a:xfrm>
            <a:off x="6987447" y="358102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indx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60D4E-F8A9-6AD6-C0B2-FE60732D62F2}"/>
              </a:ext>
            </a:extLst>
          </p:cNvPr>
          <p:cNvSpPr/>
          <p:nvPr/>
        </p:nvSpPr>
        <p:spPr>
          <a:xfrm>
            <a:off x="7004790" y="324971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E90B05-75F1-2BC3-B0B5-BBC3B2B1E39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387353" y="3429000"/>
            <a:ext cx="886828" cy="1231876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A08FF-21F6-BF2C-C7DA-691925CF8035}"/>
              </a:ext>
            </a:extLst>
          </p:cNvPr>
          <p:cNvSpPr/>
          <p:nvPr/>
        </p:nvSpPr>
        <p:spPr>
          <a:xfrm>
            <a:off x="9383002" y="2674112"/>
            <a:ext cx="2337619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[%d] = %s\n"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61759-EDBD-A1F9-0A54-42FF5E0D52E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8356268" y="2874806"/>
            <a:ext cx="1026734" cy="1309008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89560F-50D6-D4D0-4626-E532D37AEF8F}"/>
              </a:ext>
            </a:extLst>
          </p:cNvPr>
          <p:cNvSpPr txBox="1"/>
          <p:nvPr/>
        </p:nvSpPr>
        <p:spPr>
          <a:xfrm>
            <a:off x="1041411" y="6197074"/>
            <a:ext cx="557075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[%d] = %s\n",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09D47-00E5-0571-31F3-9CDE2B729B00}"/>
              </a:ext>
            </a:extLst>
          </p:cNvPr>
          <p:cNvSpPr/>
          <p:nvPr/>
        </p:nvSpPr>
        <p:spPr>
          <a:xfrm>
            <a:off x="9274181" y="4237987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DF74A2-AF17-89E5-471D-7F8DB234265F}"/>
              </a:ext>
            </a:extLst>
          </p:cNvPr>
          <p:cNvSpPr/>
          <p:nvPr/>
        </p:nvSpPr>
        <p:spPr>
          <a:xfrm>
            <a:off x="9273136" y="3945160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[2]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4690C4-E10C-DFE2-FFFC-CEC221894AF8}"/>
              </a:ext>
            </a:extLst>
          </p:cNvPr>
          <p:cNvSpPr/>
          <p:nvPr/>
        </p:nvSpPr>
        <p:spPr>
          <a:xfrm>
            <a:off x="9273136" y="3664308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[3]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1E60404-9ACC-3432-0B81-998DDFC61756}"/>
              </a:ext>
            </a:extLst>
          </p:cNvPr>
          <p:cNvSpPr/>
          <p:nvPr/>
        </p:nvSpPr>
        <p:spPr>
          <a:xfrm>
            <a:off x="9295169" y="3369489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BC257D-4B13-8975-30CA-FBC9C6111E1A}"/>
              </a:ext>
            </a:extLst>
          </p:cNvPr>
          <p:cNvGrpSpPr/>
          <p:nvPr/>
        </p:nvGrpSpPr>
        <p:grpSpPr>
          <a:xfrm>
            <a:off x="4377179" y="1565295"/>
            <a:ext cx="2967617" cy="1707780"/>
            <a:chOff x="4241282" y="1249873"/>
            <a:chExt cx="2967617" cy="17077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8D3CCE-C969-3140-051B-9985371FC8BA}"/>
                </a:ext>
              </a:extLst>
            </p:cNvPr>
            <p:cNvSpPr txBox="1"/>
            <p:nvPr/>
          </p:nvSpPr>
          <p:spPr>
            <a:xfrm>
              <a:off x="5108636" y="1249873"/>
              <a:ext cx="2100263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need to save r1 as we are calling a function - </a:t>
              </a:r>
              <a:r>
                <a:rPr lang="en-US" dirty="0" err="1">
                  <a:solidFill>
                    <a:schemeClr val="accent1"/>
                  </a:solidFill>
                </a:rPr>
                <a:t>fprintf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53D70B-9519-78A6-DCD9-35CF00BA2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1282" y="2173203"/>
              <a:ext cx="927564" cy="7844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FDD08B1-1496-7610-102E-78778003A12E}"/>
              </a:ext>
            </a:extLst>
          </p:cNvPr>
          <p:cNvSpPr txBox="1"/>
          <p:nvPr/>
        </p:nvSpPr>
        <p:spPr>
          <a:xfrm>
            <a:off x="8607999" y="1923518"/>
            <a:ext cx="28844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r0-r3 lost due to </a:t>
            </a:r>
            <a:r>
              <a:rPr lang="en-US" dirty="0" err="1">
                <a:solidFill>
                  <a:schemeClr val="accent1"/>
                </a:solidFill>
              </a:rPr>
              <a:t>fprintf</a:t>
            </a:r>
            <a:r>
              <a:rPr lang="en-US" dirty="0">
                <a:solidFill>
                  <a:schemeClr val="accent1"/>
                </a:solidFill>
              </a:rPr>
              <a:t> call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518A8-B455-0D66-D522-1D0959868D9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0846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B1C3-4338-0176-9C5C-1D8DD1A4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91811"/>
            <a:ext cx="10515600" cy="401389"/>
          </a:xfrm>
        </p:spPr>
        <p:txBody>
          <a:bodyPr/>
          <a:lstStyle/>
          <a:p>
            <a:r>
              <a:rPr lang="en-US" sz="2800" dirty="0"/>
              <a:t>Accessing Pointers (</a:t>
            </a:r>
            <a:r>
              <a:rPr lang="en-US" sz="2800" dirty="0" err="1"/>
              <a:t>argv</a:t>
            </a:r>
            <a:r>
              <a:rPr lang="en-US" sz="2800" dirty="0"/>
              <a:t>) in ARM assembly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71FB4-2C22-7549-EF2A-A31E16EF9FE9}"/>
              </a:ext>
            </a:extLst>
          </p:cNvPr>
          <p:cNvSpPr txBox="1"/>
          <p:nvPr/>
        </p:nvSpPr>
        <p:spPr>
          <a:xfrm>
            <a:off x="52489" y="1146730"/>
            <a:ext cx="6973384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Lloop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fprintf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(stderr, "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[%d] = %s\n",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indx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[r7]        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4: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0           // check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 NULL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beq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  // if so done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r2, r6          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3: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indx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r1, r5          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2: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[%d] = %s\n"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r4          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1: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stderr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fprintf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r6, r6,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indx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 for printing  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r7, r7,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 pointer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  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Lloop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AA2A7-2545-5F10-023D-F679163739E8}"/>
              </a:ext>
            </a:extLst>
          </p:cNvPr>
          <p:cNvSpPr/>
          <p:nvPr/>
        </p:nvSpPr>
        <p:spPr>
          <a:xfrm>
            <a:off x="7186197" y="5924647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56EF9E-B136-A0C7-A7D4-18CCFB7DE903}"/>
              </a:ext>
            </a:extLst>
          </p:cNvPr>
          <p:cNvSpPr/>
          <p:nvPr/>
        </p:nvSpPr>
        <p:spPr>
          <a:xfrm>
            <a:off x="7184220" y="557172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**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F3184C-2507-CC62-136C-950C4736C1B3}"/>
              </a:ext>
            </a:extLst>
          </p:cNvPr>
          <p:cNvSpPr/>
          <p:nvPr/>
        </p:nvSpPr>
        <p:spPr>
          <a:xfrm>
            <a:off x="7184220" y="519582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855B57-5938-3B53-B614-3E8690DC6E56}"/>
              </a:ext>
            </a:extLst>
          </p:cNvPr>
          <p:cNvSpPr/>
          <p:nvPr/>
        </p:nvSpPr>
        <p:spPr>
          <a:xfrm>
            <a:off x="7184220" y="4844840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1BC294-0FBF-1B68-3EFF-8E51E435206E}"/>
              </a:ext>
            </a:extLst>
          </p:cNvPr>
          <p:cNvSpPr txBox="1"/>
          <p:nvPr/>
        </p:nvSpPr>
        <p:spPr>
          <a:xfrm>
            <a:off x="7309897" y="312366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BE18EB-FFEA-3CD4-8D67-66E89938B1B5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8560179" y="4893652"/>
            <a:ext cx="910775" cy="834113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ECEB252-00D9-8597-A4D3-19A3DFCC3CCE}"/>
              </a:ext>
            </a:extLst>
          </p:cNvPr>
          <p:cNvSpPr/>
          <p:nvPr/>
        </p:nvSpPr>
        <p:spPr>
          <a:xfrm>
            <a:off x="9470954" y="4696769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0F9604-FC2A-3657-5A0E-D89545DEE59A}"/>
              </a:ext>
            </a:extLst>
          </p:cNvPr>
          <p:cNvSpPr/>
          <p:nvPr/>
        </p:nvSpPr>
        <p:spPr>
          <a:xfrm>
            <a:off x="10843665" y="5309702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./cipher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151BB7-0091-B108-1E44-D1808C47971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572648" y="4863251"/>
            <a:ext cx="271017" cy="647145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94FE9B1-7FD3-103F-071B-8429CE95C952}"/>
              </a:ext>
            </a:extLst>
          </p:cNvPr>
          <p:cNvSpPr/>
          <p:nvPr/>
        </p:nvSpPr>
        <p:spPr>
          <a:xfrm>
            <a:off x="10843665" y="3897464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in/book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F4E420-EBBC-35FC-4D5E-18180BA4AFF6}"/>
              </a:ext>
            </a:extLst>
          </p:cNvPr>
          <p:cNvSpPr/>
          <p:nvPr/>
        </p:nvSpPr>
        <p:spPr>
          <a:xfrm>
            <a:off x="10855627" y="4345794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8CC258-E029-F393-FFB8-7F849AD4D8DB}"/>
              </a:ext>
            </a:extLst>
          </p:cNvPr>
          <p:cNvSpPr/>
          <p:nvPr/>
        </p:nvSpPr>
        <p:spPr>
          <a:xfrm>
            <a:off x="10843665" y="4800022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3CE215C-99FC-8FF6-475A-6EF79FE77C10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10566667" y="4588321"/>
            <a:ext cx="276998" cy="412395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E3583F-29D6-CBEB-F286-538B3D17276D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0509811" y="4290657"/>
            <a:ext cx="345816" cy="255831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F435DC-2884-E219-FDD5-3B86D71B163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571603" y="3975665"/>
            <a:ext cx="272062" cy="20750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0311B5A-C02B-01B1-6488-EA775E1BFDB8}"/>
              </a:ext>
            </a:extLst>
          </p:cNvPr>
          <p:cNvSpPr txBox="1"/>
          <p:nvPr/>
        </p:nvSpPr>
        <p:spPr>
          <a:xfrm>
            <a:off x="6612486" y="3271992"/>
            <a:ext cx="524503" cy="30469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34E311-A22C-F814-34A4-9D29DBD3DEAB}"/>
              </a:ext>
            </a:extLst>
          </p:cNvPr>
          <p:cNvSpPr txBox="1"/>
          <p:nvPr/>
        </p:nvSpPr>
        <p:spPr>
          <a:xfrm>
            <a:off x="7656343" y="651524"/>
            <a:ext cx="3671198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% ./cipher -e -b in/BOOK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[0] = ./cipher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[1] = -e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[2] = -b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[3] = in/BOOK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028662-3F9D-152F-E92E-1407A6127522}"/>
              </a:ext>
            </a:extLst>
          </p:cNvPr>
          <p:cNvSpPr/>
          <p:nvPr/>
        </p:nvSpPr>
        <p:spPr>
          <a:xfrm>
            <a:off x="7186196" y="448530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* stderr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EAC82D-662A-2265-CA4C-0625EEC3741E}"/>
              </a:ext>
            </a:extLst>
          </p:cNvPr>
          <p:cNvSpPr/>
          <p:nvPr/>
        </p:nvSpPr>
        <p:spPr>
          <a:xfrm>
            <a:off x="7184220" y="412844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3427EC-AB2A-5D0C-46A1-156958F784F2}"/>
              </a:ext>
            </a:extLst>
          </p:cNvPr>
          <p:cNvSpPr/>
          <p:nvPr/>
        </p:nvSpPr>
        <p:spPr>
          <a:xfrm>
            <a:off x="7184220" y="375464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indx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60D4E-F8A9-6AD6-C0B2-FE60732D62F2}"/>
              </a:ext>
            </a:extLst>
          </p:cNvPr>
          <p:cNvSpPr/>
          <p:nvPr/>
        </p:nvSpPr>
        <p:spPr>
          <a:xfrm>
            <a:off x="7201563" y="342333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E90B05-75F1-2BC3-B0B5-BBC3B2B1E39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584126" y="3602625"/>
            <a:ext cx="886828" cy="1231876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A08FF-21F6-BF2C-C7DA-691925CF8035}"/>
              </a:ext>
            </a:extLst>
          </p:cNvPr>
          <p:cNvSpPr/>
          <p:nvPr/>
        </p:nvSpPr>
        <p:spPr>
          <a:xfrm>
            <a:off x="9579775" y="2847737"/>
            <a:ext cx="2337619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[%d] = %s\n"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61759-EDBD-A1F9-0A54-42FF5E0D52E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8553041" y="3048431"/>
            <a:ext cx="1026734" cy="1309008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09D47-00E5-0571-31F3-9CDE2B729B00}"/>
              </a:ext>
            </a:extLst>
          </p:cNvPr>
          <p:cNvSpPr/>
          <p:nvPr/>
        </p:nvSpPr>
        <p:spPr>
          <a:xfrm>
            <a:off x="9470954" y="4411612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DF74A2-AF17-89E5-471D-7F8DB234265F}"/>
              </a:ext>
            </a:extLst>
          </p:cNvPr>
          <p:cNvSpPr/>
          <p:nvPr/>
        </p:nvSpPr>
        <p:spPr>
          <a:xfrm>
            <a:off x="9469909" y="4118785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[2]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4690C4-E10C-DFE2-FFFC-CEC221894AF8}"/>
              </a:ext>
            </a:extLst>
          </p:cNvPr>
          <p:cNvSpPr/>
          <p:nvPr/>
        </p:nvSpPr>
        <p:spPr>
          <a:xfrm>
            <a:off x="9469909" y="3837933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[3]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1E60404-9ACC-3432-0B81-998DDFC61756}"/>
              </a:ext>
            </a:extLst>
          </p:cNvPr>
          <p:cNvSpPr/>
          <p:nvPr/>
        </p:nvSpPr>
        <p:spPr>
          <a:xfrm>
            <a:off x="9491942" y="3543114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08DFD8-8EEC-B387-8778-4B81C4A2AC48}"/>
              </a:ext>
            </a:extLst>
          </p:cNvPr>
          <p:cNvGrpSpPr/>
          <p:nvPr/>
        </p:nvGrpSpPr>
        <p:grpSpPr>
          <a:xfrm>
            <a:off x="2767827" y="3984502"/>
            <a:ext cx="2772198" cy="1580357"/>
            <a:chOff x="2599902" y="5053156"/>
            <a:chExt cx="2772198" cy="15803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CB096E-1A8A-85AA-60CA-ECF86539150A}"/>
                </a:ext>
              </a:extLst>
            </p:cNvPr>
            <p:cNvSpPr txBox="1"/>
            <p:nvPr/>
          </p:nvSpPr>
          <p:spPr>
            <a:xfrm>
              <a:off x="3493289" y="5710183"/>
              <a:ext cx="1878811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observe the different increment sizes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1856EEB-B9BC-6A77-29DD-6B6DC2EC26FD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2599902" y="5053156"/>
              <a:ext cx="893387" cy="111869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FDD08B1-1496-7610-102E-78778003A12E}"/>
              </a:ext>
            </a:extLst>
          </p:cNvPr>
          <p:cNvSpPr txBox="1"/>
          <p:nvPr/>
        </p:nvSpPr>
        <p:spPr>
          <a:xfrm>
            <a:off x="8218636" y="2293355"/>
            <a:ext cx="28844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r0-r3 lost due to </a:t>
            </a:r>
            <a:r>
              <a:rPr lang="en-US" dirty="0" err="1">
                <a:solidFill>
                  <a:schemeClr val="accent1"/>
                </a:solidFill>
              </a:rPr>
              <a:t>fprintf</a:t>
            </a:r>
            <a:r>
              <a:rPr lang="en-US" dirty="0">
                <a:solidFill>
                  <a:schemeClr val="accent1"/>
                </a:solidFill>
              </a:rPr>
              <a:t> call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518A8-B455-0D66-D522-1D0959868D96}"/>
              </a:ext>
            </a:extLst>
          </p:cNvPr>
          <p:cNvSpPr txBox="1"/>
          <p:nvPr/>
        </p:nvSpPr>
        <p:spPr>
          <a:xfrm>
            <a:off x="11939351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8619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75C54C-5AB2-324E-BB21-95F8E99D9B8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63865" y="723995"/>
            <a:ext cx="6700872" cy="555887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Space for local variables is allocated on the </a:t>
            </a:r>
            <a:r>
              <a:rPr lang="en-US" sz="1800" dirty="0">
                <a:solidFill>
                  <a:srgbClr val="0070C0"/>
                </a:solidFill>
              </a:rPr>
              <a:t>stack right below the lowest pushed register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Move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the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sp</a:t>
            </a:r>
            <a:r>
              <a:rPr lang="en-US" sz="1800" dirty="0">
                <a:solidFill>
                  <a:srgbClr val="FF0000"/>
                </a:solidFill>
              </a:rPr>
              <a:t> towards low memory</a:t>
            </a:r>
            <a:r>
              <a:rPr lang="en-US" sz="1800" dirty="0">
                <a:solidFill>
                  <a:srgbClr val="0070C0"/>
                </a:solidFill>
              </a:rPr>
              <a:t> by </a:t>
            </a:r>
            <a:r>
              <a:rPr lang="en-US" sz="1800" dirty="0">
                <a:solidFill>
                  <a:srgbClr val="2C895B"/>
                </a:solidFill>
              </a:rPr>
              <a:t>the total size of all local variables </a:t>
            </a:r>
            <a:r>
              <a:rPr lang="en-US" sz="1800" dirty="0">
                <a:solidFill>
                  <a:srgbClr val="00B050"/>
                </a:solidFill>
              </a:rPr>
              <a:t>in bytes </a:t>
            </a:r>
            <a:r>
              <a:rPr lang="en-US" sz="1800" b="1" dirty="0">
                <a:solidFill>
                  <a:srgbClr val="00B050"/>
                </a:solidFill>
              </a:rPr>
              <a:t>plus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rgbClr val="00B050"/>
                </a:solidFill>
              </a:rPr>
              <a:t>padding</a:t>
            </a:r>
            <a:endParaRPr lang="en-US" sz="18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accent1"/>
                </a:solidFill>
              </a:rPr>
              <a:t>	FRMADD</a:t>
            </a:r>
            <a:r>
              <a:rPr lang="en-US" sz="1800" dirty="0"/>
              <a:t> = total local var space (bytes) + padding</a:t>
            </a:r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/>
              <a:t>Allocate the space after the register push by</a:t>
            </a:r>
          </a:p>
          <a:p>
            <a:pPr marL="354012" lvl="1" indent="0"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  </a:t>
            </a:r>
            <a:r>
              <a:rPr 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Requirement: </a:t>
            </a:r>
            <a:r>
              <a:rPr lang="en-US" sz="1800" dirty="0"/>
              <a:t>on function entry, </a:t>
            </a:r>
            <a:r>
              <a:rPr lang="en-US" sz="1800" dirty="0" err="1">
                <a:solidFill>
                  <a:srgbClr val="0070C0"/>
                </a:solidFill>
              </a:rPr>
              <a:t>sp</a:t>
            </a:r>
            <a:r>
              <a:rPr lang="en-US" sz="1800" dirty="0">
                <a:solidFill>
                  <a:srgbClr val="0070C0"/>
                </a:solidFill>
              </a:rPr>
              <a:t> is always 8-byte aligned</a:t>
            </a:r>
          </a:p>
          <a:p>
            <a:pPr marL="354012" lvl="1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sp</a:t>
            </a:r>
            <a:r>
              <a:rPr lang="en-US" sz="1800" dirty="0"/>
              <a:t> % 8 == 0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Padding (as required):</a:t>
            </a:r>
            <a:endParaRPr lang="en-US" sz="1800" dirty="0">
              <a:solidFill>
                <a:srgbClr val="00B050"/>
              </a:solidFill>
            </a:endParaRPr>
          </a:p>
          <a:p>
            <a:pPr marL="696912" lvl="1" indent="-342900">
              <a:buFont typeface="+mj-lt"/>
              <a:buAutoNum type="arabicPeriod"/>
            </a:pPr>
            <a:r>
              <a:rPr lang="en-US" sz="1800" dirty="0"/>
              <a:t>Additional space between variables on the stack to meet memory alignment requirements 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1800" dirty="0"/>
              <a:t>Additional space so the frame size is evenly divisible by 8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7030A0"/>
                </a:solidFill>
              </a:rPr>
              <a:t>fp</a:t>
            </a:r>
            <a:r>
              <a:rPr lang="en-US" sz="1800" dirty="0">
                <a:solidFill>
                  <a:srgbClr val="7030A0"/>
                </a:solidFill>
              </a:rPr>
              <a:t> (frame pointer) </a:t>
            </a:r>
            <a:r>
              <a:rPr lang="en-US" sz="1800" dirty="0">
                <a:solidFill>
                  <a:schemeClr val="accent1"/>
                </a:solidFill>
              </a:rPr>
              <a:t>is </a:t>
            </a:r>
            <a:r>
              <a:rPr lang="en-US" sz="1800" dirty="0">
                <a:solidFill>
                  <a:schemeClr val="accent6"/>
                </a:solidFill>
              </a:rPr>
              <a:t>used as a </a:t>
            </a:r>
            <a:r>
              <a:rPr lang="en-US" sz="1800" b="1" dirty="0">
                <a:solidFill>
                  <a:srgbClr val="F3753F"/>
                </a:solidFill>
              </a:rPr>
              <a:t>pointer (base register)</a:t>
            </a:r>
            <a:r>
              <a:rPr lang="en-US" sz="1800" dirty="0">
                <a:solidFill>
                  <a:srgbClr val="F3753F"/>
                </a:solidFill>
              </a:rPr>
              <a:t> </a:t>
            </a:r>
            <a:r>
              <a:rPr lang="en-US" sz="1800" dirty="0">
                <a:solidFill>
                  <a:schemeClr val="accent1"/>
                </a:solidFill>
              </a:rPr>
              <a:t>to </a:t>
            </a:r>
            <a:r>
              <a:rPr lang="en-US" sz="1800" dirty="0">
                <a:solidFill>
                  <a:srgbClr val="2C895B"/>
                </a:solidFill>
              </a:rPr>
              <a:t>access all stack variables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– later slides</a:t>
            </a:r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FBE076-285C-3145-846C-FCFC2692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175" y="190015"/>
            <a:ext cx="8370311" cy="389202"/>
          </a:xfrm>
        </p:spPr>
        <p:txBody>
          <a:bodyPr/>
          <a:lstStyle/>
          <a:p>
            <a:r>
              <a:rPr lang="en-US" sz="2800" dirty="0"/>
              <a:t>Allocating Space For Locals on the Stack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91CCE08-4B8F-0B49-90AB-E3A560CCAF77}"/>
              </a:ext>
            </a:extLst>
          </p:cNvPr>
          <p:cNvSpPr/>
          <p:nvPr/>
        </p:nvSpPr>
        <p:spPr>
          <a:xfrm>
            <a:off x="7233231" y="791312"/>
            <a:ext cx="4694547" cy="52753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CEACB2-C2A9-3741-A104-B797E0A49D93}"/>
              </a:ext>
            </a:extLst>
          </p:cNvPr>
          <p:cNvGrpSpPr/>
          <p:nvPr/>
        </p:nvGrpSpPr>
        <p:grpSpPr>
          <a:xfrm>
            <a:off x="10942754" y="5135367"/>
            <a:ext cx="1359719" cy="369333"/>
            <a:chOff x="7366831" y="6193200"/>
            <a:chExt cx="1040433" cy="22212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49EB283-6062-A944-87FE-866AF4A7DF21}"/>
                </a:ext>
              </a:extLst>
            </p:cNvPr>
            <p:cNvSpPr txBox="1"/>
            <p:nvPr/>
          </p:nvSpPr>
          <p:spPr>
            <a:xfrm>
              <a:off x="7743432" y="6193200"/>
              <a:ext cx="663832" cy="222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5" name="Left Arrow 54">
              <a:extLst>
                <a:ext uri="{FF2B5EF4-FFF2-40B4-BE49-F238E27FC236}">
                  <a16:creationId xmlns:a16="http://schemas.microsoft.com/office/drawing/2014/main" id="{A9D5129C-A61F-0744-B465-720EC8EBD1EB}"/>
                </a:ext>
              </a:extLst>
            </p:cNvPr>
            <p:cNvSpPr/>
            <p:nvPr/>
          </p:nvSpPr>
          <p:spPr>
            <a:xfrm>
              <a:off x="7366831" y="6256232"/>
              <a:ext cx="385932" cy="14970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F48207DA-74C2-C34B-94E0-6E479B4752CA}"/>
              </a:ext>
            </a:extLst>
          </p:cNvPr>
          <p:cNvSpPr/>
          <p:nvPr/>
        </p:nvSpPr>
        <p:spPr>
          <a:xfrm>
            <a:off x="9114551" y="804564"/>
            <a:ext cx="1798210" cy="518910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B490346-9458-D845-A2EB-A7823A9C9D76}"/>
              </a:ext>
            </a:extLst>
          </p:cNvPr>
          <p:cNvSpPr/>
          <p:nvPr/>
        </p:nvSpPr>
        <p:spPr>
          <a:xfrm>
            <a:off x="9114551" y="1314302"/>
            <a:ext cx="1798210" cy="518910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to caller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2C8D33-277F-0843-80C0-586D0F296299}"/>
              </a:ext>
            </a:extLst>
          </p:cNvPr>
          <p:cNvSpPr/>
          <p:nvPr/>
        </p:nvSpPr>
        <p:spPr>
          <a:xfrm>
            <a:off x="9114551" y="1825650"/>
            <a:ext cx="1798210" cy="518910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callers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C4E5541-3D9C-5748-AED1-92233496AAAB}"/>
              </a:ext>
            </a:extLst>
          </p:cNvPr>
          <p:cNvGrpSpPr/>
          <p:nvPr/>
        </p:nvGrpSpPr>
        <p:grpSpPr>
          <a:xfrm>
            <a:off x="10935455" y="1606119"/>
            <a:ext cx="1038042" cy="525554"/>
            <a:chOff x="7610503" y="1208030"/>
            <a:chExt cx="794292" cy="31608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146EC34-5AD6-0A44-B306-6BCA1930041E}"/>
                </a:ext>
              </a:extLst>
            </p:cNvPr>
            <p:cNvSpPr txBox="1"/>
            <p:nvPr/>
          </p:nvSpPr>
          <p:spPr>
            <a:xfrm>
              <a:off x="7946277" y="1208030"/>
              <a:ext cx="458518" cy="316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3" name="Left Arrow 52">
              <a:extLst>
                <a:ext uri="{FF2B5EF4-FFF2-40B4-BE49-F238E27FC236}">
                  <a16:creationId xmlns:a16="http://schemas.microsoft.com/office/drawing/2014/main" id="{B173577B-6464-9A40-8DEB-51BE82C47F3B}"/>
                </a:ext>
              </a:extLst>
            </p:cNvPr>
            <p:cNvSpPr/>
            <p:nvPr/>
          </p:nvSpPr>
          <p:spPr>
            <a:xfrm>
              <a:off x="7610503" y="1238947"/>
              <a:ext cx="385932" cy="14970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D6DF84E5-44D2-904E-9E63-DAECBE2EA35B}"/>
              </a:ext>
            </a:extLst>
          </p:cNvPr>
          <p:cNvSpPr/>
          <p:nvPr/>
        </p:nvSpPr>
        <p:spPr>
          <a:xfrm>
            <a:off x="9122796" y="3407368"/>
            <a:ext cx="1798210" cy="196287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5CEC3B7-4F43-6648-AD5D-2E4F40DC963F}"/>
              </a:ext>
            </a:extLst>
          </p:cNvPr>
          <p:cNvSpPr txBox="1"/>
          <p:nvPr/>
        </p:nvSpPr>
        <p:spPr>
          <a:xfrm rot="16200000">
            <a:off x="10586716" y="3883479"/>
            <a:ext cx="1798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local space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EEBCA5-ED82-3F4D-984C-A9530B0EFC40}"/>
              </a:ext>
            </a:extLst>
          </p:cNvPr>
          <p:cNvGrpSpPr/>
          <p:nvPr/>
        </p:nvGrpSpPr>
        <p:grpSpPr>
          <a:xfrm>
            <a:off x="11228058" y="1861339"/>
            <a:ext cx="338554" cy="1559996"/>
            <a:chOff x="4732365" y="3840052"/>
            <a:chExt cx="272534" cy="109628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C219DAA-5B8E-0C44-9D3B-340C2AE588B5}"/>
                </a:ext>
              </a:extLst>
            </p:cNvPr>
            <p:cNvCxnSpPr>
              <a:cxnSpLocks/>
            </p:cNvCxnSpPr>
            <p:nvPr/>
          </p:nvCxnSpPr>
          <p:spPr>
            <a:xfrm>
              <a:off x="4758476" y="3840052"/>
              <a:ext cx="0" cy="1096283"/>
            </a:xfrm>
            <a:prstGeom prst="straightConnector1">
              <a:avLst/>
            </a:prstGeom>
            <a:ln w="25400"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9C178CF-B323-2C40-B5CF-46AD69B15818}"/>
                </a:ext>
              </a:extLst>
            </p:cNvPr>
            <p:cNvSpPr txBox="1"/>
            <p:nvPr/>
          </p:nvSpPr>
          <p:spPr>
            <a:xfrm rot="16200000">
              <a:off x="4561153" y="4152285"/>
              <a:ext cx="614957" cy="27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FP_OFF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8519BD2-E5DF-B545-B51D-2939DA81D1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8E3A5B-30EC-E74B-8A16-F0447A3F22EB}"/>
              </a:ext>
            </a:extLst>
          </p:cNvPr>
          <p:cNvSpPr/>
          <p:nvPr/>
        </p:nvSpPr>
        <p:spPr>
          <a:xfrm>
            <a:off x="9114551" y="2886598"/>
            <a:ext cx="1798210" cy="518910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saved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39297-F04B-FBD4-CE20-C38D3D7E565B}"/>
              </a:ext>
            </a:extLst>
          </p:cNvPr>
          <p:cNvSpPr/>
          <p:nvPr/>
        </p:nvSpPr>
        <p:spPr>
          <a:xfrm>
            <a:off x="9117519" y="2362873"/>
            <a:ext cx="1798210" cy="518910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saved register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6C5050-232B-6023-169B-FF0EC90CDEEA}"/>
              </a:ext>
            </a:extLst>
          </p:cNvPr>
          <p:cNvCxnSpPr/>
          <p:nvPr/>
        </p:nvCxnSpPr>
        <p:spPr>
          <a:xfrm>
            <a:off x="10935455" y="3400752"/>
            <a:ext cx="832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EAD8A9-EA62-441E-A108-6A9C49EF7A86}"/>
              </a:ext>
            </a:extLst>
          </p:cNvPr>
          <p:cNvCxnSpPr>
            <a:cxnSpLocks/>
          </p:cNvCxnSpPr>
          <p:nvPr/>
        </p:nvCxnSpPr>
        <p:spPr>
          <a:xfrm flipH="1">
            <a:off x="11249618" y="3421333"/>
            <a:ext cx="10879" cy="1899015"/>
          </a:xfrm>
          <a:prstGeom prst="straightConnector1">
            <a:avLst/>
          </a:prstGeom>
          <a:ln w="2540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B78847-BD65-B47C-DAD6-966CB7CABDBC}"/>
              </a:ext>
            </a:extLst>
          </p:cNvPr>
          <p:cNvCxnSpPr/>
          <p:nvPr/>
        </p:nvCxnSpPr>
        <p:spPr>
          <a:xfrm>
            <a:off x="8305277" y="3407719"/>
            <a:ext cx="832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BFCA14-3B5C-066D-9CA2-7CE32F12B1B0}"/>
              </a:ext>
            </a:extLst>
          </p:cNvPr>
          <p:cNvGrpSpPr/>
          <p:nvPr/>
        </p:nvGrpSpPr>
        <p:grpSpPr>
          <a:xfrm>
            <a:off x="8025675" y="3417834"/>
            <a:ext cx="863436" cy="1936317"/>
            <a:chOff x="4100653" y="4156275"/>
            <a:chExt cx="695059" cy="136074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2B581A6-4EB2-6DAB-4459-3F37345C9660}"/>
                </a:ext>
              </a:extLst>
            </p:cNvPr>
            <p:cNvCxnSpPr>
              <a:cxnSpLocks/>
            </p:cNvCxnSpPr>
            <p:nvPr/>
          </p:nvCxnSpPr>
          <p:spPr>
            <a:xfrm>
              <a:off x="4795712" y="4156275"/>
              <a:ext cx="0" cy="1360742"/>
            </a:xfrm>
            <a:prstGeom prst="straightConnector1">
              <a:avLst/>
            </a:prstGeom>
            <a:ln w="25400"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2E23B0-2849-8D28-B449-4D80C3EB512A}"/>
                </a:ext>
              </a:extLst>
            </p:cNvPr>
            <p:cNvSpPr txBox="1"/>
            <p:nvPr/>
          </p:nvSpPr>
          <p:spPr>
            <a:xfrm rot="16200000">
              <a:off x="3868735" y="4448348"/>
              <a:ext cx="1132781" cy="668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FRMADD=</a:t>
              </a:r>
            </a:p>
            <a:p>
              <a:pPr algn="ctr"/>
              <a: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 Space (bytes)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4680CF-6A6C-8200-5D19-6DF88A781DA9}"/>
              </a:ext>
            </a:extLst>
          </p:cNvPr>
          <p:cNvCxnSpPr>
            <a:cxnSpLocks/>
          </p:cNvCxnSpPr>
          <p:nvPr/>
        </p:nvCxnSpPr>
        <p:spPr>
          <a:xfrm>
            <a:off x="7638584" y="5354151"/>
            <a:ext cx="1505961" cy="104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FE1492A-9CA6-0332-82DE-B996D7B6848F}"/>
              </a:ext>
            </a:extLst>
          </p:cNvPr>
          <p:cNvCxnSpPr>
            <a:cxnSpLocks/>
          </p:cNvCxnSpPr>
          <p:nvPr/>
        </p:nvCxnSpPr>
        <p:spPr>
          <a:xfrm>
            <a:off x="7638584" y="1310905"/>
            <a:ext cx="1505961" cy="104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D8783B-2CFE-0AF4-15DC-9399545D368A}"/>
              </a:ext>
            </a:extLst>
          </p:cNvPr>
          <p:cNvGrpSpPr/>
          <p:nvPr/>
        </p:nvGrpSpPr>
        <p:grpSpPr>
          <a:xfrm>
            <a:off x="7545396" y="1306175"/>
            <a:ext cx="375316" cy="4058442"/>
            <a:chOff x="4493585" y="4156275"/>
            <a:chExt cx="302127" cy="285206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6185002-274B-E62D-2219-885B5D432EC4}"/>
                </a:ext>
              </a:extLst>
            </p:cNvPr>
            <p:cNvCxnSpPr>
              <a:cxnSpLocks/>
            </p:cNvCxnSpPr>
            <p:nvPr/>
          </p:nvCxnSpPr>
          <p:spPr>
            <a:xfrm>
              <a:off x="4795712" y="4156275"/>
              <a:ext cx="0" cy="2852060"/>
            </a:xfrm>
            <a:prstGeom prst="straightConnector1">
              <a:avLst/>
            </a:prstGeom>
            <a:ln w="25400"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A98C0-A03B-6404-CB6A-965BF9F57F4D}"/>
                </a:ext>
              </a:extLst>
            </p:cNvPr>
            <p:cNvSpPr txBox="1"/>
            <p:nvPr/>
          </p:nvSpPr>
          <p:spPr>
            <a:xfrm rot="16200000">
              <a:off x="3644252" y="5420382"/>
              <a:ext cx="1971199" cy="27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size % 8 == 0</a:t>
              </a:r>
            </a:p>
          </p:txBody>
        </p:sp>
      </p:grpSp>
      <p:sp>
        <p:nvSpPr>
          <p:cNvPr id="42" name="Down Arrow 41">
            <a:extLst>
              <a:ext uri="{FF2B5EF4-FFF2-40B4-BE49-F238E27FC236}">
                <a16:creationId xmlns:a16="http://schemas.microsoft.com/office/drawing/2014/main" id="{0E6E115F-8AEB-2E06-E224-A9577CC0D030}"/>
              </a:ext>
            </a:extLst>
          </p:cNvPr>
          <p:cNvSpPr/>
          <p:nvPr/>
        </p:nvSpPr>
        <p:spPr>
          <a:xfrm>
            <a:off x="9754419" y="5455687"/>
            <a:ext cx="518474" cy="5255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76C0B3-8454-2CA0-B718-832E2A36D317}"/>
              </a:ext>
            </a:extLst>
          </p:cNvPr>
          <p:cNvSpPr txBox="1"/>
          <p:nvPr/>
        </p:nvSpPr>
        <p:spPr>
          <a:xfrm>
            <a:off x="8332800" y="549783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grows down</a:t>
            </a:r>
          </a:p>
        </p:txBody>
      </p:sp>
    </p:spTree>
    <p:extLst>
      <p:ext uri="{BB962C8B-B14F-4D97-AF65-F5344CB8AC3E}">
        <p14:creationId xmlns:p14="http://schemas.microsoft.com/office/powerpoint/2010/main" val="249000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38" y="87364"/>
            <a:ext cx="7393950" cy="421134"/>
          </a:xfrm>
        </p:spPr>
        <p:txBody>
          <a:bodyPr/>
          <a:lstStyle/>
          <a:p>
            <a:r>
              <a:rPr lang="en-US" dirty="0"/>
              <a:t>C Strings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7292" y="573736"/>
            <a:ext cx="11400486" cy="4058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altLang="x-none" sz="2000" b="1" dirty="0">
                <a:solidFill>
                  <a:schemeClr val="accent1"/>
                </a:solidFill>
              </a:rPr>
              <a:t>C </a:t>
            </a:r>
            <a:r>
              <a:rPr lang="en-US" altLang="x-none" sz="2000" b="1" u="sng" dirty="0">
                <a:solidFill>
                  <a:schemeClr val="accent1"/>
                </a:solidFill>
              </a:rPr>
              <a:t>does not</a:t>
            </a:r>
            <a:r>
              <a:rPr lang="en-US" altLang="x-none" sz="2000" b="1" dirty="0">
                <a:solidFill>
                  <a:schemeClr val="accent1"/>
                </a:solidFill>
              </a:rPr>
              <a:t> </a:t>
            </a:r>
            <a:r>
              <a:rPr lang="en-US" altLang="x-none" sz="2000" dirty="0">
                <a:solidFill>
                  <a:schemeClr val="accent1"/>
                </a:solidFill>
              </a:rPr>
              <a:t>have a </a:t>
            </a:r>
            <a:r>
              <a:rPr lang="en-US" altLang="x-none" sz="2000" b="1" dirty="0">
                <a:solidFill>
                  <a:schemeClr val="accent1"/>
                </a:solidFill>
              </a:rPr>
              <a:t>dedicated type </a:t>
            </a:r>
            <a:r>
              <a:rPr lang="en-US" altLang="x-none" sz="2000" dirty="0">
                <a:solidFill>
                  <a:schemeClr val="accent1"/>
                </a:solidFill>
              </a:rPr>
              <a:t>for strings</a:t>
            </a:r>
          </a:p>
          <a:p>
            <a:r>
              <a:rPr lang="en-US" altLang="x-none" sz="2000" b="1" dirty="0">
                <a:solidFill>
                  <a:schemeClr val="accent1"/>
                </a:solidFill>
              </a:rPr>
              <a:t>Strings are </a:t>
            </a:r>
            <a:r>
              <a:rPr lang="en-US" altLang="x-none" sz="2000" dirty="0">
                <a:solidFill>
                  <a:schemeClr val="tx2"/>
                </a:solidFill>
              </a:rPr>
              <a:t>an </a:t>
            </a:r>
            <a:r>
              <a:rPr lang="en-US" altLang="x-none" sz="2000" b="1" dirty="0">
                <a:solidFill>
                  <a:srgbClr val="00B050"/>
                </a:solidFill>
              </a:rPr>
              <a:t>array of characters</a:t>
            </a:r>
            <a:r>
              <a:rPr lang="en-US" altLang="x-none" sz="2000" dirty="0">
                <a:solidFill>
                  <a:srgbClr val="00B050"/>
                </a:solidFill>
              </a:rPr>
              <a:t> </a:t>
            </a:r>
            <a:r>
              <a:rPr lang="en-US" altLang="x-none" sz="2000" b="1" dirty="0">
                <a:solidFill>
                  <a:schemeClr val="accent1"/>
                </a:solidFill>
              </a:rPr>
              <a:t>terminated by </a:t>
            </a:r>
            <a:r>
              <a:rPr lang="en-US" altLang="x-none" sz="2000" dirty="0">
                <a:solidFill>
                  <a:srgbClr val="FF0000"/>
                </a:solidFill>
              </a:rPr>
              <a:t>a sentinel termination </a:t>
            </a:r>
            <a:r>
              <a:rPr lang="en-US" altLang="x-none" sz="2000" b="1" dirty="0">
                <a:solidFill>
                  <a:srgbClr val="FF0000"/>
                </a:solidFill>
              </a:rPr>
              <a:t>character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b="1" dirty="0">
                <a:solidFill>
                  <a:schemeClr val="accent1"/>
                </a:solidFill>
              </a:rPr>
              <a:t>Null termination character; </a:t>
            </a:r>
            <a:r>
              <a:rPr lang="en-US" sz="2000" dirty="0"/>
              <a:t>has the</a:t>
            </a:r>
            <a:r>
              <a:rPr lang="en-US" sz="2000" b="1" dirty="0"/>
              <a:t> value of zero (do not confuse with '0')</a:t>
            </a:r>
          </a:p>
          <a:p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b="1" dirty="0">
                <a:solidFill>
                  <a:schemeClr val="accent1"/>
                </a:solidFill>
              </a:rPr>
              <a:t> array of chars </a:t>
            </a:r>
            <a:r>
              <a:rPr lang="en-US" sz="2000" dirty="0">
                <a:solidFill>
                  <a:schemeClr val="tx2"/>
                </a:solidFill>
              </a:rPr>
              <a:t>contains</a:t>
            </a:r>
            <a:r>
              <a:rPr lang="en-US" sz="2000" b="1" dirty="0">
                <a:solidFill>
                  <a:schemeClr val="accent1"/>
                </a:solidFill>
              </a:rPr>
              <a:t> a string only </a:t>
            </a:r>
            <a:r>
              <a:rPr lang="en-US" sz="2000" b="1" u="sng" dirty="0">
                <a:solidFill>
                  <a:schemeClr val="accent1"/>
                </a:solidFill>
              </a:rPr>
              <a:t>when</a:t>
            </a:r>
            <a:r>
              <a:rPr lang="en-US" sz="2000" dirty="0"/>
              <a:t> it is terminated by a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Length of a string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dirty="0">
                <a:solidFill>
                  <a:schemeClr val="accent1"/>
                </a:solidFill>
              </a:rPr>
              <a:t>number of characters </a:t>
            </a:r>
            <a:r>
              <a:rPr lang="en-US" sz="2000" dirty="0">
                <a:solidFill>
                  <a:schemeClr val="tx2"/>
                </a:solidFill>
              </a:rPr>
              <a:t>in it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u="sng" dirty="0">
                <a:solidFill>
                  <a:srgbClr val="0070C0"/>
                </a:solidFill>
              </a:rPr>
              <a:t>not including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Strings in C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</a:t>
            </a:r>
            <a:r>
              <a:rPr lang="en-US" sz="2000" b="1" u="sng" dirty="0">
                <a:solidFill>
                  <a:schemeClr val="tx1">
                    <a:lumMod val="50000"/>
                  </a:schemeClr>
                </a:solidFill>
              </a:rPr>
              <a:t>not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objects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No embedded information about them,</a:t>
            </a:r>
            <a:r>
              <a:rPr lang="en-US" sz="2000" dirty="0">
                <a:solidFill>
                  <a:schemeClr val="tx2"/>
                </a:solidFill>
              </a:rPr>
              <a:t> you </a:t>
            </a:r>
            <a:r>
              <a:rPr lang="en-US" sz="2000" dirty="0">
                <a:solidFill>
                  <a:srgbClr val="2C895B"/>
                </a:solidFill>
              </a:rPr>
              <a:t>just have a name </a:t>
            </a:r>
            <a:r>
              <a:rPr lang="en-US" sz="2000" dirty="0">
                <a:solidFill>
                  <a:schemeClr val="tx2"/>
                </a:solidFill>
              </a:rPr>
              <a:t>and a memory</a:t>
            </a:r>
            <a:r>
              <a:rPr lang="en-US" sz="2000" dirty="0">
                <a:solidFill>
                  <a:srgbClr val="FF0000"/>
                </a:solidFill>
              </a:rPr>
              <a:t> location</a:t>
            </a:r>
          </a:p>
          <a:p>
            <a:pPr lvl="1"/>
            <a:r>
              <a:rPr lang="en-US" sz="2000" dirty="0"/>
              <a:t>You </a:t>
            </a:r>
            <a:r>
              <a:rPr lang="en-US" sz="2000" dirty="0">
                <a:solidFill>
                  <a:srgbClr val="0070C0"/>
                </a:solidFill>
              </a:rPr>
              <a:t>cannot use </a:t>
            </a:r>
            <a:r>
              <a:rPr lang="en-US" sz="2000" dirty="0">
                <a:solidFill>
                  <a:srgbClr val="FF0000"/>
                </a:solidFill>
              </a:rPr>
              <a:t>+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+=</a:t>
            </a:r>
            <a:r>
              <a:rPr lang="en-US" sz="2000" dirty="0"/>
              <a:t> to concatenate strings in C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For example, </a:t>
            </a:r>
            <a:r>
              <a:rPr lang="en-US" sz="2000" dirty="0">
                <a:solidFill>
                  <a:srgbClr val="0070C0"/>
                </a:solidFill>
              </a:rPr>
              <a:t>you must </a:t>
            </a:r>
            <a:r>
              <a:rPr lang="en-US" sz="2000" b="1" dirty="0">
                <a:solidFill>
                  <a:srgbClr val="2C895B"/>
                </a:solidFill>
              </a:rPr>
              <a:t>calculate string length </a:t>
            </a:r>
            <a:r>
              <a:rPr lang="en-US" sz="2000" dirty="0">
                <a:solidFill>
                  <a:srgbClr val="0070C0"/>
                </a:solidFill>
              </a:rPr>
              <a:t>using code at runtime looking for the sentinel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Group 63">
            <a:extLst>
              <a:ext uri="{FF2B5EF4-FFF2-40B4-BE49-F238E27FC236}">
                <a16:creationId xmlns:a16="http://schemas.microsoft.com/office/drawing/2014/main" id="{6606A6C2-535D-6F42-B6D9-24B2803C829B}"/>
              </a:ext>
            </a:extLst>
          </p:cNvPr>
          <p:cNvGraphicFramePr>
            <a:graphicFrameLocks noGrp="1"/>
          </p:cNvGraphicFramePr>
          <p:nvPr/>
        </p:nvGraphicFramePr>
        <p:xfrm>
          <a:off x="2102962" y="5261638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F9641-58BB-7349-83C8-720B7A948C34}"/>
              </a:ext>
            </a:extLst>
          </p:cNvPr>
          <p:cNvGrpSpPr/>
          <p:nvPr/>
        </p:nvGrpSpPr>
        <p:grpSpPr>
          <a:xfrm>
            <a:off x="2638520" y="4775054"/>
            <a:ext cx="4756430" cy="729083"/>
            <a:chOff x="6807902" y="93218"/>
            <a:chExt cx="4756430" cy="729083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B477FC85-0C75-0441-AAA5-3051A461857C}"/>
                </a:ext>
              </a:extLst>
            </p:cNvPr>
            <p:cNvSpPr/>
            <p:nvPr/>
          </p:nvSpPr>
          <p:spPr>
            <a:xfrm rot="5400000">
              <a:off x="8871931" y="-1120685"/>
              <a:ext cx="337981" cy="3547992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6F9CB9-02C7-4D49-A9E7-287AFC80637F}"/>
                </a:ext>
              </a:extLst>
            </p:cNvPr>
            <p:cNvSpPr txBox="1"/>
            <p:nvPr/>
          </p:nvSpPr>
          <p:spPr>
            <a:xfrm>
              <a:off x="6807902" y="93218"/>
              <a:ext cx="47564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length of the string: number of char (= 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5D2D5E-858B-AD4B-9AB6-B3B83D628E07}"/>
              </a:ext>
            </a:extLst>
          </p:cNvPr>
          <p:cNvGrpSpPr/>
          <p:nvPr/>
        </p:nvGrpSpPr>
        <p:grpSpPr>
          <a:xfrm>
            <a:off x="2638520" y="6128705"/>
            <a:ext cx="5610831" cy="649835"/>
            <a:chOff x="6757978" y="521835"/>
            <a:chExt cx="5610831" cy="6498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248325-F478-2A47-A267-F74C938A7C20}"/>
                </a:ext>
              </a:extLst>
            </p:cNvPr>
            <p:cNvSpPr txBox="1"/>
            <p:nvPr/>
          </p:nvSpPr>
          <p:spPr>
            <a:xfrm>
              <a:off x="6757978" y="771560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length (size) of the array </a:t>
              </a:r>
              <a:r>
                <a:rPr lang="en-US" sz="2000" dirty="0">
                  <a:solidFill>
                    <a:schemeClr val="accent3"/>
                  </a:solidFill>
                </a:rPr>
                <a:t>in number of char (= 6)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476F4228-C3CD-C740-BD70-4FBB8045D320}"/>
                </a:ext>
              </a:extLst>
            </p:cNvPr>
            <p:cNvSpPr/>
            <p:nvPr/>
          </p:nvSpPr>
          <p:spPr>
            <a:xfrm rot="16200000">
              <a:off x="9232454" y="-1552376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134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6A86B9-6A41-855A-2956-087195C3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2647"/>
          </a:xfrm>
        </p:spPr>
        <p:txBody>
          <a:bodyPr/>
          <a:lstStyle/>
          <a:p>
            <a:r>
              <a:rPr lang="en-US" dirty="0"/>
              <a:t>Local Variables on the stack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CB227E-69D3-54A2-24D4-E0EF7EC9F20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49137" y="4003452"/>
            <a:ext cx="5796333" cy="24548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Add space on the stack for each local</a:t>
            </a:r>
          </a:p>
          <a:p>
            <a:pPr lvl="1"/>
            <a:r>
              <a:rPr lang="en-US" dirty="0"/>
              <a:t>we will allocate space in same order the locals are listed the C function shown from high to low stack address</a:t>
            </a:r>
          </a:p>
          <a:p>
            <a:pPr lvl="1"/>
            <a:r>
              <a:rPr lang="en-US" dirty="0" err="1"/>
              <a:t>gcc</a:t>
            </a:r>
            <a:r>
              <a:rPr lang="en-US" dirty="0"/>
              <a:t> compiler allocates from low to high stack addresses</a:t>
            </a:r>
          </a:p>
          <a:p>
            <a:pPr lvl="1"/>
            <a:r>
              <a:rPr lang="en-US" dirty="0"/>
              <a:t>Order does not matter for our use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C03E0D-04A5-7A4E-0F4B-CE64C4C321C0}"/>
              </a:ext>
            </a:extLst>
          </p:cNvPr>
          <p:cNvSpPr/>
          <p:nvPr/>
        </p:nvSpPr>
        <p:spPr bwMode="auto">
          <a:xfrm>
            <a:off x="147324" y="1057588"/>
            <a:ext cx="260777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4EF8DB-728C-6C65-F9BB-F9955C0F73C1}"/>
              </a:ext>
            </a:extLst>
          </p:cNvPr>
          <p:cNvSpPr/>
          <p:nvPr/>
        </p:nvSpPr>
        <p:spPr>
          <a:xfrm>
            <a:off x="3743087" y="3038127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BCE4C082-E41A-204D-D026-2343788DD1F4}"/>
              </a:ext>
            </a:extLst>
          </p:cNvPr>
          <p:cNvSpPr/>
          <p:nvPr/>
        </p:nvSpPr>
        <p:spPr>
          <a:xfrm>
            <a:off x="5105464" y="2271899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183CE7-2FE8-B766-BA6A-60F23F705947}"/>
              </a:ext>
            </a:extLst>
          </p:cNvPr>
          <p:cNvSpPr/>
          <p:nvPr/>
        </p:nvSpPr>
        <p:spPr>
          <a:xfrm>
            <a:off x="3730804" y="1126176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809E54-5014-99F2-3D94-3320156A4B1C}"/>
              </a:ext>
            </a:extLst>
          </p:cNvPr>
          <p:cNvSpPr/>
          <p:nvPr/>
        </p:nvSpPr>
        <p:spPr>
          <a:xfrm>
            <a:off x="3730804" y="1454473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564053-520F-6C3E-4252-C3DCE2FB3C02}"/>
              </a:ext>
            </a:extLst>
          </p:cNvPr>
          <p:cNvSpPr/>
          <p:nvPr/>
        </p:nvSpPr>
        <p:spPr>
          <a:xfrm>
            <a:off x="3730804" y="1769445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A8352A-1C45-E886-7B45-0647D91D7868}"/>
              </a:ext>
            </a:extLst>
          </p:cNvPr>
          <p:cNvSpPr/>
          <p:nvPr/>
        </p:nvSpPr>
        <p:spPr>
          <a:xfrm>
            <a:off x="3730804" y="207508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8E552-E800-1BCD-C579-135E6D5BB308}"/>
              </a:ext>
            </a:extLst>
          </p:cNvPr>
          <p:cNvSpPr/>
          <p:nvPr/>
        </p:nvSpPr>
        <p:spPr>
          <a:xfrm>
            <a:off x="3048359" y="472813"/>
            <a:ext cx="28777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after push 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{r4-r5,fp,lr}</a:t>
            </a:r>
          </a:p>
          <a:p>
            <a:pPr algn="ctr"/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</a:t>
            </a:r>
            <a:r>
              <a:rPr lang="en-US" sz="16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  <a:endParaRPr lang="en-US" sz="16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7E7931-AD38-0509-B947-9EF63152DFDA}"/>
              </a:ext>
            </a:extLst>
          </p:cNvPr>
          <p:cNvSpPr txBox="1"/>
          <p:nvPr/>
        </p:nvSpPr>
        <p:spPr>
          <a:xfrm>
            <a:off x="5782010" y="1210960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20" name="Left Arrow 19">
            <a:extLst>
              <a:ext uri="{FF2B5EF4-FFF2-40B4-BE49-F238E27FC236}">
                <a16:creationId xmlns:a16="http://schemas.microsoft.com/office/drawing/2014/main" id="{EE17507D-E92C-6072-BC45-2DA0E754DFB0}"/>
              </a:ext>
            </a:extLst>
          </p:cNvPr>
          <p:cNvSpPr/>
          <p:nvPr/>
        </p:nvSpPr>
        <p:spPr>
          <a:xfrm>
            <a:off x="5106614" y="1308631"/>
            <a:ext cx="675396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>
            <a:extLst>
              <a:ext uri="{FF2B5EF4-FFF2-40B4-BE49-F238E27FC236}">
                <a16:creationId xmlns:a16="http://schemas.microsoft.com/office/drawing/2014/main" id="{BEAF42D1-3C10-CBF9-B01C-C253AAF60127}"/>
              </a:ext>
            </a:extLst>
          </p:cNvPr>
          <p:cNvSpPr/>
          <p:nvPr/>
        </p:nvSpPr>
        <p:spPr>
          <a:xfrm>
            <a:off x="3497146" y="2406984"/>
            <a:ext cx="126044" cy="672380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940C9F-1B32-D624-F1AB-BCDD03E4E6C1}"/>
              </a:ext>
            </a:extLst>
          </p:cNvPr>
          <p:cNvSpPr/>
          <p:nvPr/>
        </p:nvSpPr>
        <p:spPr>
          <a:xfrm>
            <a:off x="2755096" y="2446464"/>
            <a:ext cx="8050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 = 8</a:t>
            </a:r>
            <a:endParaRPr lang="en-US" sz="1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7B353B54-5197-E3A7-6F9F-B96BE93B397E}"/>
              </a:ext>
            </a:extLst>
          </p:cNvPr>
          <p:cNvSpPr/>
          <p:nvPr/>
        </p:nvSpPr>
        <p:spPr>
          <a:xfrm>
            <a:off x="4227978" y="3346650"/>
            <a:ext cx="518474" cy="5255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DAB9BF-7C0A-502D-AC94-B3C938387B65}"/>
              </a:ext>
            </a:extLst>
          </p:cNvPr>
          <p:cNvSpPr/>
          <p:nvPr/>
        </p:nvSpPr>
        <p:spPr>
          <a:xfrm>
            <a:off x="3729504" y="2710054"/>
            <a:ext cx="1375959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7AC0D6-7094-D86C-174C-5226BFD4F7CC}"/>
              </a:ext>
            </a:extLst>
          </p:cNvPr>
          <p:cNvSpPr txBox="1"/>
          <p:nvPr/>
        </p:nvSpPr>
        <p:spPr>
          <a:xfrm>
            <a:off x="5608033" y="2122453"/>
            <a:ext cx="1375959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after push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AEB006-B5E3-FD6C-ADB0-E5D05C71F10D}"/>
              </a:ext>
            </a:extLst>
          </p:cNvPr>
          <p:cNvSpPr/>
          <p:nvPr/>
        </p:nvSpPr>
        <p:spPr>
          <a:xfrm>
            <a:off x="3729505" y="2397967"/>
            <a:ext cx="1375959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8B5461A7-A71C-FB55-8DF6-9D50FA67A252}"/>
              </a:ext>
            </a:extLst>
          </p:cNvPr>
          <p:cNvSpPr/>
          <p:nvPr/>
        </p:nvSpPr>
        <p:spPr>
          <a:xfrm>
            <a:off x="5109081" y="291996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BC7370-A99A-153F-C3FB-C97A47FC6070}"/>
              </a:ext>
            </a:extLst>
          </p:cNvPr>
          <p:cNvSpPr txBox="1"/>
          <p:nvPr/>
        </p:nvSpPr>
        <p:spPr>
          <a:xfrm>
            <a:off x="5611650" y="2770520"/>
            <a:ext cx="1698985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after</a:t>
            </a:r>
          </a:p>
          <a:p>
            <a:r>
              <a:rPr lang="en-US" sz="1600" dirty="0"/>
              <a:t>allocating locals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EC8B177-28F8-1FA5-FC5D-4CE779C35516}"/>
              </a:ext>
            </a:extLst>
          </p:cNvPr>
          <p:cNvCxnSpPr/>
          <p:nvPr/>
        </p:nvCxnSpPr>
        <p:spPr>
          <a:xfrm>
            <a:off x="2916491" y="2387170"/>
            <a:ext cx="832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C66DDB4-A65E-1911-A9E7-2CC4E6ADC85B}"/>
              </a:ext>
            </a:extLst>
          </p:cNvPr>
          <p:cNvCxnSpPr/>
          <p:nvPr/>
        </p:nvCxnSpPr>
        <p:spPr>
          <a:xfrm>
            <a:off x="2897436" y="3079364"/>
            <a:ext cx="832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BF311CF-62D8-1FAE-D112-7961260338F1}"/>
              </a:ext>
            </a:extLst>
          </p:cNvPr>
          <p:cNvSpPr/>
          <p:nvPr/>
        </p:nvSpPr>
        <p:spPr bwMode="auto">
          <a:xfrm>
            <a:off x="7849190" y="257038"/>
            <a:ext cx="3710386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.text       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.type   main, %function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.global main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    8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push    {r4, r5,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     </a:t>
            </a:r>
            <a:r>
              <a:rPr lang="en-US" sz="16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6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 we are not done yet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A3AE8591-4129-35E6-8C68-374666A93E94}"/>
              </a:ext>
            </a:extLst>
          </p:cNvPr>
          <p:cNvSpPr txBox="1">
            <a:spLocks/>
          </p:cNvSpPr>
          <p:nvPr/>
        </p:nvSpPr>
        <p:spPr>
          <a:xfrm>
            <a:off x="153932" y="4006138"/>
            <a:ext cx="5154575" cy="21202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this example we are </a:t>
            </a:r>
            <a:r>
              <a:rPr lang="en-US" dirty="0">
                <a:solidFill>
                  <a:srgbClr val="0070C0"/>
                </a:solidFill>
              </a:rPr>
              <a:t>allocating two variables on the stack</a:t>
            </a:r>
          </a:p>
          <a:p>
            <a:r>
              <a:rPr lang="en-US" dirty="0"/>
              <a:t>When writing assembly functions, in many situations </a:t>
            </a:r>
            <a:r>
              <a:rPr lang="en-US" dirty="0">
                <a:solidFill>
                  <a:srgbClr val="0070C0"/>
                </a:solidFill>
              </a:rPr>
              <a:t>you may choose allocate these to registers instead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D21F68-52EF-7A10-5C62-09980F1DBF9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2B085B2-8085-DC6F-992C-437D810E9562}"/>
              </a:ext>
            </a:extLst>
          </p:cNvPr>
          <p:cNvSpPr/>
          <p:nvPr/>
        </p:nvSpPr>
        <p:spPr bwMode="auto">
          <a:xfrm>
            <a:off x="7536764" y="3017022"/>
            <a:ext cx="4541055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when FRMADD values fail to assemble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=-FRMADD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r3</a:t>
            </a:r>
          </a:p>
        </p:txBody>
      </p:sp>
    </p:spTree>
    <p:extLst>
      <p:ext uri="{BB962C8B-B14F-4D97-AF65-F5344CB8AC3E}">
        <p14:creationId xmlns:p14="http://schemas.microsoft.com/office/powerpoint/2010/main" val="233100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34" grpId="0" animBg="1"/>
      <p:bldP spid="36" grpId="0"/>
      <p:bldP spid="37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45" y="-49632"/>
            <a:ext cx="7853433" cy="627849"/>
          </a:xfrm>
        </p:spPr>
        <p:txBody>
          <a:bodyPr/>
          <a:lstStyle/>
          <a:p>
            <a:r>
              <a:rPr lang="en-US" sz="2800" dirty="0"/>
              <a:t>Accessing Stack Variables: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08DA-95D0-BE42-96F4-383EC6C9B23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6166" y="2316270"/>
            <a:ext cx="7075490" cy="28820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3753F"/>
                </a:solidFill>
              </a:rPr>
              <a:t>To Access data stored in the stack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use the 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/str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instructions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Use register 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with offset (</a:t>
            </a:r>
            <a:r>
              <a:rPr lang="en-US" sz="2000" b="1" dirty="0">
                <a:solidFill>
                  <a:srgbClr val="FF0000"/>
                </a:solidFill>
              </a:rPr>
              <a:t>distance</a:t>
            </a:r>
            <a:r>
              <a:rPr lang="en-US" sz="2000" b="1" dirty="0">
                <a:solidFill>
                  <a:srgbClr val="F37440"/>
                </a:solidFill>
              </a:rPr>
              <a:t> in </a:t>
            </a:r>
            <a:r>
              <a:rPr lang="en-US" sz="2000" b="1" dirty="0">
                <a:solidFill>
                  <a:srgbClr val="FF0000"/>
                </a:solidFill>
              </a:rPr>
              <a:t>bytes</a:t>
            </a:r>
            <a:r>
              <a:rPr lang="en-US" sz="2000" b="1" dirty="0">
                <a:solidFill>
                  <a:srgbClr val="0070C0"/>
                </a:solidFill>
              </a:rPr>
              <a:t>) addressing </a:t>
            </a:r>
            <a:r>
              <a:rPr lang="en-US" sz="2000" dirty="0">
                <a:solidFill>
                  <a:schemeClr val="tx2"/>
                </a:solidFill>
              </a:rPr>
              <a:t>(use either register offset or immediate offset)</a:t>
            </a:r>
          </a:p>
          <a:p>
            <a:pPr>
              <a:lnSpc>
                <a:spcPct val="100000"/>
              </a:lnSpc>
            </a:pPr>
            <a:r>
              <a:rPr lang="en-US" sz="2000" b="1" i="1" dirty="0">
                <a:solidFill>
                  <a:srgbClr val="2C895B"/>
                </a:solidFill>
              </a:rPr>
              <a:t>No matter what address the stack frame is at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rgbClr val="0070C0"/>
                </a:solidFill>
              </a:rPr>
              <a:t> always points at saved 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dirty="0">
                <a:solidFill>
                  <a:srgbClr val="0070C0"/>
                </a:solidFill>
              </a:rPr>
              <a:t>, so you can find a local stack variable by using an offset address from the contents of 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67EC045B-1BDB-BB1A-E8F4-162E13B4C9E2}"/>
              </a:ext>
            </a:extLst>
          </p:cNvPr>
          <p:cNvGraphicFramePr>
            <a:graphicFrameLocks/>
          </p:cNvGraphicFramePr>
          <p:nvPr/>
        </p:nvGraphicFramePr>
        <p:xfrm>
          <a:off x="431315" y="5321148"/>
          <a:ext cx="7317213" cy="1377303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367985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326640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383068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3347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from </a:t>
                      </a:r>
                      <a:r>
                        <a:rPr lang="en-US" dirty="0" err="1"/>
                        <a:t>fp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371463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-16]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-16]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3379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9655772" y="2407986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69D10-0E43-FE47-DCE0-830BEE31CCBE}"/>
              </a:ext>
            </a:extLst>
          </p:cNvPr>
          <p:cNvSpPr/>
          <p:nvPr/>
        </p:nvSpPr>
        <p:spPr>
          <a:xfrm>
            <a:off x="9643489" y="18803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CD8F96-A224-5CBA-6FB6-C39999394867}"/>
              </a:ext>
            </a:extLst>
          </p:cNvPr>
          <p:cNvSpPr txBox="1"/>
          <p:nvPr/>
        </p:nvSpPr>
        <p:spPr>
          <a:xfrm>
            <a:off x="9001740" y="3068214"/>
            <a:ext cx="281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memory 4-byte words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9643489" y="496035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9643489" y="824332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9643489" y="1139304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9643489" y="1444942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1694695" y="580819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1019299" y="678490"/>
            <a:ext cx="675396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10140663" y="2716509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B96578-ECA7-BAC8-3D79-E7C947A47D7C}"/>
              </a:ext>
            </a:extLst>
          </p:cNvPr>
          <p:cNvSpPr/>
          <p:nvPr/>
        </p:nvSpPr>
        <p:spPr>
          <a:xfrm>
            <a:off x="9642189" y="2079913"/>
            <a:ext cx="1375959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9DCDB3A-A8E1-B8F5-5924-D570E22931FE}"/>
              </a:ext>
            </a:extLst>
          </p:cNvPr>
          <p:cNvSpPr/>
          <p:nvPr/>
        </p:nvSpPr>
        <p:spPr>
          <a:xfrm>
            <a:off x="9642190" y="1767826"/>
            <a:ext cx="1375959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1021766" y="2289825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1541074" y="2275434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8009874" y="808122"/>
            <a:ext cx="16975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7366000" y="2378052"/>
            <a:ext cx="2241732" cy="101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8639794" y="2072939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8820677" y="824332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07A5243-E1D8-AAF1-0B08-87689AB4FE80}"/>
              </a:ext>
            </a:extLst>
          </p:cNvPr>
          <p:cNvSpPr/>
          <p:nvPr/>
        </p:nvSpPr>
        <p:spPr bwMode="auto">
          <a:xfrm>
            <a:off x="8102079" y="3660020"/>
            <a:ext cx="3710386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.text       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.type   main, %function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.global main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    8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push    {r4, r5,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6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 we are not done yet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sz="1600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9238749" y="17108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9210245" y="20836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8215617" y="1320092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8148050" y="806852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7542990" y="1302613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9140991" y="1767826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B8BB7762-4E39-6BC3-AE8B-B2B6FCCF6FD0}"/>
              </a:ext>
            </a:extLst>
          </p:cNvPr>
          <p:cNvSpPr/>
          <p:nvPr/>
        </p:nvSpPr>
        <p:spPr bwMode="auto">
          <a:xfrm>
            <a:off x="2266771" y="578217"/>
            <a:ext cx="260777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7366000" y="491357"/>
            <a:ext cx="2326412" cy="4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518130" y="500123"/>
            <a:ext cx="82931" cy="1845277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6106016" y="1070461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24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114" name="Up-Down Arrow 113">
            <a:extLst>
              <a:ext uri="{FF2B5EF4-FFF2-40B4-BE49-F238E27FC236}">
                <a16:creationId xmlns:a16="http://schemas.microsoft.com/office/drawing/2014/main" id="{9C0EFBE0-DB1B-A82C-447B-FCB99E091E7F}"/>
              </a:ext>
            </a:extLst>
          </p:cNvPr>
          <p:cNvSpPr/>
          <p:nvPr/>
        </p:nvSpPr>
        <p:spPr>
          <a:xfrm>
            <a:off x="11170599" y="1794849"/>
            <a:ext cx="80774" cy="52270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A200E62-DB78-E5EF-0D40-0421B7324CB6}"/>
              </a:ext>
            </a:extLst>
          </p:cNvPr>
          <p:cNvSpPr/>
          <p:nvPr/>
        </p:nvSpPr>
        <p:spPr>
          <a:xfrm rot="16200000">
            <a:off x="11033374" y="1892123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AEE2474-5942-EB68-A229-3DB449FBD136}"/>
              </a:ext>
            </a:extLst>
          </p:cNvPr>
          <p:cNvCxnSpPr>
            <a:cxnSpLocks/>
          </p:cNvCxnSpPr>
          <p:nvPr/>
        </p:nvCxnSpPr>
        <p:spPr>
          <a:xfrm>
            <a:off x="10961605" y="1757029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Up-Down Arrow 116">
            <a:extLst>
              <a:ext uri="{FF2B5EF4-FFF2-40B4-BE49-F238E27FC236}">
                <a16:creationId xmlns:a16="http://schemas.microsoft.com/office/drawing/2014/main" id="{F7F617B9-10A1-68BD-9833-D9309964ACDE}"/>
              </a:ext>
            </a:extLst>
          </p:cNvPr>
          <p:cNvSpPr/>
          <p:nvPr/>
        </p:nvSpPr>
        <p:spPr>
          <a:xfrm>
            <a:off x="11196051" y="801002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531F93F-09BC-B01E-D344-8F770045C228}"/>
              </a:ext>
            </a:extLst>
          </p:cNvPr>
          <p:cNvSpPr/>
          <p:nvPr/>
        </p:nvSpPr>
        <p:spPr>
          <a:xfrm rot="16200000">
            <a:off x="11045986" y="1122289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C042AC7-1D72-B3F4-47AD-99910F6002E0}"/>
              </a:ext>
            </a:extLst>
          </p:cNvPr>
          <p:cNvSpPr txBox="1"/>
          <p:nvPr/>
        </p:nvSpPr>
        <p:spPr>
          <a:xfrm>
            <a:off x="9173512" y="115325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CDFE381-87A2-CF9D-C4F5-A3A075390BF4}"/>
              </a:ext>
            </a:extLst>
          </p:cNvPr>
          <p:cNvSpPr txBox="1"/>
          <p:nvPr/>
        </p:nvSpPr>
        <p:spPr>
          <a:xfrm>
            <a:off x="9260180" y="4710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6839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28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5B33C4-1E71-5E4D-9613-C82E7E18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55" y="106408"/>
            <a:ext cx="8588457" cy="459137"/>
          </a:xfrm>
        </p:spPr>
        <p:txBody>
          <a:bodyPr/>
          <a:lstStyle/>
          <a:p>
            <a:r>
              <a:rPr lang="en-US" dirty="0"/>
              <a:t>Stack Frame Design – Local Variables</a:t>
            </a:r>
          </a:p>
        </p:txBody>
      </p:sp>
      <p:sp>
        <p:nvSpPr>
          <p:cNvPr id="163" name="Content Placeholder 162">
            <a:extLst>
              <a:ext uri="{FF2B5EF4-FFF2-40B4-BE49-F238E27FC236}">
                <a16:creationId xmlns:a16="http://schemas.microsoft.com/office/drawing/2014/main" id="{79827DBE-AD1A-8B4C-828B-222AD36D2CA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42334" y="705412"/>
            <a:ext cx="8822666" cy="5954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When writing an ARM equivalent for a C program, for CSE30 we will not re-arrange the order of the variables to optimize space (covered in the compiler course)</a:t>
            </a:r>
          </a:p>
          <a:p>
            <a:r>
              <a:rPr lang="en-US" sz="2200" dirty="0">
                <a:solidFill>
                  <a:srgbClr val="2C895B"/>
                </a:solidFill>
              </a:rPr>
              <a:t>Arrays</a:t>
            </a:r>
            <a:r>
              <a:rPr lang="en-US" sz="2200" dirty="0">
                <a:solidFill>
                  <a:schemeClr val="tx2"/>
                </a:solidFill>
              </a:rPr>
              <a:t> start at a 4-byte boundary (even arrays with only 1 element)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Exception: double arrays [ ] start at an 8-byte boundary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struct</a:t>
            </a:r>
            <a:r>
              <a:rPr lang="en-US" sz="2200" dirty="0">
                <a:solidFill>
                  <a:schemeClr val="tx2"/>
                </a:solidFill>
              </a:rPr>
              <a:t> arrays are </a:t>
            </a:r>
            <a:r>
              <a:rPr lang="en-US" sz="2200" dirty="0">
                <a:solidFill>
                  <a:srgbClr val="0070C0"/>
                </a:solidFill>
              </a:rPr>
              <a:t>aligned to the requirements of largest member </a:t>
            </a:r>
          </a:p>
          <a:p>
            <a:r>
              <a:rPr lang="en-US" sz="2200" dirty="0">
                <a:solidFill>
                  <a:schemeClr val="tx2"/>
                </a:solidFill>
              </a:rPr>
              <a:t>Single chars (and shorts) can be grouped together in same 4-byte word (following the alignment for the short)</a:t>
            </a:r>
          </a:p>
          <a:p>
            <a:r>
              <a:rPr lang="en-US" sz="2200" dirty="0">
                <a:solidFill>
                  <a:schemeClr val="tx2"/>
                </a:solidFill>
              </a:rPr>
              <a:t>Padding may be required  (see next slide)</a:t>
            </a:r>
          </a:p>
          <a:p>
            <a:pPr marL="0" indent="0">
              <a:buNone/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37018D-67CB-4040-985B-4814A9F463D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EBFD17C-3893-427E-287C-8AE892023DDB}"/>
              </a:ext>
            </a:extLst>
          </p:cNvPr>
          <p:cNvSpPr/>
          <p:nvPr/>
        </p:nvSpPr>
        <p:spPr>
          <a:xfrm>
            <a:off x="10782147" y="3952921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9986C-2881-DFCF-5DF7-BA85E179E33E}"/>
              </a:ext>
            </a:extLst>
          </p:cNvPr>
          <p:cNvSpPr/>
          <p:nvPr/>
        </p:nvSpPr>
        <p:spPr>
          <a:xfrm>
            <a:off x="10385654" y="3948407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DC6302B-B90C-4002-7C3B-16F7D1BD973B}"/>
              </a:ext>
            </a:extLst>
          </p:cNvPr>
          <p:cNvSpPr/>
          <p:nvPr/>
        </p:nvSpPr>
        <p:spPr>
          <a:xfrm>
            <a:off x="9956749" y="3948407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7C422D0-D428-2814-78F7-C894D6B4517B}"/>
              </a:ext>
            </a:extLst>
          </p:cNvPr>
          <p:cNvSpPr/>
          <p:nvPr/>
        </p:nvSpPr>
        <p:spPr>
          <a:xfrm>
            <a:off x="9490074" y="3948407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6913AFD-6AF6-F1AE-63A7-A8DDA861649F}"/>
              </a:ext>
            </a:extLst>
          </p:cNvPr>
          <p:cNvSpPr/>
          <p:nvPr/>
        </p:nvSpPr>
        <p:spPr>
          <a:xfrm>
            <a:off x="10782147" y="3225531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EE54022-B3D5-4310-3E00-930D95E06875}"/>
              </a:ext>
            </a:extLst>
          </p:cNvPr>
          <p:cNvSpPr/>
          <p:nvPr/>
        </p:nvSpPr>
        <p:spPr>
          <a:xfrm>
            <a:off x="9418323" y="3832905"/>
            <a:ext cx="1926869" cy="636104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FF0E5B-B707-CCF7-0F8F-0B159020B835}"/>
              </a:ext>
            </a:extLst>
          </p:cNvPr>
          <p:cNvSpPr/>
          <p:nvPr/>
        </p:nvSpPr>
        <p:spPr>
          <a:xfrm>
            <a:off x="10435928" y="3226083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80E1485-E358-3E92-739B-A00AE3F745D0}"/>
              </a:ext>
            </a:extLst>
          </p:cNvPr>
          <p:cNvSpPr/>
          <p:nvPr/>
        </p:nvSpPr>
        <p:spPr>
          <a:xfrm>
            <a:off x="9412412" y="3070899"/>
            <a:ext cx="1926869" cy="636104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80F3F7D-E346-EA63-C560-CE8377EC9E0B}"/>
              </a:ext>
            </a:extLst>
          </p:cNvPr>
          <p:cNvSpPr/>
          <p:nvPr/>
        </p:nvSpPr>
        <p:spPr>
          <a:xfrm>
            <a:off x="9465240" y="4580641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pointer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6342E1C-4148-C479-A94D-2057A74F3B79}"/>
              </a:ext>
            </a:extLst>
          </p:cNvPr>
          <p:cNvSpPr/>
          <p:nvPr/>
        </p:nvSpPr>
        <p:spPr>
          <a:xfrm>
            <a:off x="10032957" y="3232225"/>
            <a:ext cx="262805" cy="3337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CF4793E-EDF6-8C06-292F-80840D34A9B4}"/>
              </a:ext>
            </a:extLst>
          </p:cNvPr>
          <p:cNvSpPr/>
          <p:nvPr/>
        </p:nvSpPr>
        <p:spPr>
          <a:xfrm>
            <a:off x="9566281" y="3234021"/>
            <a:ext cx="262805" cy="3337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C006CE-C9F5-F37B-EEE0-3945CDD4BFD8}"/>
              </a:ext>
            </a:extLst>
          </p:cNvPr>
          <p:cNvSpPr/>
          <p:nvPr/>
        </p:nvSpPr>
        <p:spPr>
          <a:xfrm>
            <a:off x="9478772" y="1704538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B713AC-84BF-BBDE-E1FF-935397FE49DA}"/>
              </a:ext>
            </a:extLst>
          </p:cNvPr>
          <p:cNvSpPr/>
          <p:nvPr/>
        </p:nvSpPr>
        <p:spPr>
          <a:xfrm>
            <a:off x="10459424" y="2468699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a[0]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68D34B-F1F8-570F-DD5B-A72D6CCFE2B6}"/>
              </a:ext>
            </a:extLst>
          </p:cNvPr>
          <p:cNvSpPr/>
          <p:nvPr/>
        </p:nvSpPr>
        <p:spPr>
          <a:xfrm>
            <a:off x="9521920" y="2452341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a[1]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86B067-AFE7-E3C0-ABE0-EDE1356EBA29}"/>
              </a:ext>
            </a:extLst>
          </p:cNvPr>
          <p:cNvSpPr/>
          <p:nvPr/>
        </p:nvSpPr>
        <p:spPr>
          <a:xfrm>
            <a:off x="9412412" y="2389004"/>
            <a:ext cx="1926869" cy="636104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3B8267-4903-92BE-C40E-9790AEC0ABDE}"/>
              </a:ext>
            </a:extLst>
          </p:cNvPr>
          <p:cNvSpPr/>
          <p:nvPr/>
        </p:nvSpPr>
        <p:spPr>
          <a:xfrm>
            <a:off x="4103206" y="6228384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3364B8-FA76-06E6-4761-290C2374EBFD}"/>
              </a:ext>
            </a:extLst>
          </p:cNvPr>
          <p:cNvSpPr/>
          <p:nvPr/>
        </p:nvSpPr>
        <p:spPr>
          <a:xfrm>
            <a:off x="4140352" y="5698915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 bytes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6CE0A6-F47A-0CC2-261C-635468E03B8F}"/>
              </a:ext>
            </a:extLst>
          </p:cNvPr>
          <p:cNvSpPr txBox="1"/>
          <p:nvPr/>
        </p:nvSpPr>
        <p:spPr>
          <a:xfrm>
            <a:off x="1793306" y="5094933"/>
            <a:ext cx="231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pointers and integers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88FA6D-1C49-1CE6-E5D5-71FDEBBCF1F9}"/>
              </a:ext>
            </a:extLst>
          </p:cNvPr>
          <p:cNvSpPr txBox="1"/>
          <p:nvPr/>
        </p:nvSpPr>
        <p:spPr>
          <a:xfrm>
            <a:off x="3390214" y="569891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7B4156-C572-7023-169B-96BB246389E2}"/>
              </a:ext>
            </a:extLst>
          </p:cNvPr>
          <p:cNvSpPr txBox="1"/>
          <p:nvPr/>
        </p:nvSpPr>
        <p:spPr>
          <a:xfrm>
            <a:off x="3365362" y="613516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4A9B5E-544E-0A5B-FB6D-814A871775F4}"/>
              </a:ext>
            </a:extLst>
          </p:cNvPr>
          <p:cNvSpPr/>
          <p:nvPr/>
        </p:nvSpPr>
        <p:spPr>
          <a:xfrm>
            <a:off x="4146175" y="4970964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 bytes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BA2665-EB28-122D-E944-9E287D06A918}"/>
              </a:ext>
            </a:extLst>
          </p:cNvPr>
          <p:cNvCxnSpPr>
            <a:cxnSpLocks/>
          </p:cNvCxnSpPr>
          <p:nvPr/>
        </p:nvCxnSpPr>
        <p:spPr>
          <a:xfrm>
            <a:off x="11332163" y="2285374"/>
            <a:ext cx="595615" cy="72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ECCE8D-8F52-C598-8514-9E2B44F32FB5}"/>
              </a:ext>
            </a:extLst>
          </p:cNvPr>
          <p:cNvSpPr txBox="1"/>
          <p:nvPr/>
        </p:nvSpPr>
        <p:spPr>
          <a:xfrm>
            <a:off x="11476919" y="181241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B60294-385F-8AB3-911E-A0F4EA315283}"/>
              </a:ext>
            </a:extLst>
          </p:cNvPr>
          <p:cNvCxnSpPr>
            <a:cxnSpLocks/>
          </p:cNvCxnSpPr>
          <p:nvPr/>
        </p:nvCxnSpPr>
        <p:spPr>
          <a:xfrm>
            <a:off x="11348309" y="1687833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7C91C8-FCBD-A441-5FC0-C10AF4AE13E2}"/>
              </a:ext>
            </a:extLst>
          </p:cNvPr>
          <p:cNvSpPr txBox="1"/>
          <p:nvPr/>
        </p:nvSpPr>
        <p:spPr>
          <a:xfrm>
            <a:off x="9365329" y="317388"/>
            <a:ext cx="2224007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Rule: </a:t>
            </a:r>
            <a:r>
              <a:rPr lang="en-US" dirty="0">
                <a:solidFill>
                  <a:schemeClr val="accent1"/>
                </a:solidFill>
              </a:rPr>
              <a:t>When the function is entered the stack is already 8-byte aligned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07D00A-26B1-06AD-8BE9-2F2A475456BE}"/>
              </a:ext>
            </a:extLst>
          </p:cNvPr>
          <p:cNvCxnSpPr>
            <a:cxnSpLocks/>
          </p:cNvCxnSpPr>
          <p:nvPr/>
        </p:nvCxnSpPr>
        <p:spPr>
          <a:xfrm>
            <a:off x="11348309" y="5168724"/>
            <a:ext cx="595615" cy="72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E66BAE-B938-06E8-0451-750F147F902D}"/>
              </a:ext>
            </a:extLst>
          </p:cNvPr>
          <p:cNvSpPr txBox="1"/>
          <p:nvPr/>
        </p:nvSpPr>
        <p:spPr>
          <a:xfrm>
            <a:off x="11493065" y="46957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BD0725-0B7A-0C63-EA70-C8DC83227B9E}"/>
              </a:ext>
            </a:extLst>
          </p:cNvPr>
          <p:cNvCxnSpPr>
            <a:cxnSpLocks/>
          </p:cNvCxnSpPr>
          <p:nvPr/>
        </p:nvCxnSpPr>
        <p:spPr>
          <a:xfrm>
            <a:off x="11364455" y="4571183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89BA6C-02C2-F6B9-4EA0-0C8C2B466746}"/>
              </a:ext>
            </a:extLst>
          </p:cNvPr>
          <p:cNvSpPr txBox="1"/>
          <p:nvPr/>
        </p:nvSpPr>
        <p:spPr>
          <a:xfrm>
            <a:off x="11545553" y="39560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3AE8685-9596-12C1-BBAD-1EB26173D6EF}"/>
              </a:ext>
            </a:extLst>
          </p:cNvPr>
          <p:cNvCxnSpPr>
            <a:cxnSpLocks/>
          </p:cNvCxnSpPr>
          <p:nvPr/>
        </p:nvCxnSpPr>
        <p:spPr>
          <a:xfrm>
            <a:off x="11416943" y="3831450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A43517-A0EE-82F8-9AEF-35C23F6B9EE9}"/>
              </a:ext>
            </a:extLst>
          </p:cNvPr>
          <p:cNvSpPr txBox="1"/>
          <p:nvPr/>
        </p:nvSpPr>
        <p:spPr>
          <a:xfrm>
            <a:off x="11517132" y="31954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1ACBD7-54AD-07B8-5B2A-A2E8D73C2FD2}"/>
              </a:ext>
            </a:extLst>
          </p:cNvPr>
          <p:cNvCxnSpPr>
            <a:cxnSpLocks/>
          </p:cNvCxnSpPr>
          <p:nvPr/>
        </p:nvCxnSpPr>
        <p:spPr>
          <a:xfrm>
            <a:off x="11388522" y="3070899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7A439BD-47F6-9751-8E0A-6CAB8BA503A6}"/>
              </a:ext>
            </a:extLst>
          </p:cNvPr>
          <p:cNvSpPr txBox="1"/>
          <p:nvPr/>
        </p:nvSpPr>
        <p:spPr>
          <a:xfrm>
            <a:off x="11532794" y="25489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46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45" y="-49632"/>
            <a:ext cx="7853433" cy="627849"/>
          </a:xfrm>
        </p:spPr>
        <p:txBody>
          <a:bodyPr/>
          <a:lstStyle/>
          <a:p>
            <a:r>
              <a:rPr lang="en-US" sz="2800" dirty="0"/>
              <a:t>Stack Variables: Padding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08DA-95D0-BE42-96F4-383EC6C9B23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6808" y="1048986"/>
            <a:ext cx="4831761" cy="51533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Variable padding </a:t>
            </a:r>
            <a:r>
              <a:rPr lang="en-US" sz="2000" dirty="0"/>
              <a:t>– start arrays at 4-byte boundary and </a:t>
            </a:r>
            <a:r>
              <a:rPr lang="en-US" sz="2000" b="1" dirty="0"/>
              <a:t>leave unused space at end</a:t>
            </a:r>
            <a:r>
              <a:rPr lang="en-US" sz="2000" dirty="0"/>
              <a:t> (high side address) before the variable higher on the stack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Frame padding </a:t>
            </a:r>
            <a:r>
              <a:rPr lang="en-US" sz="2000" dirty="0"/>
              <a:t>– </a:t>
            </a:r>
            <a:r>
              <a:rPr lang="en-US" sz="2000" b="1" dirty="0"/>
              <a:t>add space below the last local variable </a:t>
            </a:r>
            <a:r>
              <a:rPr lang="en-US" sz="2000" dirty="0"/>
              <a:t>to keep 8-byte alignment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8839052" y="3310293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69D10-0E43-FE47-DCE0-830BEE31CCBE}"/>
              </a:ext>
            </a:extLst>
          </p:cNvPr>
          <p:cNvSpPr/>
          <p:nvPr/>
        </p:nvSpPr>
        <p:spPr>
          <a:xfrm>
            <a:off x="8833238" y="47460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8833238" y="782604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8833238" y="1110901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8833238" y="142587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8833238" y="1731511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0884444" y="867388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0209048" y="965059"/>
            <a:ext cx="675396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9323943" y="3618816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0169897" y="324934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0689205" y="3234955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6938277" y="1085925"/>
            <a:ext cx="1958919" cy="8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7427114" y="2663114"/>
            <a:ext cx="1370367" cy="116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7829543" y="2359508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8164314" y="1110901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07A5243-E1D8-AAF1-0B08-87689AB4FE80}"/>
              </a:ext>
            </a:extLst>
          </p:cNvPr>
          <p:cNvSpPr/>
          <p:nvPr/>
        </p:nvSpPr>
        <p:spPr bwMode="auto">
          <a:xfrm>
            <a:off x="8501282" y="4030550"/>
            <a:ext cx="3524400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.text       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.type   main, %function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.global main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   16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push    {r4, r5,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6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 we are not done yet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sz="1600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8428498" y="19974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8399994" y="23702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7515270" y="1615805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7578377" y="1085925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6977226" y="1600351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8330740" y="2054395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B8BB7762-4E39-6BC3-AE8B-B2B6FCCF6FD0}"/>
              </a:ext>
            </a:extLst>
          </p:cNvPr>
          <p:cNvSpPr/>
          <p:nvPr/>
        </p:nvSpPr>
        <p:spPr bwMode="auto">
          <a:xfrm>
            <a:off x="5357895" y="4372630"/>
            <a:ext cx="2972845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"hi";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6154571" y="777926"/>
            <a:ext cx="2727590" cy="124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082159" y="1089617"/>
            <a:ext cx="117715" cy="19042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5161694" y="1628091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5E3B5-441C-76FD-57C3-812E88ED9B00}"/>
              </a:ext>
            </a:extLst>
          </p:cNvPr>
          <p:cNvSpPr/>
          <p:nvPr/>
        </p:nvSpPr>
        <p:spPr>
          <a:xfrm>
            <a:off x="9235826" y="2681771"/>
            <a:ext cx="979185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buf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4F233-E9FD-342C-3F24-0C49A8AA6EC8}"/>
              </a:ext>
            </a:extLst>
          </p:cNvPr>
          <p:cNvSpPr/>
          <p:nvPr/>
        </p:nvSpPr>
        <p:spPr>
          <a:xfrm>
            <a:off x="8839052" y="2688405"/>
            <a:ext cx="422783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D49A-6361-B322-266C-69D94EBEF4F3}"/>
              </a:ext>
            </a:extLst>
          </p:cNvPr>
          <p:cNvSpPr/>
          <p:nvPr/>
        </p:nvSpPr>
        <p:spPr>
          <a:xfrm>
            <a:off x="8839051" y="2994670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4E9DE3-D548-9196-977E-4FF6EA73BA22}"/>
              </a:ext>
            </a:extLst>
          </p:cNvPr>
          <p:cNvCxnSpPr>
            <a:cxnSpLocks/>
          </p:cNvCxnSpPr>
          <p:nvPr/>
        </p:nvCxnSpPr>
        <p:spPr>
          <a:xfrm>
            <a:off x="6938277" y="3000492"/>
            <a:ext cx="1893661" cy="145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7E0A2-5C34-06E8-2DC5-44BA738E517F}"/>
              </a:ext>
            </a:extLst>
          </p:cNvPr>
          <p:cNvSpPr txBox="1"/>
          <p:nvPr/>
        </p:nvSpPr>
        <p:spPr>
          <a:xfrm>
            <a:off x="8092356" y="261584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+ 3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23581-2709-D1E8-2068-4F97D9911DE3}"/>
              </a:ext>
            </a:extLst>
          </p:cNvPr>
          <p:cNvSpPr/>
          <p:nvPr/>
        </p:nvSpPr>
        <p:spPr>
          <a:xfrm rot="16200000">
            <a:off x="6470569" y="1584340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- 24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7C8D6-5085-1138-C990-86107285AABC}"/>
              </a:ext>
            </a:extLst>
          </p:cNvPr>
          <p:cNvCxnSpPr>
            <a:cxnSpLocks/>
          </p:cNvCxnSpPr>
          <p:nvPr/>
        </p:nvCxnSpPr>
        <p:spPr>
          <a:xfrm>
            <a:off x="6026385" y="3304799"/>
            <a:ext cx="2812665" cy="7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D7A50AD4-79D8-28E6-0F6C-D78CE09491E8}"/>
              </a:ext>
            </a:extLst>
          </p:cNvPr>
          <p:cNvSpPr/>
          <p:nvPr/>
        </p:nvSpPr>
        <p:spPr>
          <a:xfrm>
            <a:off x="6465282" y="792647"/>
            <a:ext cx="45719" cy="245669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9D78946E-1E3C-AE88-8F7D-50EF3C4FD3F0}"/>
              </a:ext>
            </a:extLst>
          </p:cNvPr>
          <p:cNvSpPr/>
          <p:nvPr/>
        </p:nvSpPr>
        <p:spPr>
          <a:xfrm>
            <a:off x="10428247" y="2079923"/>
            <a:ext cx="45719" cy="115353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A9A724-7BD8-A562-0851-DCFD6A999A95}"/>
              </a:ext>
            </a:extLst>
          </p:cNvPr>
          <p:cNvSpPr/>
          <p:nvPr/>
        </p:nvSpPr>
        <p:spPr>
          <a:xfrm rot="16200000">
            <a:off x="10196299" y="2493582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1194D-E5BB-7041-4E76-57AEA4568BB4}"/>
              </a:ext>
            </a:extLst>
          </p:cNvPr>
          <p:cNvCxnSpPr>
            <a:cxnSpLocks/>
          </p:cNvCxnSpPr>
          <p:nvPr/>
        </p:nvCxnSpPr>
        <p:spPr>
          <a:xfrm>
            <a:off x="10151354" y="2043598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Up-Down Arrow 28">
            <a:extLst>
              <a:ext uri="{FF2B5EF4-FFF2-40B4-BE49-F238E27FC236}">
                <a16:creationId xmlns:a16="http://schemas.microsoft.com/office/drawing/2014/main" id="{40842AB0-2B8B-A4DB-6F78-C338C55257E1}"/>
              </a:ext>
            </a:extLst>
          </p:cNvPr>
          <p:cNvSpPr/>
          <p:nvPr/>
        </p:nvSpPr>
        <p:spPr>
          <a:xfrm>
            <a:off x="10385800" y="1087571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912F80-405E-468A-4DB4-BC2A79A64406}"/>
              </a:ext>
            </a:extLst>
          </p:cNvPr>
          <p:cNvSpPr/>
          <p:nvPr/>
        </p:nvSpPr>
        <p:spPr>
          <a:xfrm rot="16200000">
            <a:off x="10235735" y="1408858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3A3383-FE79-544B-D433-A29FC6FC08F2}"/>
              </a:ext>
            </a:extLst>
          </p:cNvPr>
          <p:cNvSpPr txBox="1"/>
          <p:nvPr/>
        </p:nvSpPr>
        <p:spPr>
          <a:xfrm>
            <a:off x="8390476" y="29784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EF06EF-3B45-70F2-876C-E5EEC5CB21DB}"/>
              </a:ext>
            </a:extLst>
          </p:cNvPr>
          <p:cNvSpPr txBox="1"/>
          <p:nvPr/>
        </p:nvSpPr>
        <p:spPr>
          <a:xfrm>
            <a:off x="8363261" y="143982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B13FF3-A078-E662-0BB3-81E6AED5E4AD}"/>
              </a:ext>
            </a:extLst>
          </p:cNvPr>
          <p:cNvSpPr txBox="1"/>
          <p:nvPr/>
        </p:nvSpPr>
        <p:spPr>
          <a:xfrm>
            <a:off x="8449929" y="7575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D4F18F-7C94-036C-2F1E-2D8588938E8F}"/>
              </a:ext>
            </a:extLst>
          </p:cNvPr>
          <p:cNvGrpSpPr/>
          <p:nvPr/>
        </p:nvGrpSpPr>
        <p:grpSpPr>
          <a:xfrm>
            <a:off x="900606" y="2547120"/>
            <a:ext cx="3346585" cy="862567"/>
            <a:chOff x="5307986" y="3444858"/>
            <a:chExt cx="3066095" cy="64452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24AB6AF-76B6-330C-C695-1FD262E31791}"/>
                </a:ext>
              </a:extLst>
            </p:cNvPr>
            <p:cNvSpPr/>
            <p:nvPr/>
          </p:nvSpPr>
          <p:spPr>
            <a:xfrm>
              <a:off x="6072317" y="3777291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accent6"/>
                  </a:solidFill>
                </a:rPr>
                <a:t>buf</a:t>
              </a:r>
              <a:r>
                <a:rPr lang="en-US" sz="1400" dirty="0">
                  <a:solidFill>
                    <a:schemeClr val="accent6"/>
                  </a:solidFill>
                </a:rPr>
                <a:t>[2]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E660508-1769-0308-5ACA-1865496E9F80}"/>
                </a:ext>
              </a:extLst>
            </p:cNvPr>
            <p:cNvSpPr/>
            <p:nvPr/>
          </p:nvSpPr>
          <p:spPr>
            <a:xfrm>
              <a:off x="6841356" y="3768246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accent6"/>
                  </a:solidFill>
                </a:rPr>
                <a:t>buf</a:t>
              </a:r>
              <a:r>
                <a:rPr lang="en-US" sz="1400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B1022BF-D13D-0EFD-12C0-6274E23FE8C4}"/>
                </a:ext>
              </a:extLst>
            </p:cNvPr>
            <p:cNvSpPr/>
            <p:nvPr/>
          </p:nvSpPr>
          <p:spPr>
            <a:xfrm>
              <a:off x="7609750" y="3767372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accent6"/>
                  </a:solidFill>
                </a:rPr>
                <a:t>buf</a:t>
              </a:r>
              <a:r>
                <a:rPr lang="en-US" sz="1400" dirty="0">
                  <a:solidFill>
                    <a:schemeClr val="accent6"/>
                  </a:solidFill>
                </a:rPr>
                <a:t>[0]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BC08E5B-5984-516B-B6DA-E3C2C3638D6E}"/>
                </a:ext>
              </a:extLst>
            </p:cNvPr>
            <p:cNvSpPr/>
            <p:nvPr/>
          </p:nvSpPr>
          <p:spPr>
            <a:xfrm>
              <a:off x="5307986" y="3777290"/>
              <a:ext cx="764331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var pad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25FD297-EED8-79B1-DEF2-08CB193FEEE9}"/>
                </a:ext>
              </a:extLst>
            </p:cNvPr>
            <p:cNvSpPr/>
            <p:nvPr/>
          </p:nvSpPr>
          <p:spPr>
            <a:xfrm>
              <a:off x="5308382" y="3444858"/>
              <a:ext cx="3065699" cy="31208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count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7F71D4-2710-3C06-4B2D-D621AA80BD1F}"/>
              </a:ext>
            </a:extLst>
          </p:cNvPr>
          <p:cNvGrpSpPr/>
          <p:nvPr/>
        </p:nvGrpSpPr>
        <p:grpSpPr>
          <a:xfrm>
            <a:off x="753751" y="5013352"/>
            <a:ext cx="4057680" cy="1027463"/>
            <a:chOff x="5562318" y="8404654"/>
            <a:chExt cx="1799629" cy="806082"/>
          </a:xfrm>
        </p:grpSpPr>
        <p:sp>
          <p:nvSpPr>
            <p:cNvPr id="10" name="Left Arrow 9">
              <a:extLst>
                <a:ext uri="{FF2B5EF4-FFF2-40B4-BE49-F238E27FC236}">
                  <a16:creationId xmlns:a16="http://schemas.microsoft.com/office/drawing/2014/main" id="{A92AB1FC-629A-CC62-00DF-0F043AF98384}"/>
                </a:ext>
              </a:extLst>
            </p:cNvPr>
            <p:cNvSpPr/>
            <p:nvPr/>
          </p:nvSpPr>
          <p:spPr>
            <a:xfrm>
              <a:off x="6960003" y="8927064"/>
              <a:ext cx="132931" cy="10257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927291-E695-B40B-EDAC-10A201CD54A8}"/>
                </a:ext>
              </a:extLst>
            </p:cNvPr>
            <p:cNvSpPr txBox="1"/>
            <p:nvPr/>
          </p:nvSpPr>
          <p:spPr>
            <a:xfrm>
              <a:off x="7112107" y="8848543"/>
              <a:ext cx="249840" cy="3621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sp</a:t>
              </a:r>
              <a:r>
                <a:rPr lang="en-US" sz="2400" dirty="0"/>
                <a:t>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7A74EE-B83A-A683-4FBC-A91F11E631B7}"/>
                </a:ext>
              </a:extLst>
            </p:cNvPr>
            <p:cNvSpPr/>
            <p:nvPr/>
          </p:nvSpPr>
          <p:spPr>
            <a:xfrm>
              <a:off x="5959093" y="8404654"/>
              <a:ext cx="979185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endParaRPr lang="en-US" sz="2800" dirty="0">
                <a:solidFill>
                  <a:schemeClr val="accent6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B66B4D-FCAB-0B5B-D502-D726DAA5E201}"/>
                </a:ext>
              </a:extLst>
            </p:cNvPr>
            <p:cNvSpPr/>
            <p:nvPr/>
          </p:nvSpPr>
          <p:spPr>
            <a:xfrm>
              <a:off x="5562319" y="8411288"/>
              <a:ext cx="422783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var pad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0858AB0-8E37-2FC3-B8B5-D3104CC1D9E1}"/>
                </a:ext>
              </a:extLst>
            </p:cNvPr>
            <p:cNvSpPr/>
            <p:nvPr/>
          </p:nvSpPr>
          <p:spPr>
            <a:xfrm>
              <a:off x="5562318" y="8717553"/>
              <a:ext cx="1375959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frame pad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A3807-0B1E-1C56-A42C-DD20DB4C268B}"/>
              </a:ext>
            </a:extLst>
          </p:cNvPr>
          <p:cNvSpPr/>
          <p:nvPr/>
        </p:nvSpPr>
        <p:spPr>
          <a:xfrm>
            <a:off x="8821183" y="2360171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856D76-82B7-36B1-235D-118E5E747B25}"/>
              </a:ext>
            </a:extLst>
          </p:cNvPr>
          <p:cNvSpPr/>
          <p:nvPr/>
        </p:nvSpPr>
        <p:spPr>
          <a:xfrm>
            <a:off x="8821184" y="2048084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2710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28" grpId="0"/>
      <p:bldP spid="93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8841"/>
            <a:ext cx="10515600" cy="715294"/>
          </a:xfrm>
        </p:spPr>
        <p:txBody>
          <a:bodyPr/>
          <a:lstStyle/>
          <a:p>
            <a:r>
              <a:rPr lang="en-US" sz="2800" dirty="0"/>
              <a:t>Accessing Stack Variables, the hard way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FB6CE8-52DF-3F8E-1801-9F3E4409BE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50549" y="5390117"/>
            <a:ext cx="3205284" cy="129745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accent1"/>
                </a:solidFill>
              </a:rPr>
              <a:t>Calculating offsets is a lot of work to get it correct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It is also hard to debug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There is a better way!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67EC045B-1BDB-BB1A-E8F4-162E13B4C9E2}"/>
              </a:ext>
            </a:extLst>
          </p:cNvPr>
          <p:cNvGraphicFramePr>
            <a:graphicFrameLocks/>
          </p:cNvGraphicFramePr>
          <p:nvPr/>
        </p:nvGraphicFramePr>
        <p:xfrm>
          <a:off x="336167" y="4094106"/>
          <a:ext cx="7960183" cy="24688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765264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204957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478280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511682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5660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from </a:t>
                      </a:r>
                      <a:r>
                        <a:rPr lang="en-US" dirty="0" err="1"/>
                        <a:t>fp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328483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-16]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-16]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323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323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735055"/>
                  </a:ext>
                </a:extLst>
              </a:tr>
              <a:tr h="323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1723941"/>
                  </a:ext>
                </a:extLst>
              </a:tr>
              <a:tr h="323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9881575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9649303" y="2891991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69D10-0E43-FE47-DCE0-830BEE31CCBE}"/>
              </a:ext>
            </a:extLst>
          </p:cNvPr>
          <p:cNvSpPr/>
          <p:nvPr/>
        </p:nvSpPr>
        <p:spPr>
          <a:xfrm>
            <a:off x="9643489" y="5630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9643489" y="364302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9643489" y="692599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9643489" y="1007571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9643489" y="1313209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1694695" y="449086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1019299" y="546757"/>
            <a:ext cx="675396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10134194" y="3200514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0980148" y="2831044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1499456" y="2816653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7748528" y="667623"/>
            <a:ext cx="1958919" cy="8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8237365" y="2244812"/>
            <a:ext cx="1370367" cy="116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8639794" y="1941206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8974565" y="692599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07A5243-E1D8-AAF1-0B08-87689AB4FE80}"/>
              </a:ext>
            </a:extLst>
          </p:cNvPr>
          <p:cNvSpPr/>
          <p:nvPr/>
        </p:nvSpPr>
        <p:spPr bwMode="auto">
          <a:xfrm>
            <a:off x="3046562" y="906578"/>
            <a:ext cx="3470105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.text       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.type   main, %function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.global main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   16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push    {r4, r5,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6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 we are not done yet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sz="1600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9238749" y="157912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9210245" y="19519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8325521" y="1197503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8388628" y="667623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7787477" y="1182049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9140991" y="1636093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B8BB7762-4E39-6BC3-AE8B-B2B6FCCF6FD0}"/>
              </a:ext>
            </a:extLst>
          </p:cNvPr>
          <p:cNvSpPr/>
          <p:nvPr/>
        </p:nvSpPr>
        <p:spPr bwMode="auto">
          <a:xfrm>
            <a:off x="123411" y="1088818"/>
            <a:ext cx="2849799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"hi";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6964822" y="359624"/>
            <a:ext cx="2727590" cy="124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892410" y="671315"/>
            <a:ext cx="117715" cy="19042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5971945" y="1209789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5E3B5-441C-76FD-57C3-812E88ED9B00}"/>
              </a:ext>
            </a:extLst>
          </p:cNvPr>
          <p:cNvSpPr/>
          <p:nvPr/>
        </p:nvSpPr>
        <p:spPr>
          <a:xfrm>
            <a:off x="10046077" y="2263469"/>
            <a:ext cx="979185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buf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4F233-E9FD-342C-3F24-0C49A8AA6EC8}"/>
              </a:ext>
            </a:extLst>
          </p:cNvPr>
          <p:cNvSpPr/>
          <p:nvPr/>
        </p:nvSpPr>
        <p:spPr>
          <a:xfrm>
            <a:off x="9649303" y="2270103"/>
            <a:ext cx="422783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D49A-6361-B322-266C-69D94EBEF4F3}"/>
              </a:ext>
            </a:extLst>
          </p:cNvPr>
          <p:cNvSpPr/>
          <p:nvPr/>
        </p:nvSpPr>
        <p:spPr>
          <a:xfrm>
            <a:off x="9649302" y="2576368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4E9DE3-D548-9196-977E-4FF6EA73BA22}"/>
              </a:ext>
            </a:extLst>
          </p:cNvPr>
          <p:cNvCxnSpPr>
            <a:cxnSpLocks/>
          </p:cNvCxnSpPr>
          <p:nvPr/>
        </p:nvCxnSpPr>
        <p:spPr>
          <a:xfrm>
            <a:off x="7748528" y="2582190"/>
            <a:ext cx="1893661" cy="145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7E0A2-5C34-06E8-2DC5-44BA738E517F}"/>
              </a:ext>
            </a:extLst>
          </p:cNvPr>
          <p:cNvSpPr txBox="1"/>
          <p:nvPr/>
        </p:nvSpPr>
        <p:spPr>
          <a:xfrm>
            <a:off x="8902607" y="219754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+ 3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23581-2709-D1E8-2068-4F97D9911DE3}"/>
              </a:ext>
            </a:extLst>
          </p:cNvPr>
          <p:cNvSpPr/>
          <p:nvPr/>
        </p:nvSpPr>
        <p:spPr>
          <a:xfrm rot="16200000">
            <a:off x="7280820" y="1166038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- 24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7C8D6-5085-1138-C990-86107285AABC}"/>
              </a:ext>
            </a:extLst>
          </p:cNvPr>
          <p:cNvCxnSpPr>
            <a:cxnSpLocks/>
          </p:cNvCxnSpPr>
          <p:nvPr/>
        </p:nvCxnSpPr>
        <p:spPr>
          <a:xfrm>
            <a:off x="6836636" y="2886497"/>
            <a:ext cx="2812665" cy="7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D7A50AD4-79D8-28E6-0F6C-D78CE09491E8}"/>
              </a:ext>
            </a:extLst>
          </p:cNvPr>
          <p:cNvSpPr/>
          <p:nvPr/>
        </p:nvSpPr>
        <p:spPr>
          <a:xfrm>
            <a:off x="7275533" y="374345"/>
            <a:ext cx="45719" cy="245669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9D78946E-1E3C-AE88-8F7D-50EF3C4FD3F0}"/>
              </a:ext>
            </a:extLst>
          </p:cNvPr>
          <p:cNvSpPr/>
          <p:nvPr/>
        </p:nvSpPr>
        <p:spPr>
          <a:xfrm>
            <a:off x="11238498" y="1661621"/>
            <a:ext cx="45719" cy="115353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A9A724-7BD8-A562-0851-DCFD6A999A95}"/>
              </a:ext>
            </a:extLst>
          </p:cNvPr>
          <p:cNvSpPr/>
          <p:nvPr/>
        </p:nvSpPr>
        <p:spPr>
          <a:xfrm rot="16200000">
            <a:off x="11006550" y="2075280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1194D-E5BB-7041-4E76-57AEA4568BB4}"/>
              </a:ext>
            </a:extLst>
          </p:cNvPr>
          <p:cNvCxnSpPr>
            <a:cxnSpLocks/>
          </p:cNvCxnSpPr>
          <p:nvPr/>
        </p:nvCxnSpPr>
        <p:spPr>
          <a:xfrm>
            <a:off x="10961605" y="1625296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Up-Down Arrow 28">
            <a:extLst>
              <a:ext uri="{FF2B5EF4-FFF2-40B4-BE49-F238E27FC236}">
                <a16:creationId xmlns:a16="http://schemas.microsoft.com/office/drawing/2014/main" id="{40842AB0-2B8B-A4DB-6F78-C338C55257E1}"/>
              </a:ext>
            </a:extLst>
          </p:cNvPr>
          <p:cNvSpPr/>
          <p:nvPr/>
        </p:nvSpPr>
        <p:spPr>
          <a:xfrm>
            <a:off x="11196051" y="669269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912F80-405E-468A-4DB4-BC2A79A64406}"/>
              </a:ext>
            </a:extLst>
          </p:cNvPr>
          <p:cNvSpPr/>
          <p:nvPr/>
        </p:nvSpPr>
        <p:spPr>
          <a:xfrm rot="16200000">
            <a:off x="11045986" y="990556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3A3383-FE79-544B-D433-A29FC6FC08F2}"/>
              </a:ext>
            </a:extLst>
          </p:cNvPr>
          <p:cNvSpPr txBox="1"/>
          <p:nvPr/>
        </p:nvSpPr>
        <p:spPr>
          <a:xfrm>
            <a:off x="9200727" y="25601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EF06EF-3B45-70F2-876C-E5EEC5CB21DB}"/>
              </a:ext>
            </a:extLst>
          </p:cNvPr>
          <p:cNvSpPr txBox="1"/>
          <p:nvPr/>
        </p:nvSpPr>
        <p:spPr>
          <a:xfrm>
            <a:off x="9173512" y="102152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B13FF3-A078-E662-0BB3-81E6AED5E4AD}"/>
              </a:ext>
            </a:extLst>
          </p:cNvPr>
          <p:cNvSpPr txBox="1"/>
          <p:nvPr/>
        </p:nvSpPr>
        <p:spPr>
          <a:xfrm>
            <a:off x="9260180" y="3392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900A9A-6CFA-9E33-7A51-2170F688B48D}"/>
              </a:ext>
            </a:extLst>
          </p:cNvPr>
          <p:cNvSpPr txBox="1"/>
          <p:nvPr/>
        </p:nvSpPr>
        <p:spPr>
          <a:xfrm>
            <a:off x="84940" y="3638379"/>
            <a:ext cx="82894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</a:t>
            </a:r>
            <a:r>
              <a:rPr lang="en-US" dirty="0" err="1">
                <a:solidFill>
                  <a:srgbClr val="0070C0"/>
                </a:solidFill>
              </a:rPr>
              <a:t>buf</a:t>
            </a:r>
            <a:r>
              <a:rPr lang="en-US" dirty="0">
                <a:solidFill>
                  <a:srgbClr val="0070C0"/>
                </a:solidFill>
              </a:rPr>
              <a:t>[ ] by usage with ASCII chars we will use </a:t>
            </a:r>
            <a:r>
              <a:rPr lang="en-US" dirty="0" err="1">
                <a:solidFill>
                  <a:srgbClr val="0070C0"/>
                </a:solidFill>
              </a:rPr>
              <a:t>strb</a:t>
            </a:r>
            <a:r>
              <a:rPr lang="en-US" dirty="0">
                <a:solidFill>
                  <a:srgbClr val="0070C0"/>
                </a:solidFill>
              </a:rPr>
              <a:t> (or make it unsigned char)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57EF14-7625-B6D9-7A49-166E495D62E4}"/>
              </a:ext>
            </a:extLst>
          </p:cNvPr>
          <p:cNvSpPr/>
          <p:nvPr/>
        </p:nvSpPr>
        <p:spPr>
          <a:xfrm>
            <a:off x="9650966" y="1946895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5351AE-62E6-417B-CFE9-FD93CD025907}"/>
              </a:ext>
            </a:extLst>
          </p:cNvPr>
          <p:cNvSpPr/>
          <p:nvPr/>
        </p:nvSpPr>
        <p:spPr>
          <a:xfrm>
            <a:off x="9650967" y="1634808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AEA236-4F29-F472-1756-C59608F3925D}"/>
              </a:ext>
            </a:extLst>
          </p:cNvPr>
          <p:cNvGrpSpPr/>
          <p:nvPr/>
        </p:nvGrpSpPr>
        <p:grpSpPr>
          <a:xfrm>
            <a:off x="8500772" y="4123370"/>
            <a:ext cx="3504837" cy="1109882"/>
            <a:chOff x="8471780" y="4938494"/>
            <a:chExt cx="3504837" cy="110988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9D4F18F-7C94-036C-2F1E-2D8588938E8F}"/>
                </a:ext>
              </a:extLst>
            </p:cNvPr>
            <p:cNvGrpSpPr/>
            <p:nvPr/>
          </p:nvGrpSpPr>
          <p:grpSpPr>
            <a:xfrm>
              <a:off x="8471780" y="5347757"/>
              <a:ext cx="3504837" cy="700619"/>
              <a:chOff x="5307986" y="3767372"/>
              <a:chExt cx="3066095" cy="565846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24AB6AF-76B6-330C-C695-1FD262E31791}"/>
                  </a:ext>
                </a:extLst>
              </p:cNvPr>
              <p:cNvSpPr/>
              <p:nvPr/>
            </p:nvSpPr>
            <p:spPr>
              <a:xfrm>
                <a:off x="6072317" y="3777291"/>
                <a:ext cx="764331" cy="31208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accent6"/>
                    </a:solidFill>
                  </a:rPr>
                  <a:t>buf</a:t>
                </a:r>
                <a:r>
                  <a:rPr lang="en-US" sz="1600" dirty="0">
                    <a:solidFill>
                      <a:schemeClr val="accent6"/>
                    </a:solidFill>
                  </a:rPr>
                  <a:t>[2]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660508-1769-0308-5ACA-1865496E9F80}"/>
                  </a:ext>
                </a:extLst>
              </p:cNvPr>
              <p:cNvSpPr/>
              <p:nvPr/>
            </p:nvSpPr>
            <p:spPr>
              <a:xfrm>
                <a:off x="6841356" y="3768246"/>
                <a:ext cx="764331" cy="31208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accent6"/>
                    </a:solidFill>
                  </a:rPr>
                  <a:t>buf</a:t>
                </a:r>
                <a:r>
                  <a:rPr lang="en-US" sz="1600" dirty="0">
                    <a:solidFill>
                      <a:schemeClr val="accent6"/>
                    </a:solidFill>
                  </a:rPr>
                  <a:t>[1]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B1022BF-D13D-0EFD-12C0-6274E23FE8C4}"/>
                  </a:ext>
                </a:extLst>
              </p:cNvPr>
              <p:cNvSpPr/>
              <p:nvPr/>
            </p:nvSpPr>
            <p:spPr>
              <a:xfrm>
                <a:off x="7609750" y="3767372"/>
                <a:ext cx="764331" cy="31208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accent6"/>
                    </a:solidFill>
                  </a:rPr>
                  <a:t>buf</a:t>
                </a:r>
                <a:r>
                  <a:rPr lang="en-US" sz="1600" dirty="0">
                    <a:solidFill>
                      <a:schemeClr val="accent6"/>
                    </a:solidFill>
                  </a:rPr>
                  <a:t>[0]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BC08E5B-5984-516B-B6DA-E3C2C3638D6E}"/>
                  </a:ext>
                </a:extLst>
              </p:cNvPr>
              <p:cNvSpPr/>
              <p:nvPr/>
            </p:nvSpPr>
            <p:spPr>
              <a:xfrm>
                <a:off x="5307986" y="3777290"/>
                <a:ext cx="764331" cy="31208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var pad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0D39F15-C990-4177-2856-F5DCBD0C93AD}"/>
                  </a:ext>
                </a:extLst>
              </p:cNvPr>
              <p:cNvSpPr txBox="1"/>
              <p:nvPr/>
            </p:nvSpPr>
            <p:spPr>
              <a:xfrm>
                <a:off x="7713599" y="4084646"/>
                <a:ext cx="604687" cy="248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6"/>
                    </a:solidFill>
                  </a:rPr>
                  <a:t>fp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 - 24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95CFA5A-2571-06C9-C2CA-B6A1BC6F4404}"/>
                  </a:ext>
                </a:extLst>
              </p:cNvPr>
              <p:cNvSpPr txBox="1"/>
              <p:nvPr/>
            </p:nvSpPr>
            <p:spPr>
              <a:xfrm>
                <a:off x="6939665" y="4066148"/>
                <a:ext cx="604687" cy="248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6"/>
                    </a:solidFill>
                  </a:rPr>
                  <a:t>fp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 - 23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D858FA1-6967-5FC7-05C6-5EE0BDB5ACDD}"/>
                  </a:ext>
                </a:extLst>
              </p:cNvPr>
              <p:cNvSpPr txBox="1"/>
              <p:nvPr/>
            </p:nvSpPr>
            <p:spPr>
              <a:xfrm>
                <a:off x="6164949" y="4057244"/>
                <a:ext cx="604687" cy="248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6"/>
                    </a:solidFill>
                  </a:rPr>
                  <a:t>fp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 - 22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24D0933-DC1E-DC21-C704-6E87E46EDEDB}"/>
                  </a:ext>
                </a:extLst>
              </p:cNvPr>
              <p:cNvSpPr txBox="1"/>
              <p:nvPr/>
            </p:nvSpPr>
            <p:spPr>
              <a:xfrm>
                <a:off x="5389842" y="4066148"/>
                <a:ext cx="604687" cy="248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6"/>
                    </a:solidFill>
                  </a:rPr>
                  <a:t>fp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 - 21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A9C6A2-E0BF-64D6-42AF-988E36B62FD8}"/>
                </a:ext>
              </a:extLst>
            </p:cNvPr>
            <p:cNvGrpSpPr/>
            <p:nvPr/>
          </p:nvGrpSpPr>
          <p:grpSpPr>
            <a:xfrm>
              <a:off x="9166295" y="4938494"/>
              <a:ext cx="2240445" cy="338554"/>
              <a:chOff x="3651225" y="-1681639"/>
              <a:chExt cx="2240445" cy="33855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C2CF6B-CE76-FA1D-6336-2AED4005DE40}"/>
                  </a:ext>
                </a:extLst>
              </p:cNvPr>
              <p:cNvSpPr txBox="1"/>
              <p:nvPr/>
            </p:nvSpPr>
            <p:spPr>
              <a:xfrm>
                <a:off x="3986981" y="-1681639"/>
                <a:ext cx="1904689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increasing address</a:t>
                </a:r>
              </a:p>
            </p:txBody>
          </p:sp>
          <p:sp>
            <p:nvSpPr>
              <p:cNvPr id="8" name="Left Arrow 7">
                <a:extLst>
                  <a:ext uri="{FF2B5EF4-FFF2-40B4-BE49-F238E27FC236}">
                    <a16:creationId xmlns:a16="http://schemas.microsoft.com/office/drawing/2014/main" id="{4C668D51-4287-1B38-1DB9-38C9530E0B0E}"/>
                  </a:ext>
                </a:extLst>
              </p:cNvPr>
              <p:cNvSpPr/>
              <p:nvPr/>
            </p:nvSpPr>
            <p:spPr>
              <a:xfrm>
                <a:off x="3651225" y="-1575535"/>
                <a:ext cx="392906" cy="157124"/>
              </a:xfrm>
              <a:prstGeom prst="lef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558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 animBg="1"/>
      <p:bldP spid="28" grpId="0"/>
      <p:bldP spid="1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0" y="88992"/>
            <a:ext cx="7331243" cy="261908"/>
          </a:xfrm>
        </p:spPr>
        <p:txBody>
          <a:bodyPr/>
          <a:lstStyle/>
          <a:p>
            <a:r>
              <a:rPr lang="en-US" sz="2000" dirty="0"/>
              <a:t>Best Practice: Assembler Generated FP Distance Table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5FE914E9-E25C-7042-76C9-66FEC058098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2920" y="4104248"/>
            <a:ext cx="11364858" cy="253671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For each </a:t>
            </a:r>
            <a:r>
              <a:rPr lang="en-US" sz="1600" dirty="0">
                <a:solidFill>
                  <a:srgbClr val="0070C0"/>
                </a:solidFill>
              </a:rPr>
              <a:t>stack variable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7030A0"/>
                </a:solidFill>
              </a:rPr>
              <a:t>create a .</a:t>
            </a:r>
            <a:r>
              <a:rPr lang="en-US" sz="1600" dirty="0" err="1">
                <a:solidFill>
                  <a:srgbClr val="7030A0"/>
                </a:solidFill>
              </a:rPr>
              <a:t>equ</a:t>
            </a:r>
            <a:r>
              <a:rPr lang="en-US" sz="1600" dirty="0">
                <a:solidFill>
                  <a:srgbClr val="7030A0"/>
                </a:solidFill>
              </a:rPr>
              <a:t> symbol </a:t>
            </a:r>
            <a:r>
              <a:rPr lang="en-US" sz="1600" dirty="0"/>
              <a:t>whose </a:t>
            </a:r>
            <a:r>
              <a:rPr lang="en-US" sz="1600" dirty="0">
                <a:solidFill>
                  <a:srgbClr val="2C895B"/>
                </a:solidFill>
              </a:rPr>
              <a:t>value is the distance in bytes from the FP </a:t>
            </a:r>
            <a:r>
              <a:rPr lang="en-US" sz="1600" dirty="0"/>
              <a:t>after the </a:t>
            </a:r>
            <a:r>
              <a:rPr lang="en-US" sz="1600" dirty="0">
                <a:solidFill>
                  <a:schemeClr val="accent5"/>
                </a:solidFill>
              </a:rPr>
              <a:t>prologue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After the last variable add a name PAD for the size of the frame padding (if any). if no padding, PAD will be set to the same value as the variable above it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The </a:t>
            </a:r>
            <a:r>
              <a:rPr lang="en-US" sz="1600" dirty="0">
                <a:solidFill>
                  <a:srgbClr val="2C895B"/>
                </a:solidFill>
              </a:rPr>
              <a:t>value of the symbol </a:t>
            </a:r>
            <a:r>
              <a:rPr lang="en-US" sz="1600" dirty="0"/>
              <a:t>is an </a:t>
            </a:r>
            <a:r>
              <a:rPr lang="en-US" sz="1600" dirty="0">
                <a:solidFill>
                  <a:schemeClr val="accent1"/>
                </a:solidFill>
              </a:rPr>
              <a:t>expression that calculates the distance from the FP </a:t>
            </a:r>
            <a:r>
              <a:rPr lang="en-US" sz="1600" dirty="0"/>
              <a:t>based on the distance of the variable above it on the stack. The first variable will use SP_OFF as the starting distance</a:t>
            </a:r>
          </a:p>
          <a:p>
            <a:pPr marL="342900" lvl="1" indent="0">
              <a:buNone/>
            </a:pPr>
            <a:r>
              <a:rPr lang="en-US" sz="1600" b="1" dirty="0">
                <a:solidFill>
                  <a:srgbClr val="0070C0"/>
                </a:solidFill>
              </a:rPr>
              <a:t>.</a:t>
            </a:r>
            <a:r>
              <a:rPr lang="en-US" sz="1600" b="1" dirty="0" err="1">
                <a:solidFill>
                  <a:srgbClr val="0070C0"/>
                </a:solidFill>
              </a:rPr>
              <a:t>equ</a:t>
            </a:r>
            <a:r>
              <a:rPr lang="en-US" sz="1600" b="1" dirty="0">
                <a:solidFill>
                  <a:srgbClr val="0070C0"/>
                </a:solidFill>
              </a:rPr>
              <a:t> VAR</a:t>
            </a:r>
            <a:r>
              <a:rPr lang="en-US" sz="1600" dirty="0">
                <a:solidFill>
                  <a:srgbClr val="0070C0"/>
                </a:solidFill>
              </a:rPr>
              <a:t>, </a:t>
            </a:r>
            <a:r>
              <a:rPr lang="en-US" sz="1600" dirty="0" err="1"/>
              <a:t>size_of</a:t>
            </a:r>
            <a:r>
              <a:rPr lang="en-US" sz="1600" dirty="0"/>
              <a:t> var + </a:t>
            </a:r>
            <a:r>
              <a:rPr lang="en-US" sz="1600" dirty="0" err="1"/>
              <a:t>variable_padding</a:t>
            </a:r>
            <a:r>
              <a:rPr lang="en-US" sz="1600" dirty="0"/>
              <a:t> + </a:t>
            </a:r>
            <a:r>
              <a:rPr lang="en-US" sz="1600" dirty="0" err="1"/>
              <a:t>previous_var_symbol</a:t>
            </a:r>
            <a:r>
              <a:rPr lang="en-US" sz="1600" dirty="0"/>
              <a:t>       </a:t>
            </a:r>
            <a:r>
              <a:rPr lang="en-US" sz="1600" i="1" dirty="0">
                <a:solidFill>
                  <a:srgbClr val="2C895B"/>
                </a:solidFill>
              </a:rPr>
              <a:t>// </a:t>
            </a:r>
            <a:r>
              <a:rPr lang="en-US" sz="1600" i="1" dirty="0" err="1">
                <a:solidFill>
                  <a:srgbClr val="2C895B"/>
                </a:solidFill>
              </a:rPr>
              <a:t>previous_var_symbol</a:t>
            </a:r>
            <a:r>
              <a:rPr lang="en-US" sz="1600" i="1" dirty="0">
                <a:solidFill>
                  <a:srgbClr val="2C895B"/>
                </a:solidFill>
              </a:rPr>
              <a:t> distance of the var above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Calculate the size of the local variable area that needs to be added to the </a:t>
            </a:r>
            <a:r>
              <a:rPr lang="en-US" sz="1600" dirty="0" err="1"/>
              <a:t>sp</a:t>
            </a:r>
            <a:r>
              <a:rPr lang="en-US" sz="1600" dirty="0"/>
              <a:t> in bytes</a:t>
            </a:r>
          </a:p>
          <a:p>
            <a:pPr marL="342900" lvl="1" indent="0">
              <a:buNone/>
            </a:pPr>
            <a:r>
              <a:rPr lang="en-US" sz="1600" dirty="0"/>
              <a:t> </a:t>
            </a:r>
            <a:r>
              <a:rPr lang="en-US" sz="1600" b="1" dirty="0">
                <a:solidFill>
                  <a:srgbClr val="0070C0"/>
                </a:solidFill>
              </a:rPr>
              <a:t>FRMADD</a:t>
            </a:r>
            <a:r>
              <a:rPr lang="en-US" sz="1600" dirty="0"/>
              <a:t> = </a:t>
            </a:r>
            <a:r>
              <a:rPr lang="en-US" sz="1600" dirty="0">
                <a:solidFill>
                  <a:schemeClr val="accent1"/>
                </a:solidFill>
              </a:rPr>
              <a:t>distance PAD </a:t>
            </a:r>
            <a:r>
              <a:rPr lang="en-US" sz="1600" dirty="0">
                <a:solidFill>
                  <a:srgbClr val="FF0000"/>
                </a:solidFill>
              </a:rPr>
              <a:t>minus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7030A0"/>
                </a:solidFill>
              </a:rPr>
              <a:t>distance of the SP to the FP (FP_OFF) </a:t>
            </a:r>
            <a:r>
              <a:rPr lang="en-US" sz="1600" dirty="0"/>
              <a:t>after the prologue push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340CC6-5FEF-145D-F8D8-DA28408D854A}"/>
              </a:ext>
            </a:extLst>
          </p:cNvPr>
          <p:cNvGrpSpPr/>
          <p:nvPr/>
        </p:nvGrpSpPr>
        <p:grpSpPr>
          <a:xfrm>
            <a:off x="664068" y="759976"/>
            <a:ext cx="5376889" cy="3098904"/>
            <a:chOff x="6096000" y="596848"/>
            <a:chExt cx="5376889" cy="309890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869D10-0E43-FE47-DCE0-830BEE31CCBE}"/>
                </a:ext>
              </a:extLst>
            </p:cNvPr>
            <p:cNvSpPr/>
            <p:nvPr/>
          </p:nvSpPr>
          <p:spPr>
            <a:xfrm>
              <a:off x="9056200" y="596848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BB739ED-7FC7-8956-4079-8DFF5EB2048B}"/>
                </a:ext>
              </a:extLst>
            </p:cNvPr>
            <p:cNvSpPr/>
            <p:nvPr/>
          </p:nvSpPr>
          <p:spPr>
            <a:xfrm>
              <a:off x="9056200" y="904847"/>
              <a:ext cx="1375959" cy="31208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55BBDFA-E582-BD25-C266-4BFB7C61EA31}"/>
                </a:ext>
              </a:extLst>
            </p:cNvPr>
            <p:cNvSpPr/>
            <p:nvPr/>
          </p:nvSpPr>
          <p:spPr>
            <a:xfrm>
              <a:off x="9056200" y="1233144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D64C7CC-62EF-2C65-412B-5021C314D76D}"/>
                </a:ext>
              </a:extLst>
            </p:cNvPr>
            <p:cNvSpPr/>
            <p:nvPr/>
          </p:nvSpPr>
          <p:spPr>
            <a:xfrm>
              <a:off x="9056200" y="1548116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166826-01FA-0130-44E2-3FDB707B2133}"/>
                </a:ext>
              </a:extLst>
            </p:cNvPr>
            <p:cNvSpPr/>
            <p:nvPr/>
          </p:nvSpPr>
          <p:spPr>
            <a:xfrm>
              <a:off x="9056200" y="1853754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80240C1-9053-2D2F-7B8A-517B77A02024}"/>
                </a:ext>
              </a:extLst>
            </p:cNvPr>
            <p:cNvSpPr txBox="1"/>
            <p:nvPr/>
          </p:nvSpPr>
          <p:spPr>
            <a:xfrm>
              <a:off x="11044567" y="989631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fp</a:t>
              </a:r>
              <a:endParaRPr lang="en-US" sz="1600" dirty="0"/>
            </a:p>
          </p:txBody>
        </p:sp>
        <p:sp>
          <p:nvSpPr>
            <p:cNvPr id="76" name="Left Arrow 75">
              <a:extLst>
                <a:ext uri="{FF2B5EF4-FFF2-40B4-BE49-F238E27FC236}">
                  <a16:creationId xmlns:a16="http://schemas.microsoft.com/office/drawing/2014/main" id="{152109DA-C7AD-ABC5-FA3F-55E2FF3E0FE2}"/>
                </a:ext>
              </a:extLst>
            </p:cNvPr>
            <p:cNvSpPr/>
            <p:nvPr/>
          </p:nvSpPr>
          <p:spPr>
            <a:xfrm>
              <a:off x="10432010" y="1087302"/>
              <a:ext cx="579469" cy="12726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Left Arrow 82">
              <a:extLst>
                <a:ext uri="{FF2B5EF4-FFF2-40B4-BE49-F238E27FC236}">
                  <a16:creationId xmlns:a16="http://schemas.microsoft.com/office/drawing/2014/main" id="{7932B755-2320-50E9-EB6F-6BF6060F7BFD}"/>
                </a:ext>
              </a:extLst>
            </p:cNvPr>
            <p:cNvSpPr/>
            <p:nvPr/>
          </p:nvSpPr>
          <p:spPr>
            <a:xfrm>
              <a:off x="10392859" y="337158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30337EB-7899-81E1-F912-8ED7F288EBE6}"/>
                </a:ext>
              </a:extLst>
            </p:cNvPr>
            <p:cNvSpPr txBox="1"/>
            <p:nvPr/>
          </p:nvSpPr>
          <p:spPr>
            <a:xfrm>
              <a:off x="10912167" y="3357198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E2D2E0F-2847-FBE7-05C1-9242579C75DE}"/>
                </a:ext>
              </a:extLst>
            </p:cNvPr>
            <p:cNvCxnSpPr>
              <a:cxnSpLocks/>
            </p:cNvCxnSpPr>
            <p:nvPr/>
          </p:nvCxnSpPr>
          <p:spPr>
            <a:xfrm>
              <a:off x="7161239" y="1208168"/>
              <a:ext cx="1958919" cy="87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D3108AC-C699-64DE-3FBC-67FF6386C11C}"/>
                </a:ext>
              </a:extLst>
            </p:cNvPr>
            <p:cNvCxnSpPr>
              <a:cxnSpLocks/>
            </p:cNvCxnSpPr>
            <p:nvPr/>
          </p:nvCxnSpPr>
          <p:spPr>
            <a:xfrm>
              <a:off x="7650076" y="2785357"/>
              <a:ext cx="1370367" cy="1168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C66F6E1-CF97-3D1D-40E7-C48B42F387DD}"/>
                </a:ext>
              </a:extLst>
            </p:cNvPr>
            <p:cNvCxnSpPr>
              <a:cxnSpLocks/>
            </p:cNvCxnSpPr>
            <p:nvPr/>
          </p:nvCxnSpPr>
          <p:spPr>
            <a:xfrm>
              <a:off x="8052505" y="2481751"/>
              <a:ext cx="100239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Up-Down Arrow 91">
              <a:extLst>
                <a:ext uri="{FF2B5EF4-FFF2-40B4-BE49-F238E27FC236}">
                  <a16:creationId xmlns:a16="http://schemas.microsoft.com/office/drawing/2014/main" id="{1B39C7FB-68CE-A388-9A45-332E544097A6}"/>
                </a:ext>
              </a:extLst>
            </p:cNvPr>
            <p:cNvSpPr/>
            <p:nvPr/>
          </p:nvSpPr>
          <p:spPr>
            <a:xfrm>
              <a:off x="8387276" y="1233144"/>
              <a:ext cx="109012" cy="1220612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A030F4-DB8B-2D6E-21D9-41B5DF36256F}"/>
                </a:ext>
              </a:extLst>
            </p:cNvPr>
            <p:cNvSpPr txBox="1"/>
            <p:nvPr/>
          </p:nvSpPr>
          <p:spPr>
            <a:xfrm>
              <a:off x="8651460" y="211966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7CAA66A-331F-70D5-64CE-0D91EA9B886F}"/>
                </a:ext>
              </a:extLst>
            </p:cNvPr>
            <p:cNvSpPr txBox="1"/>
            <p:nvPr/>
          </p:nvSpPr>
          <p:spPr>
            <a:xfrm>
              <a:off x="8622956" y="249247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3C8EE5D-B196-38FA-F800-86F3C59254D2}"/>
                </a:ext>
              </a:extLst>
            </p:cNvPr>
            <p:cNvSpPr/>
            <p:nvPr/>
          </p:nvSpPr>
          <p:spPr>
            <a:xfrm rot="16200000">
              <a:off x="7738232" y="1738048"/>
              <a:ext cx="8997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- 16</a:t>
              </a:r>
              <a:endParaRPr lang="en-US" sz="14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4" name="Up-Down Arrow 103">
              <a:extLst>
                <a:ext uri="{FF2B5EF4-FFF2-40B4-BE49-F238E27FC236}">
                  <a16:creationId xmlns:a16="http://schemas.microsoft.com/office/drawing/2014/main" id="{AE65B1AC-FAD1-4AC7-829B-D074F7E49EA6}"/>
                </a:ext>
              </a:extLst>
            </p:cNvPr>
            <p:cNvSpPr/>
            <p:nvPr/>
          </p:nvSpPr>
          <p:spPr>
            <a:xfrm>
              <a:off x="7801339" y="1208168"/>
              <a:ext cx="125638" cy="1538601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7959A14-F0CA-CFED-35E9-6198C0D25A2C}"/>
                </a:ext>
              </a:extLst>
            </p:cNvPr>
            <p:cNvSpPr/>
            <p:nvPr/>
          </p:nvSpPr>
          <p:spPr>
            <a:xfrm rot="16200000">
              <a:off x="7200188" y="1722594"/>
              <a:ext cx="8997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- 20</a:t>
              </a:r>
              <a:endParaRPr lang="en-US" sz="14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6429D42-352F-C975-4F3E-2E6BBBE1E8A2}"/>
                </a:ext>
              </a:extLst>
            </p:cNvPr>
            <p:cNvCxnSpPr>
              <a:cxnSpLocks/>
            </p:cNvCxnSpPr>
            <p:nvPr/>
          </p:nvCxnSpPr>
          <p:spPr>
            <a:xfrm>
              <a:off x="8553702" y="2176638"/>
              <a:ext cx="579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EA221E8-67C5-314A-6C3B-26203F630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7533" y="900169"/>
              <a:ext cx="2727590" cy="1245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Up-Down Arrow 111">
              <a:extLst>
                <a:ext uri="{FF2B5EF4-FFF2-40B4-BE49-F238E27FC236}">
                  <a16:creationId xmlns:a16="http://schemas.microsoft.com/office/drawing/2014/main" id="{C4EF43BA-7A78-F6D4-71A7-12B3A200740A}"/>
                </a:ext>
              </a:extLst>
            </p:cNvPr>
            <p:cNvSpPr/>
            <p:nvPr/>
          </p:nvSpPr>
          <p:spPr>
            <a:xfrm>
              <a:off x="7305121" y="1211860"/>
              <a:ext cx="117715" cy="1904241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EFDE06A-B238-7AB9-E902-B2DA67D01E36}"/>
                </a:ext>
              </a:extLst>
            </p:cNvPr>
            <p:cNvSpPr/>
            <p:nvPr/>
          </p:nvSpPr>
          <p:spPr>
            <a:xfrm rot="16200000">
              <a:off x="5516895" y="1873262"/>
              <a:ext cx="189687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4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32 bytes</a:t>
              </a:r>
            </a:p>
            <a:p>
              <a:pPr algn="ctr"/>
              <a:r>
                <a:rPr lang="en-US" sz="14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65E3B5-441C-76FD-57C3-812E88ED9B00}"/>
                </a:ext>
              </a:extLst>
            </p:cNvPr>
            <p:cNvSpPr/>
            <p:nvPr/>
          </p:nvSpPr>
          <p:spPr>
            <a:xfrm>
              <a:off x="9458788" y="2804014"/>
              <a:ext cx="979185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14F233-E9FD-342C-3F24-0C49A8AA6EC8}"/>
                </a:ext>
              </a:extLst>
            </p:cNvPr>
            <p:cNvSpPr/>
            <p:nvPr/>
          </p:nvSpPr>
          <p:spPr>
            <a:xfrm>
              <a:off x="9062014" y="2810648"/>
              <a:ext cx="422783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E1D49A-6361-B322-266C-69D94EBEF4F3}"/>
                </a:ext>
              </a:extLst>
            </p:cNvPr>
            <p:cNvSpPr/>
            <p:nvPr/>
          </p:nvSpPr>
          <p:spPr>
            <a:xfrm>
              <a:off x="9062013" y="3116913"/>
              <a:ext cx="1375959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frame pad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34E9DE3-D548-9196-977E-4FF6EA73BA22}"/>
                </a:ext>
              </a:extLst>
            </p:cNvPr>
            <p:cNvCxnSpPr>
              <a:cxnSpLocks/>
            </p:cNvCxnSpPr>
            <p:nvPr/>
          </p:nvCxnSpPr>
          <p:spPr>
            <a:xfrm>
              <a:off x="7161239" y="3122735"/>
              <a:ext cx="1893661" cy="1450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F7E0A2-5C34-06E8-2DC5-44BA738E517F}"/>
                </a:ext>
              </a:extLst>
            </p:cNvPr>
            <p:cNvSpPr txBox="1"/>
            <p:nvPr/>
          </p:nvSpPr>
          <p:spPr>
            <a:xfrm>
              <a:off x="8315318" y="273808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+ 3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223581-2709-D1E8-2068-4F97D9911DE3}"/>
                </a:ext>
              </a:extLst>
            </p:cNvPr>
            <p:cNvSpPr/>
            <p:nvPr/>
          </p:nvSpPr>
          <p:spPr>
            <a:xfrm rot="16200000">
              <a:off x="6693531" y="1706583"/>
              <a:ext cx="8997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- 24</a:t>
              </a:r>
              <a:endParaRPr lang="en-US" sz="14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67C8D6-5085-1138-C990-86107285AABC}"/>
                </a:ext>
              </a:extLst>
            </p:cNvPr>
            <p:cNvCxnSpPr>
              <a:cxnSpLocks/>
            </p:cNvCxnSpPr>
            <p:nvPr/>
          </p:nvCxnSpPr>
          <p:spPr>
            <a:xfrm>
              <a:off x="6249347" y="3427042"/>
              <a:ext cx="2812665" cy="77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p-Down Arrow 20">
              <a:extLst>
                <a:ext uri="{FF2B5EF4-FFF2-40B4-BE49-F238E27FC236}">
                  <a16:creationId xmlns:a16="http://schemas.microsoft.com/office/drawing/2014/main" id="{D7A50AD4-79D8-28E6-0F6C-D78CE09491E8}"/>
                </a:ext>
              </a:extLst>
            </p:cNvPr>
            <p:cNvSpPr/>
            <p:nvPr/>
          </p:nvSpPr>
          <p:spPr>
            <a:xfrm>
              <a:off x="6831761" y="935630"/>
              <a:ext cx="45719" cy="2456699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Up-Down Arrow 21">
              <a:extLst>
                <a:ext uri="{FF2B5EF4-FFF2-40B4-BE49-F238E27FC236}">
                  <a16:creationId xmlns:a16="http://schemas.microsoft.com/office/drawing/2014/main" id="{9D78946E-1E3C-AE88-8F7D-50EF3C4FD3F0}"/>
                </a:ext>
              </a:extLst>
            </p:cNvPr>
            <p:cNvSpPr/>
            <p:nvPr/>
          </p:nvSpPr>
          <p:spPr>
            <a:xfrm>
              <a:off x="10651209" y="2202166"/>
              <a:ext cx="45719" cy="1153535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8A9A724-7BD8-A562-0851-DCFD6A999A95}"/>
                </a:ext>
              </a:extLst>
            </p:cNvPr>
            <p:cNvSpPr/>
            <p:nvPr/>
          </p:nvSpPr>
          <p:spPr>
            <a:xfrm rot="16200000">
              <a:off x="10419261" y="2615825"/>
              <a:ext cx="7408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FRMADD</a:t>
              </a:r>
              <a:endParaRPr lang="en-US" sz="1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E1194D-E5BB-7041-4E76-57AEA4568BB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4316" y="2165841"/>
              <a:ext cx="579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Up-Down Arrow 28">
              <a:extLst>
                <a:ext uri="{FF2B5EF4-FFF2-40B4-BE49-F238E27FC236}">
                  <a16:creationId xmlns:a16="http://schemas.microsoft.com/office/drawing/2014/main" id="{40842AB0-2B8B-A4DB-6F78-C338C55257E1}"/>
                </a:ext>
              </a:extLst>
            </p:cNvPr>
            <p:cNvSpPr/>
            <p:nvPr/>
          </p:nvSpPr>
          <p:spPr>
            <a:xfrm>
              <a:off x="10608762" y="1209814"/>
              <a:ext cx="94724" cy="937641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D912F80-405E-468A-4DB4-BC2A79A64406}"/>
                </a:ext>
              </a:extLst>
            </p:cNvPr>
            <p:cNvSpPr/>
            <p:nvPr/>
          </p:nvSpPr>
          <p:spPr>
            <a:xfrm rot="16200000">
              <a:off x="10458697" y="1531101"/>
              <a:ext cx="7408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FP_OFF</a:t>
              </a:r>
              <a:endParaRPr lang="en-US" sz="1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9DA014-FF84-5EEE-1A81-01B35BCAC608}"/>
                </a:ext>
              </a:extLst>
            </p:cNvPr>
            <p:cNvSpPr txBox="1"/>
            <p:nvPr/>
          </p:nvSpPr>
          <p:spPr>
            <a:xfrm>
              <a:off x="8594912" y="310562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4EFC70-1E8B-C744-4310-89F0271B169E}"/>
                </a:ext>
              </a:extLst>
            </p:cNvPr>
            <p:cNvSpPr txBox="1"/>
            <p:nvPr/>
          </p:nvSpPr>
          <p:spPr>
            <a:xfrm>
              <a:off x="8586223" y="156207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01F9CE-F14C-1E7E-E766-D5EFCB13C4CD}"/>
                </a:ext>
              </a:extLst>
            </p:cNvPr>
            <p:cNvSpPr txBox="1"/>
            <p:nvPr/>
          </p:nvSpPr>
          <p:spPr>
            <a:xfrm>
              <a:off x="8672891" y="87982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8D71C34-81F7-B5D9-4C5D-CFA5C86DC67D}"/>
                </a:ext>
              </a:extLst>
            </p:cNvPr>
            <p:cNvSpPr/>
            <p:nvPr/>
          </p:nvSpPr>
          <p:spPr>
            <a:xfrm>
              <a:off x="9066184" y="2477864"/>
              <a:ext cx="1375959" cy="31208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count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BC48387-EDEA-7532-FCD5-B5C19297520B}"/>
                </a:ext>
              </a:extLst>
            </p:cNvPr>
            <p:cNvSpPr/>
            <p:nvPr/>
          </p:nvSpPr>
          <p:spPr>
            <a:xfrm>
              <a:off x="9066185" y="2165777"/>
              <a:ext cx="1375959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2AF966A-7DE0-5DFF-4DE0-EDF8E5E06D97}"/>
              </a:ext>
            </a:extLst>
          </p:cNvPr>
          <p:cNvGrpSpPr/>
          <p:nvPr/>
        </p:nvGrpSpPr>
        <p:grpSpPr>
          <a:xfrm>
            <a:off x="7464458" y="68768"/>
            <a:ext cx="4685706" cy="3890567"/>
            <a:chOff x="607813" y="320908"/>
            <a:chExt cx="4685706" cy="3890567"/>
          </a:xfrm>
        </p:grpSpPr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007A5243-E1D8-AAF1-0B08-87689AB4FE80}"/>
                </a:ext>
              </a:extLst>
            </p:cNvPr>
            <p:cNvSpPr/>
            <p:nvPr/>
          </p:nvSpPr>
          <p:spPr bwMode="auto">
            <a:xfrm>
              <a:off x="607813" y="696036"/>
              <a:ext cx="4342524" cy="351543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.type   main, %function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.global main</a:t>
              </a:r>
            </a:p>
            <a:p>
              <a:endPara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FP_OFF,    12</a:t>
              </a:r>
            </a:p>
            <a:p>
              <a:endPara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C,         4 + FP_OFF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COUNT,     4 + C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BUF,       4 + COUNT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PAD,       4 + BUF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FRMADD,    PAD – FP_OFF</a:t>
              </a:r>
            </a:p>
            <a:p>
              <a:r>
                <a:rPr lang="en-US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FRMADD =  28 - 12 = 16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72204EF-4208-C507-74A9-6DD5FF6BA83A}"/>
                </a:ext>
              </a:extLst>
            </p:cNvPr>
            <p:cNvSpPr txBox="1"/>
            <p:nvPr/>
          </p:nvSpPr>
          <p:spPr>
            <a:xfrm>
              <a:off x="1181072" y="1962561"/>
              <a:ext cx="2104283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variable size in bytes</a:t>
              </a:r>
            </a:p>
          </p:txBody>
        </p:sp>
        <p:sp>
          <p:nvSpPr>
            <p:cNvPr id="38" name="Down Arrow 37">
              <a:extLst>
                <a:ext uri="{FF2B5EF4-FFF2-40B4-BE49-F238E27FC236}">
                  <a16:creationId xmlns:a16="http://schemas.microsoft.com/office/drawing/2014/main" id="{75F4C151-9C0C-8E95-86E3-7173CA55468E}"/>
                </a:ext>
              </a:extLst>
            </p:cNvPr>
            <p:cNvSpPr/>
            <p:nvPr/>
          </p:nvSpPr>
          <p:spPr>
            <a:xfrm>
              <a:off x="3137699" y="2305348"/>
              <a:ext cx="130804" cy="18728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837A88-1FB0-762B-BE05-6991AF9B1D7C}"/>
                </a:ext>
              </a:extLst>
            </p:cNvPr>
            <p:cNvSpPr txBox="1"/>
            <p:nvPr/>
          </p:nvSpPr>
          <p:spPr>
            <a:xfrm>
              <a:off x="3825550" y="1472816"/>
              <a:ext cx="1132600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Prior allocation distance</a:t>
              </a:r>
            </a:p>
          </p:txBody>
        </p:sp>
        <p:sp>
          <p:nvSpPr>
            <p:cNvPr id="40" name="Down Arrow 39">
              <a:extLst>
                <a:ext uri="{FF2B5EF4-FFF2-40B4-BE49-F238E27FC236}">
                  <a16:creationId xmlns:a16="http://schemas.microsoft.com/office/drawing/2014/main" id="{20ECAAA0-CEC3-9EA7-070B-F8F7DCBB1273}"/>
                </a:ext>
              </a:extLst>
            </p:cNvPr>
            <p:cNvSpPr/>
            <p:nvPr/>
          </p:nvSpPr>
          <p:spPr>
            <a:xfrm>
              <a:off x="3833735" y="2271227"/>
              <a:ext cx="130804" cy="18728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12F1D71-958F-07AB-E80B-95D466BEB299}"/>
                </a:ext>
              </a:extLst>
            </p:cNvPr>
            <p:cNvSpPr txBox="1"/>
            <p:nvPr/>
          </p:nvSpPr>
          <p:spPr>
            <a:xfrm>
              <a:off x="2498160" y="1081658"/>
              <a:ext cx="2344199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pushed reg </a:t>
              </a:r>
              <a:r>
                <a:rPr lang="en-US" sz="1600" dirty="0" err="1">
                  <a:solidFill>
                    <a:srgbClr val="FF0000"/>
                  </a:solidFill>
                </a:rPr>
                <a:t>fp</a:t>
              </a:r>
              <a:r>
                <a:rPr lang="en-US" sz="1600" dirty="0">
                  <a:solidFill>
                    <a:srgbClr val="FF0000"/>
                  </a:solidFill>
                </a:rPr>
                <a:t> distance </a:t>
              </a:r>
            </a:p>
          </p:txBody>
        </p:sp>
        <p:sp>
          <p:nvSpPr>
            <p:cNvPr id="42" name="Down Arrow 41">
              <a:extLst>
                <a:ext uri="{FF2B5EF4-FFF2-40B4-BE49-F238E27FC236}">
                  <a16:creationId xmlns:a16="http://schemas.microsoft.com/office/drawing/2014/main" id="{C97CB268-DBFA-C697-02AD-F66E6CFEAEF1}"/>
                </a:ext>
              </a:extLst>
            </p:cNvPr>
            <p:cNvSpPr/>
            <p:nvPr/>
          </p:nvSpPr>
          <p:spPr>
            <a:xfrm>
              <a:off x="3224843" y="1400149"/>
              <a:ext cx="130804" cy="18728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33790FE-1137-3BD5-B094-2E46991402F9}"/>
                </a:ext>
              </a:extLst>
            </p:cNvPr>
            <p:cNvSpPr txBox="1"/>
            <p:nvPr/>
          </p:nvSpPr>
          <p:spPr>
            <a:xfrm>
              <a:off x="877800" y="320908"/>
              <a:ext cx="441571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FP Distance Table one For each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42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 animBg="1"/>
      <p:bldP spid="28" grpId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84" y="-121018"/>
            <a:ext cx="6951291" cy="627849"/>
          </a:xfrm>
        </p:spPr>
        <p:txBody>
          <a:bodyPr/>
          <a:lstStyle/>
          <a:p>
            <a:r>
              <a:rPr lang="en-US" sz="2000" dirty="0"/>
              <a:t>Best Practice: Assembler Generated FP Distance Table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67EC045B-1BDB-BB1A-E8F4-162E13B4C9E2}"/>
              </a:ext>
            </a:extLst>
          </p:cNvPr>
          <p:cNvGraphicFramePr>
            <a:graphicFrameLocks/>
          </p:cNvGraphicFramePr>
          <p:nvPr/>
        </p:nvGraphicFramePr>
        <p:xfrm>
          <a:off x="83408" y="4168902"/>
          <a:ext cx="12025183" cy="24688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611325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70774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914116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3196127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3132841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51406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from </a:t>
                      </a:r>
                      <a:r>
                        <a:rPr lang="en-US" dirty="0" err="1"/>
                        <a:t>fp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298333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293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293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735055"/>
                  </a:ext>
                </a:extLst>
              </a:tr>
              <a:tr h="293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1723941"/>
                  </a:ext>
                </a:extLst>
              </a:tr>
              <a:tr h="293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9881575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9737439" y="2875651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69D10-0E43-FE47-DCE0-830BEE31CCBE}"/>
              </a:ext>
            </a:extLst>
          </p:cNvPr>
          <p:cNvSpPr/>
          <p:nvPr/>
        </p:nvSpPr>
        <p:spPr>
          <a:xfrm>
            <a:off x="9731625" y="3996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9731625" y="347962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9731625" y="676259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9731625" y="991231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9731625" y="1296869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1719992" y="432746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1107435" y="530417"/>
            <a:ext cx="579469" cy="1272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10222330" y="3184174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1068284" y="2814704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1587592" y="2800313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7836664" y="651283"/>
            <a:ext cx="1958919" cy="8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8325501" y="2228472"/>
            <a:ext cx="1370367" cy="116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8727930" y="1924866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9062701" y="676259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07A5243-E1D8-AAF1-0B08-87689AB4FE80}"/>
              </a:ext>
            </a:extLst>
          </p:cNvPr>
          <p:cNvSpPr/>
          <p:nvPr/>
        </p:nvSpPr>
        <p:spPr bwMode="auto">
          <a:xfrm>
            <a:off x="275910" y="1108450"/>
            <a:ext cx="4342524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.type   main, %function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.global main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C,         4 + FP_OFF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COUNT,     4 + C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BUF,       4 + COUNT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PAD,       4 + BUF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   PAD – FP_OFF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28 - 12 = 16 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9326885" y="15627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9298381" y="19355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8413657" y="1181163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8476764" y="651283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7875613" y="1165709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9229127" y="1619753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7052958" y="343284"/>
            <a:ext cx="2727590" cy="124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980546" y="654975"/>
            <a:ext cx="117715" cy="19042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6192320" y="1316377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5E3B5-441C-76FD-57C3-812E88ED9B00}"/>
              </a:ext>
            </a:extLst>
          </p:cNvPr>
          <p:cNvSpPr/>
          <p:nvPr/>
        </p:nvSpPr>
        <p:spPr>
          <a:xfrm>
            <a:off x="10134213" y="2247129"/>
            <a:ext cx="979185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buf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4F233-E9FD-342C-3F24-0C49A8AA6EC8}"/>
              </a:ext>
            </a:extLst>
          </p:cNvPr>
          <p:cNvSpPr/>
          <p:nvPr/>
        </p:nvSpPr>
        <p:spPr>
          <a:xfrm>
            <a:off x="9737439" y="2253763"/>
            <a:ext cx="422783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D49A-6361-B322-266C-69D94EBEF4F3}"/>
              </a:ext>
            </a:extLst>
          </p:cNvPr>
          <p:cNvSpPr/>
          <p:nvPr/>
        </p:nvSpPr>
        <p:spPr>
          <a:xfrm>
            <a:off x="9737438" y="2560028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4E9DE3-D548-9196-977E-4FF6EA73BA22}"/>
              </a:ext>
            </a:extLst>
          </p:cNvPr>
          <p:cNvCxnSpPr>
            <a:cxnSpLocks/>
          </p:cNvCxnSpPr>
          <p:nvPr/>
        </p:nvCxnSpPr>
        <p:spPr>
          <a:xfrm>
            <a:off x="7836664" y="2565850"/>
            <a:ext cx="1893661" cy="145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7E0A2-5C34-06E8-2DC5-44BA738E517F}"/>
              </a:ext>
            </a:extLst>
          </p:cNvPr>
          <p:cNvSpPr txBox="1"/>
          <p:nvPr/>
        </p:nvSpPr>
        <p:spPr>
          <a:xfrm>
            <a:off x="8990743" y="218120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+ 3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23581-2709-D1E8-2068-4F97D9911DE3}"/>
              </a:ext>
            </a:extLst>
          </p:cNvPr>
          <p:cNvSpPr/>
          <p:nvPr/>
        </p:nvSpPr>
        <p:spPr>
          <a:xfrm rot="16200000">
            <a:off x="7368956" y="1149698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- 24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7C8D6-5085-1138-C990-86107285AABC}"/>
              </a:ext>
            </a:extLst>
          </p:cNvPr>
          <p:cNvCxnSpPr>
            <a:cxnSpLocks/>
          </p:cNvCxnSpPr>
          <p:nvPr/>
        </p:nvCxnSpPr>
        <p:spPr>
          <a:xfrm>
            <a:off x="6924772" y="2870157"/>
            <a:ext cx="2812665" cy="7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D7A50AD4-79D8-28E6-0F6C-D78CE09491E8}"/>
              </a:ext>
            </a:extLst>
          </p:cNvPr>
          <p:cNvSpPr/>
          <p:nvPr/>
        </p:nvSpPr>
        <p:spPr>
          <a:xfrm>
            <a:off x="7507186" y="378745"/>
            <a:ext cx="45719" cy="245669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9D78946E-1E3C-AE88-8F7D-50EF3C4FD3F0}"/>
              </a:ext>
            </a:extLst>
          </p:cNvPr>
          <p:cNvSpPr/>
          <p:nvPr/>
        </p:nvSpPr>
        <p:spPr>
          <a:xfrm>
            <a:off x="11326634" y="1645281"/>
            <a:ext cx="45719" cy="115353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A9A724-7BD8-A562-0851-DCFD6A999A95}"/>
              </a:ext>
            </a:extLst>
          </p:cNvPr>
          <p:cNvSpPr/>
          <p:nvPr/>
        </p:nvSpPr>
        <p:spPr>
          <a:xfrm rot="16200000">
            <a:off x="11094686" y="2058940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1194D-E5BB-7041-4E76-57AEA4568BB4}"/>
              </a:ext>
            </a:extLst>
          </p:cNvPr>
          <p:cNvCxnSpPr>
            <a:cxnSpLocks/>
          </p:cNvCxnSpPr>
          <p:nvPr/>
        </p:nvCxnSpPr>
        <p:spPr>
          <a:xfrm>
            <a:off x="11049741" y="1608956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Up-Down Arrow 28">
            <a:extLst>
              <a:ext uri="{FF2B5EF4-FFF2-40B4-BE49-F238E27FC236}">
                <a16:creationId xmlns:a16="http://schemas.microsoft.com/office/drawing/2014/main" id="{40842AB0-2B8B-A4DB-6F78-C338C55257E1}"/>
              </a:ext>
            </a:extLst>
          </p:cNvPr>
          <p:cNvSpPr/>
          <p:nvPr/>
        </p:nvSpPr>
        <p:spPr>
          <a:xfrm>
            <a:off x="11284187" y="652929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912F80-405E-468A-4DB4-BC2A79A64406}"/>
              </a:ext>
            </a:extLst>
          </p:cNvPr>
          <p:cNvSpPr/>
          <p:nvPr/>
        </p:nvSpPr>
        <p:spPr>
          <a:xfrm rot="16200000">
            <a:off x="11134122" y="974216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A014-FF84-5EEE-1A81-01B35BCAC608}"/>
              </a:ext>
            </a:extLst>
          </p:cNvPr>
          <p:cNvSpPr txBox="1"/>
          <p:nvPr/>
        </p:nvSpPr>
        <p:spPr>
          <a:xfrm>
            <a:off x="9270337" y="25487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4EFC70-1E8B-C744-4310-89F0271B169E}"/>
              </a:ext>
            </a:extLst>
          </p:cNvPr>
          <p:cNvSpPr txBox="1"/>
          <p:nvPr/>
        </p:nvSpPr>
        <p:spPr>
          <a:xfrm>
            <a:off x="9261648" y="100518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1F9CE-F14C-1E7E-E766-D5EFCB13C4CD}"/>
              </a:ext>
            </a:extLst>
          </p:cNvPr>
          <p:cNvSpPr txBox="1"/>
          <p:nvPr/>
        </p:nvSpPr>
        <p:spPr>
          <a:xfrm>
            <a:off x="9348316" y="322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20994C-E759-F472-B304-0FB42201E7C2}"/>
              </a:ext>
            </a:extLst>
          </p:cNvPr>
          <p:cNvGrpSpPr/>
          <p:nvPr/>
        </p:nvGrpSpPr>
        <p:grpSpPr>
          <a:xfrm>
            <a:off x="4880190" y="3346388"/>
            <a:ext cx="5052097" cy="873293"/>
            <a:chOff x="5262410" y="3767372"/>
            <a:chExt cx="3111671" cy="63512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152A72-750F-1284-E34C-167C147A4DB1}"/>
                </a:ext>
              </a:extLst>
            </p:cNvPr>
            <p:cNvSpPr/>
            <p:nvPr/>
          </p:nvSpPr>
          <p:spPr>
            <a:xfrm>
              <a:off x="6072317" y="3777291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AB46D69-321F-BD52-33EE-D7C6E13D03F9}"/>
                </a:ext>
              </a:extLst>
            </p:cNvPr>
            <p:cNvSpPr/>
            <p:nvPr/>
          </p:nvSpPr>
          <p:spPr>
            <a:xfrm>
              <a:off x="6841356" y="3768246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1F2F83-1CE0-D1AF-FC5D-B38E185A5FE0}"/>
                </a:ext>
              </a:extLst>
            </p:cNvPr>
            <p:cNvSpPr/>
            <p:nvPr/>
          </p:nvSpPr>
          <p:spPr>
            <a:xfrm>
              <a:off x="7609750" y="3767372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35FC0-BA12-67E5-C004-0C7551F205D1}"/>
                </a:ext>
              </a:extLst>
            </p:cNvPr>
            <p:cNvSpPr/>
            <p:nvPr/>
          </p:nvSpPr>
          <p:spPr>
            <a:xfrm>
              <a:off x="5262410" y="3777290"/>
              <a:ext cx="809907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var pad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6E14C7-5050-2F0D-7E98-502C9BA9779C}"/>
                </a:ext>
              </a:extLst>
            </p:cNvPr>
            <p:cNvSpPr txBox="1"/>
            <p:nvPr/>
          </p:nvSpPr>
          <p:spPr>
            <a:xfrm>
              <a:off x="7723364" y="4048950"/>
              <a:ext cx="6132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/>
                  </a:solidFill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</a:rPr>
                <a:t> -BUF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0B4A5F-3CBF-61B9-0C38-9096F935712F}"/>
                </a:ext>
              </a:extLst>
            </p:cNvPr>
            <p:cNvSpPr txBox="1"/>
            <p:nvPr/>
          </p:nvSpPr>
          <p:spPr>
            <a:xfrm>
              <a:off x="6887942" y="4044282"/>
              <a:ext cx="805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/>
                  </a:solidFill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</a:rPr>
                <a:t> –BUF+1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F189DA-BFD9-D4E1-630E-7C55F6B94776}"/>
                </a:ext>
              </a:extLst>
            </p:cNvPr>
            <p:cNvSpPr txBox="1"/>
            <p:nvPr/>
          </p:nvSpPr>
          <p:spPr>
            <a:xfrm>
              <a:off x="6098841" y="4063946"/>
              <a:ext cx="805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/>
                  </a:solidFill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</a:rPr>
                <a:t> –BUF+2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423C5B-9C45-77F8-818F-D8A14DD5EF13}"/>
                </a:ext>
              </a:extLst>
            </p:cNvPr>
            <p:cNvSpPr txBox="1"/>
            <p:nvPr/>
          </p:nvSpPr>
          <p:spPr>
            <a:xfrm>
              <a:off x="5266848" y="4051808"/>
              <a:ext cx="805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/>
                  </a:solidFill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</a:rPr>
                <a:t> –BUF+3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E8D71C34-81F7-B5D9-4C5D-CFA5C86DC67D}"/>
              </a:ext>
            </a:extLst>
          </p:cNvPr>
          <p:cNvSpPr/>
          <p:nvPr/>
        </p:nvSpPr>
        <p:spPr>
          <a:xfrm>
            <a:off x="9741609" y="1927075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C48387-EDEA-7532-FCD5-B5C19297520B}"/>
              </a:ext>
            </a:extLst>
          </p:cNvPr>
          <p:cNvSpPr/>
          <p:nvPr/>
        </p:nvSpPr>
        <p:spPr>
          <a:xfrm>
            <a:off x="9741610" y="1614988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86AA0E-1E53-73F6-471E-9E8D88E3694F}"/>
              </a:ext>
            </a:extLst>
          </p:cNvPr>
          <p:cNvGrpSpPr/>
          <p:nvPr/>
        </p:nvGrpSpPr>
        <p:grpSpPr>
          <a:xfrm>
            <a:off x="5932735" y="2985791"/>
            <a:ext cx="2240445" cy="338554"/>
            <a:chOff x="3836194" y="-564356"/>
            <a:chExt cx="2240445" cy="33855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E40347-6DD7-6EF0-AA2E-FD6579369EED}"/>
                </a:ext>
              </a:extLst>
            </p:cNvPr>
            <p:cNvSpPr txBox="1"/>
            <p:nvPr/>
          </p:nvSpPr>
          <p:spPr>
            <a:xfrm>
              <a:off x="4171950" y="-564356"/>
              <a:ext cx="1904689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increasing address</a:t>
              </a:r>
            </a:p>
          </p:txBody>
        </p:sp>
        <p:sp>
          <p:nvSpPr>
            <p:cNvPr id="33" name="Left Arrow 32">
              <a:extLst>
                <a:ext uri="{FF2B5EF4-FFF2-40B4-BE49-F238E27FC236}">
                  <a16:creationId xmlns:a16="http://schemas.microsoft.com/office/drawing/2014/main" id="{A75BE4DE-E0F0-75CE-7511-C0CD2DC5C39A}"/>
                </a:ext>
              </a:extLst>
            </p:cNvPr>
            <p:cNvSpPr/>
            <p:nvPr/>
          </p:nvSpPr>
          <p:spPr>
            <a:xfrm>
              <a:off x="3836194" y="-458252"/>
              <a:ext cx="392906" cy="157124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3F9B466-BC3E-B5B2-FADE-85219D3BDC9F}"/>
              </a:ext>
            </a:extLst>
          </p:cNvPr>
          <p:cNvSpPr txBox="1"/>
          <p:nvPr/>
        </p:nvSpPr>
        <p:spPr>
          <a:xfrm>
            <a:off x="426056" y="635854"/>
            <a:ext cx="394072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FP Distance Table For each function</a:t>
            </a:r>
          </a:p>
        </p:txBody>
      </p:sp>
    </p:spTree>
    <p:extLst>
      <p:ext uri="{BB962C8B-B14F-4D97-AF65-F5344CB8AC3E}">
        <p14:creationId xmlns:p14="http://schemas.microsoft.com/office/powerpoint/2010/main" val="82519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34" y="0"/>
            <a:ext cx="6459345" cy="438223"/>
          </a:xfrm>
        </p:spPr>
        <p:txBody>
          <a:bodyPr/>
          <a:lstStyle/>
          <a:p>
            <a:r>
              <a:rPr lang="en-US" sz="2400" dirty="0"/>
              <a:t>Initializing and Accessing Stack 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9683291" y="2620153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9677477" y="92464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9677477" y="420761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9677477" y="73573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9677477" y="1041371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1665844" y="177248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1053287" y="274919"/>
            <a:ext cx="579469" cy="1272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10168182" y="2928676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B96578-ECA7-BAC8-3D79-E7C947A47D7C}"/>
              </a:ext>
            </a:extLst>
          </p:cNvPr>
          <p:cNvSpPr/>
          <p:nvPr/>
        </p:nvSpPr>
        <p:spPr>
          <a:xfrm>
            <a:off x="9676177" y="1676342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9DCDB3A-A8E1-B8F5-5924-D570E22931FE}"/>
              </a:ext>
            </a:extLst>
          </p:cNvPr>
          <p:cNvSpPr/>
          <p:nvPr/>
        </p:nvSpPr>
        <p:spPr>
          <a:xfrm>
            <a:off x="9676178" y="1364255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1014136" y="255920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1533444" y="2544815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7782516" y="395785"/>
            <a:ext cx="1958919" cy="8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8271353" y="1972974"/>
            <a:ext cx="1370367" cy="116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8673782" y="1669368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9008553" y="420761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9272737" y="13072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9244233" y="16800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8359509" y="925665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8422616" y="395785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7821465" y="910211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9174979" y="1364255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7303093" y="87786"/>
            <a:ext cx="2423307" cy="319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926398" y="399477"/>
            <a:ext cx="117715" cy="19042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6138172" y="1060879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5E3B5-441C-76FD-57C3-812E88ED9B00}"/>
              </a:ext>
            </a:extLst>
          </p:cNvPr>
          <p:cNvSpPr/>
          <p:nvPr/>
        </p:nvSpPr>
        <p:spPr>
          <a:xfrm>
            <a:off x="10080065" y="1991631"/>
            <a:ext cx="979185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buf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4F233-E9FD-342C-3F24-0C49A8AA6EC8}"/>
              </a:ext>
            </a:extLst>
          </p:cNvPr>
          <p:cNvSpPr/>
          <p:nvPr/>
        </p:nvSpPr>
        <p:spPr>
          <a:xfrm>
            <a:off x="9683291" y="1998265"/>
            <a:ext cx="422783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D49A-6361-B322-266C-69D94EBEF4F3}"/>
              </a:ext>
            </a:extLst>
          </p:cNvPr>
          <p:cNvSpPr/>
          <p:nvPr/>
        </p:nvSpPr>
        <p:spPr>
          <a:xfrm>
            <a:off x="9683290" y="2304530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4E9DE3-D548-9196-977E-4FF6EA73BA22}"/>
              </a:ext>
            </a:extLst>
          </p:cNvPr>
          <p:cNvCxnSpPr>
            <a:cxnSpLocks/>
          </p:cNvCxnSpPr>
          <p:nvPr/>
        </p:nvCxnSpPr>
        <p:spPr>
          <a:xfrm>
            <a:off x="7782516" y="2310352"/>
            <a:ext cx="1893661" cy="145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7E0A2-5C34-06E8-2DC5-44BA738E517F}"/>
              </a:ext>
            </a:extLst>
          </p:cNvPr>
          <p:cNvSpPr txBox="1"/>
          <p:nvPr/>
        </p:nvSpPr>
        <p:spPr>
          <a:xfrm>
            <a:off x="8936595" y="192570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+ 3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23581-2709-D1E8-2068-4F97D9911DE3}"/>
              </a:ext>
            </a:extLst>
          </p:cNvPr>
          <p:cNvSpPr/>
          <p:nvPr/>
        </p:nvSpPr>
        <p:spPr>
          <a:xfrm rot="16200000">
            <a:off x="7314808" y="894200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- 24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7C8D6-5085-1138-C990-86107285AABC}"/>
              </a:ext>
            </a:extLst>
          </p:cNvPr>
          <p:cNvCxnSpPr>
            <a:cxnSpLocks/>
          </p:cNvCxnSpPr>
          <p:nvPr/>
        </p:nvCxnSpPr>
        <p:spPr>
          <a:xfrm>
            <a:off x="7246289" y="2643222"/>
            <a:ext cx="24951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D7A50AD4-79D8-28E6-0F6C-D78CE09491E8}"/>
              </a:ext>
            </a:extLst>
          </p:cNvPr>
          <p:cNvSpPr/>
          <p:nvPr/>
        </p:nvSpPr>
        <p:spPr>
          <a:xfrm>
            <a:off x="7452917" y="177248"/>
            <a:ext cx="45719" cy="245669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9D78946E-1E3C-AE88-8F7D-50EF3C4FD3F0}"/>
              </a:ext>
            </a:extLst>
          </p:cNvPr>
          <p:cNvSpPr/>
          <p:nvPr/>
        </p:nvSpPr>
        <p:spPr>
          <a:xfrm>
            <a:off x="11272486" y="1389783"/>
            <a:ext cx="45719" cy="115353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A9A724-7BD8-A562-0851-DCFD6A999A95}"/>
              </a:ext>
            </a:extLst>
          </p:cNvPr>
          <p:cNvSpPr/>
          <p:nvPr/>
        </p:nvSpPr>
        <p:spPr>
          <a:xfrm rot="16200000">
            <a:off x="11040538" y="1803442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1194D-E5BB-7041-4E76-57AEA4568BB4}"/>
              </a:ext>
            </a:extLst>
          </p:cNvPr>
          <p:cNvCxnSpPr>
            <a:cxnSpLocks/>
          </p:cNvCxnSpPr>
          <p:nvPr/>
        </p:nvCxnSpPr>
        <p:spPr>
          <a:xfrm>
            <a:off x="10995593" y="1353458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Up-Down Arrow 28">
            <a:extLst>
              <a:ext uri="{FF2B5EF4-FFF2-40B4-BE49-F238E27FC236}">
                <a16:creationId xmlns:a16="http://schemas.microsoft.com/office/drawing/2014/main" id="{40842AB0-2B8B-A4DB-6F78-C338C55257E1}"/>
              </a:ext>
            </a:extLst>
          </p:cNvPr>
          <p:cNvSpPr/>
          <p:nvPr/>
        </p:nvSpPr>
        <p:spPr>
          <a:xfrm>
            <a:off x="11230039" y="397431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912F80-405E-468A-4DB4-BC2A79A64406}"/>
              </a:ext>
            </a:extLst>
          </p:cNvPr>
          <p:cNvSpPr/>
          <p:nvPr/>
        </p:nvSpPr>
        <p:spPr>
          <a:xfrm rot="16200000">
            <a:off x="11079974" y="718718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A014-FF84-5EEE-1A81-01B35BCAC608}"/>
              </a:ext>
            </a:extLst>
          </p:cNvPr>
          <p:cNvSpPr txBox="1"/>
          <p:nvPr/>
        </p:nvSpPr>
        <p:spPr>
          <a:xfrm>
            <a:off x="9216189" y="22932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4EFC70-1E8B-C744-4310-89F0271B169E}"/>
              </a:ext>
            </a:extLst>
          </p:cNvPr>
          <p:cNvSpPr txBox="1"/>
          <p:nvPr/>
        </p:nvSpPr>
        <p:spPr>
          <a:xfrm>
            <a:off x="9207500" y="74968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1F9CE-F14C-1E7E-E766-D5EFCB13C4CD}"/>
              </a:ext>
            </a:extLst>
          </p:cNvPr>
          <p:cNvSpPr txBox="1"/>
          <p:nvPr/>
        </p:nvSpPr>
        <p:spPr>
          <a:xfrm>
            <a:off x="9294168" y="674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AE1E210-93F1-2ACE-5FD0-BA30D4A65B99}"/>
              </a:ext>
            </a:extLst>
          </p:cNvPr>
          <p:cNvSpPr/>
          <p:nvPr/>
        </p:nvSpPr>
        <p:spPr bwMode="auto">
          <a:xfrm>
            <a:off x="9685572" y="3807973"/>
            <a:ext cx="2244091" cy="53840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./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-136572160 0 hi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B8BB7762-4E39-6BC3-AE8B-B2B6FCCF6FD0}"/>
              </a:ext>
            </a:extLst>
          </p:cNvPr>
          <p:cNvSpPr/>
          <p:nvPr/>
        </p:nvSpPr>
        <p:spPr bwMode="auto">
          <a:xfrm>
            <a:off x="5026204" y="2779556"/>
            <a:ext cx="4414641" cy="16468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"hi";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%d %s\n", c, count,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</p:txBody>
      </p:sp>
      <p:sp>
        <p:nvSpPr>
          <p:cNvPr id="42" name="Left Arrow 41">
            <a:extLst>
              <a:ext uri="{FF2B5EF4-FFF2-40B4-BE49-F238E27FC236}">
                <a16:creationId xmlns:a16="http://schemas.microsoft.com/office/drawing/2014/main" id="{A4641CED-269F-771B-DEED-5C25027E8528}"/>
              </a:ext>
            </a:extLst>
          </p:cNvPr>
          <p:cNvSpPr/>
          <p:nvPr/>
        </p:nvSpPr>
        <p:spPr>
          <a:xfrm rot="16200000">
            <a:off x="8621989" y="3723503"/>
            <a:ext cx="235634" cy="1766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D073D8-B035-2529-B339-ACB28016D86E}"/>
              </a:ext>
            </a:extLst>
          </p:cNvPr>
          <p:cNvSpPr txBox="1"/>
          <p:nvPr/>
        </p:nvSpPr>
        <p:spPr>
          <a:xfrm>
            <a:off x="7346277" y="3355449"/>
            <a:ext cx="194155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pass stack address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39F143-7B91-9F87-88F4-624873FA7DDE}"/>
              </a:ext>
            </a:extLst>
          </p:cNvPr>
          <p:cNvGrpSpPr/>
          <p:nvPr/>
        </p:nvGrpSpPr>
        <p:grpSpPr>
          <a:xfrm>
            <a:off x="38496" y="1466067"/>
            <a:ext cx="4742190" cy="5179591"/>
            <a:chOff x="118431" y="2007611"/>
            <a:chExt cx="4742190" cy="5179591"/>
          </a:xfrm>
        </p:grpSpPr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007A5243-E1D8-AAF1-0B08-87689AB4FE80}"/>
                </a:ext>
              </a:extLst>
            </p:cNvPr>
            <p:cNvSpPr/>
            <p:nvPr/>
          </p:nvSpPr>
          <p:spPr bwMode="auto">
            <a:xfrm>
              <a:off x="118431" y="2007611"/>
              <a:ext cx="4374949" cy="465558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main: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push    {r4, r5,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add    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FP_OFF</a:t>
              </a:r>
            </a:p>
            <a:p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add    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-FRMADD</a:t>
              </a:r>
            </a:p>
            <a:p>
              <a:r>
                <a:rPr lang="en-US" sz="16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nothing to do for C</a:t>
              </a:r>
            </a:p>
            <a:p>
              <a:r>
                <a:rPr lang="en-US" sz="16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  r2, 0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str     r2, [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-COUNT]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strb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r2, [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-BUF+2]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	    r2, 'h'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strb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r2, [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-BUF]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	    r2, '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strb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    r2, [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-BUF+1]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    r0, =.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Lmess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  // arg1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    r1, [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-C]     // arg2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    r2, [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-COUNT] // arg3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add     r3, </a:t>
              </a:r>
              <a:r>
                <a:rPr lang="en-US" sz="1600" dirty="0" err="1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-BUF     </a:t>
              </a:r>
              <a:r>
                <a:rPr lang="en-US" sz="1600" i="1" dirty="0">
                  <a:solidFill>
                    <a:srgbClr val="2C895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// arg4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bl   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endPara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A4EB35-7D3A-7C68-B3F2-3525046D09A3}"/>
                </a:ext>
              </a:extLst>
            </p:cNvPr>
            <p:cNvSpPr txBox="1"/>
            <p:nvPr/>
          </p:nvSpPr>
          <p:spPr>
            <a:xfrm>
              <a:off x="577284" y="6848648"/>
              <a:ext cx="3676006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passes address of a stack variable </a:t>
              </a:r>
              <a:r>
                <a:rPr lang="en-US" sz="1600" dirty="0" err="1">
                  <a:solidFill>
                    <a:schemeClr val="accent1"/>
                  </a:solidFill>
                </a:rPr>
                <a:t>buf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sp>
          <p:nvSpPr>
            <p:cNvPr id="39" name="Left Arrow 38">
              <a:extLst>
                <a:ext uri="{FF2B5EF4-FFF2-40B4-BE49-F238E27FC236}">
                  <a16:creationId xmlns:a16="http://schemas.microsoft.com/office/drawing/2014/main" id="{CB1E5936-C34B-BA71-23F2-DA7F1EA2169F}"/>
                </a:ext>
              </a:extLst>
            </p:cNvPr>
            <p:cNvSpPr/>
            <p:nvPr/>
          </p:nvSpPr>
          <p:spPr>
            <a:xfrm rot="5400000">
              <a:off x="2554172" y="6496773"/>
              <a:ext cx="533877" cy="16987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504D8BD-CAF0-A79D-E868-25F3DC77C811}"/>
                </a:ext>
              </a:extLst>
            </p:cNvPr>
            <p:cNvSpPr txBox="1"/>
            <p:nvPr/>
          </p:nvSpPr>
          <p:spPr>
            <a:xfrm>
              <a:off x="3620815" y="2361751"/>
              <a:ext cx="1239806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passes contents of stack var C and COUNT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12C72CC-929E-7E1F-6D10-4803E7F669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6050" y="3753532"/>
              <a:ext cx="1395816" cy="177916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5C247E8-5843-06F4-5155-2CF448129C7F}"/>
              </a:ext>
            </a:extLst>
          </p:cNvPr>
          <p:cNvSpPr/>
          <p:nvPr/>
        </p:nvSpPr>
        <p:spPr bwMode="auto">
          <a:xfrm>
            <a:off x="213889" y="436771"/>
            <a:ext cx="4086954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  .section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Lmess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.string "%d %d 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.extern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01D3DA74-CAB5-1164-36D7-8EF348B478D1}"/>
              </a:ext>
            </a:extLst>
          </p:cNvPr>
          <p:cNvGraphicFramePr>
            <a:graphicFrameLocks/>
          </p:cNvGraphicFramePr>
          <p:nvPr/>
        </p:nvGraphicFramePr>
        <p:xfrm>
          <a:off x="4413445" y="4678803"/>
          <a:ext cx="7733970" cy="182880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117353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1735927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000443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070019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algn="ctr"/>
                      <a:r>
                        <a:rPr lang="en-US" sz="12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distance from </a:t>
                      </a:r>
                      <a:r>
                        <a:rPr lang="en-US" sz="1200" dirty="0" err="1"/>
                        <a:t>fp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2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735055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2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1723941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2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9881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58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2D0F-EF8C-822E-D886-85A452792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143"/>
            <a:ext cx="10515600" cy="427627"/>
          </a:xfrm>
        </p:spPr>
        <p:txBody>
          <a:bodyPr/>
          <a:lstStyle/>
          <a:p>
            <a:r>
              <a:rPr lang="en-US" dirty="0"/>
              <a:t>Stack Frame Design Practice</a:t>
            </a:r>
          </a:p>
        </p:txBody>
      </p:sp>
      <p:sp>
        <p:nvSpPr>
          <p:cNvPr id="77" name="Content Placeholder 76">
            <a:extLst>
              <a:ext uri="{FF2B5EF4-FFF2-40B4-BE49-F238E27FC236}">
                <a16:creationId xmlns:a16="http://schemas.microsoft.com/office/drawing/2014/main" id="{9780925A-0962-AA7B-0ED0-38E538D0FD4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6430" y="17410"/>
            <a:ext cx="5384493" cy="170252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Write the variables in C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Draw a picture of the stack frame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Write the code to generate the offsets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create the distance table to the variables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9C96FC-4E58-CE6C-98C8-00E745A53A3D}"/>
              </a:ext>
            </a:extLst>
          </p:cNvPr>
          <p:cNvSpPr/>
          <p:nvPr/>
        </p:nvSpPr>
        <p:spPr bwMode="auto">
          <a:xfrm>
            <a:off x="7826941" y="2325687"/>
            <a:ext cx="4194790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C,         1 + FP_OFF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S,         3 + C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B,         8 + S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PTR,       4 + B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PAD,       0 + PTR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   PAD – FP_OFF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28 - 12 = 16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50749CA-6C09-5FF9-D39A-249A29CD7662}"/>
              </a:ext>
            </a:extLst>
          </p:cNvPr>
          <p:cNvSpPr/>
          <p:nvPr/>
        </p:nvSpPr>
        <p:spPr bwMode="auto">
          <a:xfrm>
            <a:off x="27175" y="801876"/>
            <a:ext cx="3255015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signed char c;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signed short s;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unsigned char b[] = "Stack";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unsigned char *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&amp;b;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939FA7-ABFB-1EBB-BF39-B95E8BF9BE3E}"/>
              </a:ext>
            </a:extLst>
          </p:cNvPr>
          <p:cNvGrpSpPr/>
          <p:nvPr/>
        </p:nvGrpSpPr>
        <p:grpSpPr>
          <a:xfrm>
            <a:off x="4332026" y="1590468"/>
            <a:ext cx="3462234" cy="1550675"/>
            <a:chOff x="4644618" y="1226153"/>
            <a:chExt cx="1973824" cy="13426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621D67-F161-C74D-9F3A-0DA672D9C15F}"/>
                </a:ext>
              </a:extLst>
            </p:cNvPr>
            <p:cNvSpPr/>
            <p:nvPr/>
          </p:nvSpPr>
          <p:spPr>
            <a:xfrm>
              <a:off x="4644618" y="1307824"/>
              <a:ext cx="1375959" cy="31208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lr</a:t>
              </a:r>
              <a:r>
                <a:rPr lang="en-US" sz="2000" dirty="0"/>
                <a:t> to caller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0601221-7238-873B-1C70-01B7630BCB56}"/>
                </a:ext>
              </a:extLst>
            </p:cNvPr>
            <p:cNvSpPr/>
            <p:nvPr/>
          </p:nvSpPr>
          <p:spPr>
            <a:xfrm>
              <a:off x="4644618" y="1636121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callers </a:t>
              </a:r>
              <a:r>
                <a:rPr lang="en-US" sz="2000" dirty="0" err="1"/>
                <a:t>fp</a:t>
              </a:r>
              <a:endParaRPr lang="en-US" sz="20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9CC335F-E870-9845-DED0-7965855FAB4F}"/>
                </a:ext>
              </a:extLst>
            </p:cNvPr>
            <p:cNvSpPr/>
            <p:nvPr/>
          </p:nvSpPr>
          <p:spPr>
            <a:xfrm>
              <a:off x="4644618" y="195109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saved r5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30FD42E-77EF-FC36-D981-A76A70A3394D}"/>
                </a:ext>
              </a:extLst>
            </p:cNvPr>
            <p:cNvSpPr/>
            <p:nvPr/>
          </p:nvSpPr>
          <p:spPr>
            <a:xfrm>
              <a:off x="4644618" y="2256731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saved r4</a:t>
              </a:r>
            </a:p>
          </p:txBody>
        </p:sp>
        <p:sp>
          <p:nvSpPr>
            <p:cNvPr id="32" name="Left Arrow 31">
              <a:extLst>
                <a:ext uri="{FF2B5EF4-FFF2-40B4-BE49-F238E27FC236}">
                  <a16:creationId xmlns:a16="http://schemas.microsoft.com/office/drawing/2014/main" id="{AC62ABED-A222-642F-4B6F-9E91E9D0BD6F}"/>
                </a:ext>
              </a:extLst>
            </p:cNvPr>
            <p:cNvSpPr/>
            <p:nvPr/>
          </p:nvSpPr>
          <p:spPr>
            <a:xfrm>
              <a:off x="6020428" y="1490279"/>
              <a:ext cx="579469" cy="12726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4F6EB1E-861B-F2A1-64AE-71FDBE5D97B7}"/>
                </a:ext>
              </a:extLst>
            </p:cNvPr>
            <p:cNvCxnSpPr>
              <a:cxnSpLocks/>
            </p:cNvCxnSpPr>
            <p:nvPr/>
          </p:nvCxnSpPr>
          <p:spPr>
            <a:xfrm>
              <a:off x="6002169" y="2568818"/>
              <a:ext cx="579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Up-Down Arrow 49">
              <a:extLst>
                <a:ext uri="{FF2B5EF4-FFF2-40B4-BE49-F238E27FC236}">
                  <a16:creationId xmlns:a16="http://schemas.microsoft.com/office/drawing/2014/main" id="{D7E57315-0BD8-7B14-53AA-231336E02958}"/>
                </a:ext>
              </a:extLst>
            </p:cNvPr>
            <p:cNvSpPr/>
            <p:nvPr/>
          </p:nvSpPr>
          <p:spPr>
            <a:xfrm>
              <a:off x="6075468" y="1609547"/>
              <a:ext cx="94724" cy="937641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6EBD22-B828-9FC7-8F96-903D677016F9}"/>
                </a:ext>
              </a:extLst>
            </p:cNvPr>
            <p:cNvSpPr txBox="1"/>
            <p:nvPr/>
          </p:nvSpPr>
          <p:spPr>
            <a:xfrm>
              <a:off x="6151648" y="1882312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3DC60C-63D1-B9FD-0245-ABA27ADC9174}"/>
                </a:ext>
              </a:extLst>
            </p:cNvPr>
            <p:cNvSpPr txBox="1"/>
            <p:nvPr/>
          </p:nvSpPr>
          <p:spPr>
            <a:xfrm>
              <a:off x="6074343" y="1226153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A5A7705-CEAA-DE35-47E0-0D003C2077AA}"/>
              </a:ext>
            </a:extLst>
          </p:cNvPr>
          <p:cNvGrpSpPr/>
          <p:nvPr/>
        </p:nvGrpSpPr>
        <p:grpSpPr>
          <a:xfrm>
            <a:off x="4341773" y="3145441"/>
            <a:ext cx="3441366" cy="420224"/>
            <a:chOff x="3457879" y="2574075"/>
            <a:chExt cx="3441366" cy="42022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0BD59E9-33E6-0FE7-9CEF-C0BBFB25523F}"/>
                </a:ext>
              </a:extLst>
            </p:cNvPr>
            <p:cNvSpPr/>
            <p:nvPr/>
          </p:nvSpPr>
          <p:spPr>
            <a:xfrm>
              <a:off x="4637001" y="2583319"/>
              <a:ext cx="1231193" cy="40269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A2734C-7E62-8876-417F-996CFDC2778A}"/>
                </a:ext>
              </a:extLst>
            </p:cNvPr>
            <p:cNvSpPr/>
            <p:nvPr/>
          </p:nvSpPr>
          <p:spPr>
            <a:xfrm>
              <a:off x="4024366" y="2574075"/>
              <a:ext cx="598955" cy="4112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var pad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C8255E1-8719-5DAB-3F6D-C6ACE53548FA}"/>
                </a:ext>
              </a:extLst>
            </p:cNvPr>
            <p:cNvSpPr/>
            <p:nvPr/>
          </p:nvSpPr>
          <p:spPr>
            <a:xfrm>
              <a:off x="3457879" y="2575888"/>
              <a:ext cx="598955" cy="41122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C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ABDF1CA-B5A0-0AE6-9E97-B280113D437A}"/>
                </a:ext>
              </a:extLst>
            </p:cNvPr>
            <p:cNvSpPr txBox="1"/>
            <p:nvPr/>
          </p:nvSpPr>
          <p:spPr>
            <a:xfrm>
              <a:off x="5868194" y="2594189"/>
              <a:ext cx="10310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1, 1+2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5640996-1248-2A70-72A7-020318B92CE1}"/>
              </a:ext>
            </a:extLst>
          </p:cNvPr>
          <p:cNvGrpSpPr/>
          <p:nvPr/>
        </p:nvGrpSpPr>
        <p:grpSpPr>
          <a:xfrm>
            <a:off x="4332027" y="3557378"/>
            <a:ext cx="3436493" cy="830230"/>
            <a:chOff x="3448133" y="2986012"/>
            <a:chExt cx="3436493" cy="83023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54895A7-68AC-7A12-7718-2F8ECB401954}"/>
                </a:ext>
              </a:extLst>
            </p:cNvPr>
            <p:cNvSpPr/>
            <p:nvPr/>
          </p:nvSpPr>
          <p:spPr>
            <a:xfrm>
              <a:off x="3448133" y="3000303"/>
              <a:ext cx="598955" cy="4112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var pad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0C60CF8-723B-E7C0-C993-6C94A24147DB}"/>
                </a:ext>
              </a:extLst>
            </p:cNvPr>
            <p:cNvSpPr/>
            <p:nvPr/>
          </p:nvSpPr>
          <p:spPr>
            <a:xfrm>
              <a:off x="4038045" y="2998956"/>
              <a:ext cx="598955" cy="4112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var pad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B8213E1-6959-F8A9-5D4E-5A0B75A23216}"/>
                </a:ext>
              </a:extLst>
            </p:cNvPr>
            <p:cNvSpPr/>
            <p:nvPr/>
          </p:nvSpPr>
          <p:spPr>
            <a:xfrm>
              <a:off x="4653642" y="2999931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b[5]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11E3084-E055-F42C-D316-E82564CA432D}"/>
                </a:ext>
              </a:extLst>
            </p:cNvPr>
            <p:cNvSpPr/>
            <p:nvPr/>
          </p:nvSpPr>
          <p:spPr>
            <a:xfrm>
              <a:off x="5269239" y="2999931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b[4]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BE41E4C-404E-2D6F-A413-B5990F74920B}"/>
                </a:ext>
              </a:extLst>
            </p:cNvPr>
            <p:cNvSpPr/>
            <p:nvPr/>
          </p:nvSpPr>
          <p:spPr>
            <a:xfrm>
              <a:off x="3450642" y="3405015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b[3]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B3B6586-B1DC-5812-54E0-DAB236B99464}"/>
                </a:ext>
              </a:extLst>
            </p:cNvPr>
            <p:cNvSpPr/>
            <p:nvPr/>
          </p:nvSpPr>
          <p:spPr>
            <a:xfrm>
              <a:off x="4040554" y="3403668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b[2]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DE58F6D-25E4-52B7-2CCD-4F39DA36A321}"/>
                </a:ext>
              </a:extLst>
            </p:cNvPr>
            <p:cNvSpPr/>
            <p:nvPr/>
          </p:nvSpPr>
          <p:spPr>
            <a:xfrm>
              <a:off x="4656151" y="3404643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b[1]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8C46BE6-739B-C949-5FD8-A36A8AB15AE1}"/>
                </a:ext>
              </a:extLst>
            </p:cNvPr>
            <p:cNvSpPr/>
            <p:nvPr/>
          </p:nvSpPr>
          <p:spPr>
            <a:xfrm>
              <a:off x="5271748" y="3404643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b[0]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F3DF8F8-012D-0373-2235-ABC5E946358F}"/>
                </a:ext>
              </a:extLst>
            </p:cNvPr>
            <p:cNvSpPr txBox="1"/>
            <p:nvPr/>
          </p:nvSpPr>
          <p:spPr>
            <a:xfrm>
              <a:off x="5859503" y="3186561"/>
              <a:ext cx="8899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 + 6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1D6E8C2-5E93-C9C9-7BC3-B9707C5DF136}"/>
                </a:ext>
              </a:extLst>
            </p:cNvPr>
            <p:cNvCxnSpPr>
              <a:cxnSpLocks/>
            </p:cNvCxnSpPr>
            <p:nvPr/>
          </p:nvCxnSpPr>
          <p:spPr>
            <a:xfrm>
              <a:off x="5868194" y="2986012"/>
              <a:ext cx="10164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E1BC14C-009B-F346-25AD-82CD9415AA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F12F261F-BD41-0DC1-1499-3C3A5FCC42CB}"/>
              </a:ext>
            </a:extLst>
          </p:cNvPr>
          <p:cNvGraphicFramePr>
            <a:graphicFrameLocks/>
          </p:cNvGraphicFramePr>
          <p:nvPr/>
        </p:nvGraphicFramePr>
        <p:xfrm>
          <a:off x="505421" y="5271163"/>
          <a:ext cx="10699442" cy="152400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228194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639613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028497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301765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501373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distance from </a:t>
                      </a:r>
                      <a:r>
                        <a:rPr lang="en-US" sz="1400" dirty="0" err="1"/>
                        <a:t>fp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 char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ldrsb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strsb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 short 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ldrsh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-S]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strsh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-S]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unsigned char b[0]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735055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unsigned char *</a:t>
                      </a:r>
                      <a:r>
                        <a:rPr lang="en-US" sz="14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ptr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-PTR]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-PTR]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1723941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id="{9FF219A9-A8B6-59AF-0B67-441C3BDFE776}"/>
              </a:ext>
            </a:extLst>
          </p:cNvPr>
          <p:cNvSpPr txBox="1"/>
          <p:nvPr/>
        </p:nvSpPr>
        <p:spPr>
          <a:xfrm>
            <a:off x="7783139" y="1831666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9EC1591-0F5D-E66F-370E-6ED6546A1D5D}"/>
              </a:ext>
            </a:extLst>
          </p:cNvPr>
          <p:cNvGrpSpPr/>
          <p:nvPr/>
        </p:nvGrpSpPr>
        <p:grpSpPr>
          <a:xfrm>
            <a:off x="4355337" y="4412076"/>
            <a:ext cx="3427802" cy="501037"/>
            <a:chOff x="3448133" y="3814895"/>
            <a:chExt cx="3427802" cy="50103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8A01858-9CAE-0E16-2DFF-64B187787315}"/>
                </a:ext>
              </a:extLst>
            </p:cNvPr>
            <p:cNvSpPr/>
            <p:nvPr/>
          </p:nvSpPr>
          <p:spPr>
            <a:xfrm>
              <a:off x="3448133" y="3827836"/>
              <a:ext cx="2413273" cy="36043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*</a:t>
              </a:r>
              <a:r>
                <a:rPr lang="en-US" sz="2000" dirty="0" err="1"/>
                <a:t>ptr</a:t>
              </a:r>
              <a:endParaRPr lang="en-US" sz="2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04EC13D-FA1E-8080-F465-3328F6842D00}"/>
                </a:ext>
              </a:extLst>
            </p:cNvPr>
            <p:cNvSpPr txBox="1"/>
            <p:nvPr/>
          </p:nvSpPr>
          <p:spPr>
            <a:xfrm>
              <a:off x="6032934" y="3853836"/>
              <a:ext cx="571355" cy="462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C027442-DAF6-6D44-8ABC-D8724CB227B2}"/>
                </a:ext>
              </a:extLst>
            </p:cNvPr>
            <p:cNvCxnSpPr>
              <a:cxnSpLocks/>
            </p:cNvCxnSpPr>
            <p:nvPr/>
          </p:nvCxnSpPr>
          <p:spPr>
            <a:xfrm>
              <a:off x="5859503" y="3814895"/>
              <a:ext cx="10164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D0A7D8-DC1D-5885-25BB-F504F010C9AF}"/>
              </a:ext>
            </a:extLst>
          </p:cNvPr>
          <p:cNvGrpSpPr/>
          <p:nvPr/>
        </p:nvGrpSpPr>
        <p:grpSpPr>
          <a:xfrm>
            <a:off x="3214688" y="3144876"/>
            <a:ext cx="1140649" cy="1996655"/>
            <a:chOff x="2724171" y="3257226"/>
            <a:chExt cx="1140649" cy="1996655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4B39C29E-F8A2-C598-0EEC-2947F2EDC4F9}"/>
                </a:ext>
              </a:extLst>
            </p:cNvPr>
            <p:cNvSpPr/>
            <p:nvPr/>
          </p:nvSpPr>
          <p:spPr>
            <a:xfrm>
              <a:off x="3552893" y="3282532"/>
              <a:ext cx="110452" cy="1971347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7C7703-0668-72BB-281B-EA80DC427D76}"/>
                </a:ext>
              </a:extLst>
            </p:cNvPr>
            <p:cNvSpPr/>
            <p:nvPr/>
          </p:nvSpPr>
          <p:spPr>
            <a:xfrm rot="16200000">
              <a:off x="2873940" y="4267355"/>
              <a:ext cx="11258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FRMADD = 16</a:t>
              </a:r>
              <a:endParaRPr lang="en-US" sz="1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63190E-D87E-84A7-FA67-FDC0DEDD2D5D}"/>
                </a:ext>
              </a:extLst>
            </p:cNvPr>
            <p:cNvCxnSpPr>
              <a:cxnSpLocks/>
            </p:cNvCxnSpPr>
            <p:nvPr/>
          </p:nvCxnSpPr>
          <p:spPr>
            <a:xfrm>
              <a:off x="2724171" y="5253879"/>
              <a:ext cx="1117338" cy="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0E7D056-0BDD-FAE3-15D9-576F935939E4}"/>
                </a:ext>
              </a:extLst>
            </p:cNvPr>
            <p:cNvCxnSpPr>
              <a:cxnSpLocks/>
            </p:cNvCxnSpPr>
            <p:nvPr/>
          </p:nvCxnSpPr>
          <p:spPr>
            <a:xfrm>
              <a:off x="3518613" y="3257226"/>
              <a:ext cx="34620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161730-6985-769F-46E7-0CBB131AA6D0}"/>
              </a:ext>
            </a:extLst>
          </p:cNvPr>
          <p:cNvGrpSpPr/>
          <p:nvPr/>
        </p:nvGrpSpPr>
        <p:grpSpPr>
          <a:xfrm>
            <a:off x="4365060" y="4801376"/>
            <a:ext cx="3427802" cy="469787"/>
            <a:chOff x="3864820" y="4524426"/>
            <a:chExt cx="3427802" cy="4697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7A6AEE-9E94-3C8C-AFA2-B67435545795}"/>
                </a:ext>
              </a:extLst>
            </p:cNvPr>
            <p:cNvGrpSpPr/>
            <p:nvPr/>
          </p:nvGrpSpPr>
          <p:grpSpPr>
            <a:xfrm>
              <a:off x="3864820" y="4524426"/>
              <a:ext cx="3427802" cy="439051"/>
              <a:chOff x="3448133" y="3814895"/>
              <a:chExt cx="3427802" cy="439051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3D10CA8-708E-7D23-2AB6-574BCB0563BA}"/>
                  </a:ext>
                </a:extLst>
              </p:cNvPr>
              <p:cNvSpPr/>
              <p:nvPr/>
            </p:nvSpPr>
            <p:spPr>
              <a:xfrm>
                <a:off x="3448133" y="3827836"/>
                <a:ext cx="2413273" cy="3604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fame PAD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4EDD4-93CD-6B2E-4799-A2D0E8AFDCA7}"/>
                  </a:ext>
                </a:extLst>
              </p:cNvPr>
              <p:cNvSpPr txBox="1"/>
              <p:nvPr/>
            </p:nvSpPr>
            <p:spPr>
              <a:xfrm>
                <a:off x="6032934" y="3853836"/>
                <a:ext cx="3257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999155C-4004-1FAA-24E1-D38BCDCB9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9503" y="3814895"/>
                <a:ext cx="101643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D90A39F-1FE7-370D-1134-8CAC8C1BA740}"/>
                </a:ext>
              </a:extLst>
            </p:cNvPr>
            <p:cNvSpPr/>
            <p:nvPr/>
          </p:nvSpPr>
          <p:spPr>
            <a:xfrm>
              <a:off x="6281845" y="4864581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B9015F-E164-1C1D-E588-3F9EE4BC002F}"/>
                </a:ext>
              </a:extLst>
            </p:cNvPr>
            <p:cNvSpPr txBox="1"/>
            <p:nvPr/>
          </p:nvSpPr>
          <p:spPr>
            <a:xfrm>
              <a:off x="6784406" y="4631977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1C97AF-C563-62A6-87A7-0E5B9DD1008F}"/>
              </a:ext>
            </a:extLst>
          </p:cNvPr>
          <p:cNvGrpSpPr/>
          <p:nvPr/>
        </p:nvGrpSpPr>
        <p:grpSpPr>
          <a:xfrm>
            <a:off x="3225288" y="1578113"/>
            <a:ext cx="1101677" cy="3576895"/>
            <a:chOff x="3225288" y="1578113"/>
            <a:chExt cx="1101677" cy="35768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3E1E138-64C1-F400-68D8-11ADCBF7DB3C}"/>
                </a:ext>
              </a:extLst>
            </p:cNvPr>
            <p:cNvSpPr/>
            <p:nvPr/>
          </p:nvSpPr>
          <p:spPr>
            <a:xfrm rot="16200000">
              <a:off x="2507684" y="2295717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611AA46-CE03-4649-7253-F8D9392A85AE}"/>
                </a:ext>
              </a:extLst>
            </p:cNvPr>
            <p:cNvCxnSpPr>
              <a:cxnSpLocks/>
            </p:cNvCxnSpPr>
            <p:nvPr/>
          </p:nvCxnSpPr>
          <p:spPr>
            <a:xfrm>
              <a:off x="3611102" y="1684791"/>
              <a:ext cx="71586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p-Down Arrow 20">
              <a:extLst>
                <a:ext uri="{FF2B5EF4-FFF2-40B4-BE49-F238E27FC236}">
                  <a16:creationId xmlns:a16="http://schemas.microsoft.com/office/drawing/2014/main" id="{F9692FCF-41C8-39EB-FAA3-AAF7D0619F3E}"/>
                </a:ext>
              </a:extLst>
            </p:cNvPr>
            <p:cNvSpPr/>
            <p:nvPr/>
          </p:nvSpPr>
          <p:spPr>
            <a:xfrm>
              <a:off x="3685270" y="1702991"/>
              <a:ext cx="105884" cy="3452017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B06F21-79B3-C1CD-41D3-649653C04CDF}"/>
              </a:ext>
            </a:extLst>
          </p:cNvPr>
          <p:cNvGrpSpPr/>
          <p:nvPr/>
        </p:nvGrpSpPr>
        <p:grpSpPr>
          <a:xfrm>
            <a:off x="92122" y="3256588"/>
            <a:ext cx="3477421" cy="1868555"/>
            <a:chOff x="92122" y="3256588"/>
            <a:chExt cx="3477421" cy="186855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F0A432E-D735-06C1-1F2E-28021C359342}"/>
                </a:ext>
              </a:extLst>
            </p:cNvPr>
            <p:cNvSpPr/>
            <p:nvPr/>
          </p:nvSpPr>
          <p:spPr>
            <a:xfrm>
              <a:off x="92122" y="3256588"/>
              <a:ext cx="3456620" cy="18685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294767-32D8-BF28-3A99-4CE180BBC1F2}"/>
                </a:ext>
              </a:extLst>
            </p:cNvPr>
            <p:cNvSpPr txBox="1"/>
            <p:nvPr/>
          </p:nvSpPr>
          <p:spPr>
            <a:xfrm>
              <a:off x="335684" y="3256588"/>
              <a:ext cx="2174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Alternative design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6A1A682-1527-C3A7-A3B1-64B7FB23AC58}"/>
                </a:ext>
              </a:extLst>
            </p:cNvPr>
            <p:cNvGrpSpPr/>
            <p:nvPr/>
          </p:nvGrpSpPr>
          <p:grpSpPr>
            <a:xfrm>
              <a:off x="225641" y="3618300"/>
              <a:ext cx="3343902" cy="415850"/>
              <a:chOff x="3414279" y="2573124"/>
              <a:chExt cx="3343902" cy="55653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0A9191-877D-D481-020A-9521ED07C038}"/>
                  </a:ext>
                </a:extLst>
              </p:cNvPr>
              <p:cNvSpPr/>
              <p:nvPr/>
            </p:nvSpPr>
            <p:spPr>
              <a:xfrm>
                <a:off x="4637001" y="2583319"/>
                <a:ext cx="1231193" cy="40269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A976E5-4022-7B08-90DC-033B85221CAD}"/>
                  </a:ext>
                </a:extLst>
              </p:cNvPr>
              <p:cNvSpPr/>
              <p:nvPr/>
            </p:nvSpPr>
            <p:spPr>
              <a:xfrm>
                <a:off x="3414279" y="2573124"/>
                <a:ext cx="598955" cy="41122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var pad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3D17C3B-D136-AAE5-52AE-4F8BF502CB60}"/>
                  </a:ext>
                </a:extLst>
              </p:cNvPr>
              <p:cNvSpPr/>
              <p:nvPr/>
            </p:nvSpPr>
            <p:spPr>
              <a:xfrm>
                <a:off x="4021705" y="2579053"/>
                <a:ext cx="598955" cy="411227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accent6"/>
                    </a:solidFill>
                  </a:rPr>
                  <a:t>C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E7D141-F1A7-A609-1E13-C82844BDA621}"/>
                  </a:ext>
                </a:extLst>
              </p:cNvPr>
              <p:cNvSpPr txBox="1"/>
              <p:nvPr/>
            </p:nvSpPr>
            <p:spPr>
              <a:xfrm>
                <a:off x="5868194" y="2594189"/>
                <a:ext cx="889987" cy="535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1+1,2</a:t>
                </a:r>
              </a:p>
            </p:txBody>
          </p:sp>
        </p:grpSp>
      </p:grp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8B12799-D7A4-8B59-A3ED-1B0344750D80}"/>
              </a:ext>
            </a:extLst>
          </p:cNvPr>
          <p:cNvSpPr/>
          <p:nvPr/>
        </p:nvSpPr>
        <p:spPr bwMode="auto">
          <a:xfrm>
            <a:off x="208406" y="4046519"/>
            <a:ext cx="3185731" cy="9817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C,         2 + FP_OFF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S,         2 + C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026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6" grpId="0"/>
      <p:bldP spid="34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7076"/>
          </a:xfrm>
        </p:spPr>
        <p:txBody>
          <a:bodyPr/>
          <a:lstStyle/>
          <a:p>
            <a:r>
              <a:rPr lang="en-US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651164" y="1003975"/>
            <a:ext cx="10889672" cy="52573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sum(int j, int k)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j + k;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j, int k, int (*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)(int, int), int 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j,k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			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NOTICE: 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must be on stack as you pass the address!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(*pf)(int, int) = sum;  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pf could be in a register</a:t>
            </a:r>
            <a:endParaRPr lang="en-US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endParaRPr lang="en-US" sz="20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(1, 2, pf, 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9EC843-36AB-FDEF-BFE6-49DFDDE168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0C455-2183-A4AF-0D1E-D57F140BD74F}"/>
              </a:ext>
            </a:extLst>
          </p:cNvPr>
          <p:cNvSpPr txBox="1"/>
          <p:nvPr/>
        </p:nvSpPr>
        <p:spPr>
          <a:xfrm>
            <a:off x="4414169" y="4987198"/>
            <a:ext cx="354167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Output Parameters (like </a:t>
            </a:r>
            <a:r>
              <a:rPr lang="en-US" dirty="0" err="1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)  you pass a pointer to them,  </a:t>
            </a:r>
            <a:r>
              <a:rPr lang="en-US" b="1" dirty="0">
                <a:solidFill>
                  <a:schemeClr val="accent1"/>
                </a:solidFill>
              </a:rPr>
              <a:t>must be on the stack!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294480D-2E69-B584-2857-7C3D68968327}"/>
              </a:ext>
            </a:extLst>
          </p:cNvPr>
          <p:cNvSpPr/>
          <p:nvPr/>
        </p:nvSpPr>
        <p:spPr>
          <a:xfrm rot="10800000">
            <a:off x="4091879" y="5070325"/>
            <a:ext cx="278963" cy="2525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3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00354E-02B0-3F05-F654-7D07C65F2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415" y="363415"/>
            <a:ext cx="5867399" cy="58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28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32" y="238256"/>
            <a:ext cx="10515600" cy="508125"/>
          </a:xfrm>
        </p:spPr>
        <p:txBody>
          <a:bodyPr/>
          <a:lstStyle/>
          <a:p>
            <a:r>
              <a:rPr lang="en-US" dirty="0"/>
              <a:t>Output Parameters 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625" y="823162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 dirty="0">
                <a:solidFill>
                  <a:srgbClr val="0070C0"/>
                </a:solidFill>
              </a:rPr>
              <a:t>a pointer (add *)</a:t>
            </a: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"pass a pointer to x"</a:t>
            </a:r>
            <a:endParaRPr lang="en-US" sz="2000" dirty="0"/>
          </a:p>
          <a:p>
            <a:r>
              <a:rPr lang="en-US" sz="2000" dirty="0"/>
              <a:t>C is still using "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"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7330629" y="688989"/>
            <a:ext cx="4503746" cy="54275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330629" y="2244437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10800000">
            <a:off x="9013586" y="4098136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7076"/>
          </a:xfrm>
        </p:spPr>
        <p:txBody>
          <a:bodyPr/>
          <a:lstStyle/>
          <a:p>
            <a:r>
              <a:rPr lang="en-US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139959" y="691110"/>
            <a:ext cx="7214532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12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NOTICE: </a:t>
            </a:r>
            <a:r>
              <a:rPr lang="en-US" sz="12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must be on stack as you pass the address!</a:t>
            </a:r>
            <a:endParaRPr lang="en-US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(*pf)(int, int) = sum;  </a:t>
            </a:r>
            <a:r>
              <a:rPr lang="en-US" sz="12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pf could be in a register</a:t>
            </a:r>
            <a:endParaRPr lang="en-US" sz="14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(1, 2, pf,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2061EE1-FF49-E05E-7BF2-774E8E68B300}"/>
              </a:ext>
            </a:extLst>
          </p:cNvPr>
          <p:cNvGraphicFramePr>
            <a:graphicFrameLocks/>
          </p:cNvGraphicFramePr>
          <p:nvPr/>
        </p:nvGraphicFramePr>
        <p:xfrm>
          <a:off x="937628" y="5449000"/>
          <a:ext cx="9834755" cy="137160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621985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84507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218987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431357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377919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sz="18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distance from </a:t>
                      </a:r>
                      <a:r>
                        <a:rPr lang="en-US" sz="1800" dirty="0" err="1"/>
                        <a:t>fp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8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</a:tbl>
          </a:graphicData>
        </a:graphic>
      </p:graphicFrame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38D2754-6CA5-5A9E-A717-52A199B26C0D}"/>
              </a:ext>
            </a:extLst>
          </p:cNvPr>
          <p:cNvSpPr/>
          <p:nvPr/>
        </p:nvSpPr>
        <p:spPr bwMode="auto">
          <a:xfrm>
            <a:off x="7723095" y="1756117"/>
            <a:ext cx="4051017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.section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rodata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.string "%d\n"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.extern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main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main,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I,      4 +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PF,     4 + I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PAD,    0 + PF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FRMADD, PAD-FP_OFF</a:t>
            </a:r>
          </a:p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12 - 4 = 8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9EC843-36AB-FDEF-BFE6-49DFDDE168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2CE351-EA33-92EA-2CE0-58ECE8CDCAB3}"/>
              </a:ext>
            </a:extLst>
          </p:cNvPr>
          <p:cNvGrpSpPr/>
          <p:nvPr/>
        </p:nvGrpSpPr>
        <p:grpSpPr>
          <a:xfrm>
            <a:off x="1466523" y="3010071"/>
            <a:ext cx="3007726" cy="2332105"/>
            <a:chOff x="7541646" y="249639"/>
            <a:chExt cx="3007726" cy="233210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E40E177-7146-B20E-AEC4-3F0FC8E3193D}"/>
                </a:ext>
              </a:extLst>
            </p:cNvPr>
            <p:cNvGrpSpPr/>
            <p:nvPr/>
          </p:nvGrpSpPr>
          <p:grpSpPr>
            <a:xfrm>
              <a:off x="8255845" y="249639"/>
              <a:ext cx="2288185" cy="2032132"/>
              <a:chOff x="5863328" y="1284009"/>
              <a:chExt cx="3380249" cy="172150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3D533B5-E92D-F112-A0FC-0C5EC261328B}"/>
                  </a:ext>
                </a:extLst>
              </p:cNvPr>
              <p:cNvGrpSpPr/>
              <p:nvPr/>
            </p:nvGrpSpPr>
            <p:grpSpPr>
              <a:xfrm>
                <a:off x="5866259" y="1284009"/>
                <a:ext cx="2807966" cy="853920"/>
                <a:chOff x="4644618" y="1226153"/>
                <a:chExt cx="1955279" cy="739374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797AF02-260F-5282-5150-A607C729D507}"/>
                    </a:ext>
                  </a:extLst>
                </p:cNvPr>
                <p:cNvSpPr/>
                <p:nvPr/>
              </p:nvSpPr>
              <p:spPr>
                <a:xfrm>
                  <a:off x="4644618" y="1307824"/>
                  <a:ext cx="1375959" cy="312087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/>
                    <a:t>lr</a:t>
                  </a:r>
                  <a:r>
                    <a:rPr lang="en-US" sz="2000" dirty="0"/>
                    <a:t> to caller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A85DAD6-9DCF-9D5D-D02C-245B6920672F}"/>
                    </a:ext>
                  </a:extLst>
                </p:cNvPr>
                <p:cNvSpPr/>
                <p:nvPr/>
              </p:nvSpPr>
              <p:spPr>
                <a:xfrm>
                  <a:off x="4644618" y="1636121"/>
                  <a:ext cx="1375959" cy="31208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callers </a:t>
                  </a:r>
                  <a:r>
                    <a:rPr lang="en-US" sz="2000" dirty="0" err="1"/>
                    <a:t>fp</a:t>
                  </a:r>
                  <a:endParaRPr lang="en-US" sz="2000" dirty="0"/>
                </a:p>
              </p:txBody>
            </p:sp>
            <p:sp>
              <p:nvSpPr>
                <p:cNvPr id="11" name="Left Arrow 10">
                  <a:extLst>
                    <a:ext uri="{FF2B5EF4-FFF2-40B4-BE49-F238E27FC236}">
                      <a16:creationId xmlns:a16="http://schemas.microsoft.com/office/drawing/2014/main" id="{FAEB83E2-C4B6-7CED-236F-CB2AE993DF5F}"/>
                    </a:ext>
                  </a:extLst>
                </p:cNvPr>
                <p:cNvSpPr/>
                <p:nvPr/>
              </p:nvSpPr>
              <p:spPr>
                <a:xfrm>
                  <a:off x="6020428" y="1490279"/>
                  <a:ext cx="579469" cy="127267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F9BEE86C-1B6E-175C-2932-A7AD23A4C1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20428" y="1965527"/>
                  <a:ext cx="57946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Up-Down Arrow 12">
                  <a:extLst>
                    <a:ext uri="{FF2B5EF4-FFF2-40B4-BE49-F238E27FC236}">
                      <a16:creationId xmlns:a16="http://schemas.microsoft.com/office/drawing/2014/main" id="{8EC77937-E748-AC62-B88D-8A3BC6D06403}"/>
                    </a:ext>
                  </a:extLst>
                </p:cNvPr>
                <p:cNvSpPr/>
                <p:nvPr/>
              </p:nvSpPr>
              <p:spPr>
                <a:xfrm>
                  <a:off x="6075468" y="1609548"/>
                  <a:ext cx="76180" cy="355979"/>
                </a:xfrm>
                <a:prstGeom prst="upDownArrow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00E66C7-0BCD-8C12-3F73-98C1D63BB463}"/>
                    </a:ext>
                  </a:extLst>
                </p:cNvPr>
                <p:cNvSpPr txBox="1"/>
                <p:nvPr/>
              </p:nvSpPr>
              <p:spPr>
                <a:xfrm>
                  <a:off x="6129631" y="1617546"/>
                  <a:ext cx="185699" cy="346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6057016-9CF7-403C-1F3F-899E6487B992}"/>
                    </a:ext>
                  </a:extLst>
                </p:cNvPr>
                <p:cNvSpPr txBox="1"/>
                <p:nvPr/>
              </p:nvSpPr>
              <p:spPr>
                <a:xfrm>
                  <a:off x="6074343" y="1226153"/>
                  <a:ext cx="32573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73716D7-5534-9FA6-BDDF-073326CE12FD}"/>
                  </a:ext>
                </a:extLst>
              </p:cNvPr>
              <p:cNvGrpSpPr/>
              <p:nvPr/>
            </p:nvGrpSpPr>
            <p:grpSpPr>
              <a:xfrm>
                <a:off x="5863328" y="2128489"/>
                <a:ext cx="2806408" cy="501037"/>
                <a:chOff x="3448133" y="3814895"/>
                <a:chExt cx="3427802" cy="501037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A135EBB-0388-4E0F-F609-789A0F7543EC}"/>
                    </a:ext>
                  </a:extLst>
                </p:cNvPr>
                <p:cNvSpPr/>
                <p:nvPr/>
              </p:nvSpPr>
              <p:spPr>
                <a:xfrm>
                  <a:off x="3448133" y="3827836"/>
                  <a:ext cx="2413273" cy="360436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/>
                    <a:t>i</a:t>
                  </a:r>
                  <a:endParaRPr lang="en-US" sz="2000" dirty="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0A96517-FC99-815A-35C4-F237EE927104}"/>
                    </a:ext>
                  </a:extLst>
                </p:cNvPr>
                <p:cNvSpPr txBox="1"/>
                <p:nvPr/>
              </p:nvSpPr>
              <p:spPr>
                <a:xfrm>
                  <a:off x="6032934" y="3853836"/>
                  <a:ext cx="571355" cy="462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37F9FD90-F81B-C1DF-DBF6-0C6233C885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9503" y="3814895"/>
                  <a:ext cx="101643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09E2071-E21E-A777-F642-9C7D4DCDE784}"/>
                  </a:ext>
                </a:extLst>
              </p:cNvPr>
              <p:cNvGrpSpPr/>
              <p:nvPr/>
            </p:nvGrpSpPr>
            <p:grpSpPr>
              <a:xfrm>
                <a:off x="5863328" y="2504481"/>
                <a:ext cx="2806408" cy="501037"/>
                <a:chOff x="3448133" y="3814895"/>
                <a:chExt cx="3427802" cy="501037"/>
              </a:xfrm>
              <a:solidFill>
                <a:schemeClr val="accent5"/>
              </a:solidFill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9E1175E-7681-5495-1E75-CD4C27BADACE}"/>
                    </a:ext>
                  </a:extLst>
                </p:cNvPr>
                <p:cNvSpPr/>
                <p:nvPr/>
              </p:nvSpPr>
              <p:spPr>
                <a:xfrm>
                  <a:off x="3448133" y="3827836"/>
                  <a:ext cx="2413273" cy="360436"/>
                </a:xfrm>
                <a:prstGeom prst="rect">
                  <a:avLst/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(*pf)()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E2932FC-ACBE-9A44-5A59-AC9857616A9B}"/>
                    </a:ext>
                  </a:extLst>
                </p:cNvPr>
                <p:cNvSpPr txBox="1"/>
                <p:nvPr/>
              </p:nvSpPr>
              <p:spPr>
                <a:xfrm>
                  <a:off x="6032934" y="3853836"/>
                  <a:ext cx="571355" cy="462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AFF00908-9FC2-ABEE-312A-04E0F52C12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9503" y="3814895"/>
                  <a:ext cx="1016432" cy="0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C5C0DDF-871F-3F8D-97DF-B89AAFC8B794}"/>
                  </a:ext>
                </a:extLst>
              </p:cNvPr>
              <p:cNvSpPr txBox="1"/>
              <p:nvPr/>
            </p:nvSpPr>
            <p:spPr>
              <a:xfrm>
                <a:off x="8675840" y="1423383"/>
                <a:ext cx="567737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fp</a:t>
                </a:r>
                <a:endParaRPr lang="en-US" sz="1600" dirty="0"/>
              </a:p>
            </p:txBody>
          </p:sp>
        </p:grpSp>
        <p:sp>
          <p:nvSpPr>
            <p:cNvPr id="45" name="Left Arrow 44">
              <a:extLst>
                <a:ext uri="{FF2B5EF4-FFF2-40B4-BE49-F238E27FC236}">
                  <a16:creationId xmlns:a16="http://schemas.microsoft.com/office/drawing/2014/main" id="{35D53B25-6A26-1906-3F48-47FD3041F0AB}"/>
                </a:ext>
              </a:extLst>
            </p:cNvPr>
            <p:cNvSpPr/>
            <p:nvPr/>
          </p:nvSpPr>
          <p:spPr>
            <a:xfrm>
              <a:off x="9613216" y="2452112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BD42029-1515-E581-93BC-6B774447D1D3}"/>
                </a:ext>
              </a:extLst>
            </p:cNvPr>
            <p:cNvSpPr txBox="1"/>
            <p:nvPr/>
          </p:nvSpPr>
          <p:spPr>
            <a:xfrm>
              <a:off x="10121050" y="2224732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57BB83-F756-DB51-207E-79DE77D0EBE3}"/>
                </a:ext>
              </a:extLst>
            </p:cNvPr>
            <p:cNvSpPr/>
            <p:nvPr/>
          </p:nvSpPr>
          <p:spPr>
            <a:xfrm>
              <a:off x="8255845" y="2163119"/>
              <a:ext cx="1351848" cy="37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frame pad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F6B63F-DE54-35DC-164A-06882879FDFF}"/>
                </a:ext>
              </a:extLst>
            </p:cNvPr>
            <p:cNvSpPr txBox="1"/>
            <p:nvPr/>
          </p:nvSpPr>
          <p:spPr>
            <a:xfrm>
              <a:off x="9648162" y="2154110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1C89BA7-4E93-E6A9-AC0D-906569B0B424}"/>
                </a:ext>
              </a:extLst>
            </p:cNvPr>
            <p:cNvCxnSpPr>
              <a:cxnSpLocks/>
            </p:cNvCxnSpPr>
            <p:nvPr/>
          </p:nvCxnSpPr>
          <p:spPr>
            <a:xfrm>
              <a:off x="9557729" y="2163119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1184D53-C1B1-EC58-815D-9E3D40092D5E}"/>
                </a:ext>
              </a:extLst>
            </p:cNvPr>
            <p:cNvGrpSpPr/>
            <p:nvPr/>
          </p:nvGrpSpPr>
          <p:grpSpPr>
            <a:xfrm>
              <a:off x="7541646" y="1420984"/>
              <a:ext cx="714199" cy="1115510"/>
              <a:chOff x="3181760" y="4003795"/>
              <a:chExt cx="714199" cy="1115510"/>
            </a:xfrm>
          </p:grpSpPr>
          <p:sp>
            <p:nvSpPr>
              <p:cNvPr id="19" name="Up-Down Arrow 18">
                <a:extLst>
                  <a:ext uri="{FF2B5EF4-FFF2-40B4-BE49-F238E27FC236}">
                    <a16:creationId xmlns:a16="http://schemas.microsoft.com/office/drawing/2014/main" id="{A2AF134F-73A4-503C-53AD-6C1A07A5EFB6}"/>
                  </a:ext>
                </a:extLst>
              </p:cNvPr>
              <p:cNvSpPr/>
              <p:nvPr/>
            </p:nvSpPr>
            <p:spPr>
              <a:xfrm>
                <a:off x="3552893" y="4026493"/>
                <a:ext cx="76512" cy="1067972"/>
              </a:xfrm>
              <a:prstGeom prst="upDown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41EE939-D618-526C-6E62-2810E7C7C769}"/>
                  </a:ext>
                </a:extLst>
              </p:cNvPr>
              <p:cNvSpPr/>
              <p:nvPr/>
            </p:nvSpPr>
            <p:spPr>
              <a:xfrm rot="16200000">
                <a:off x="3349389" y="4412660"/>
                <a:ext cx="74089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FRMADD</a:t>
                </a:r>
                <a:endParaRPr lang="en-US" sz="1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3D98843-2365-8765-E526-DB67B446D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1760" y="5119305"/>
                <a:ext cx="680319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A677381-176F-0648-05FA-E5714E46EA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9752" y="4003795"/>
                <a:ext cx="34620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3CA6FB-A55E-F403-BAA8-06C2A3BD02D0}"/>
              </a:ext>
            </a:extLst>
          </p:cNvPr>
          <p:cNvGrpSpPr/>
          <p:nvPr/>
        </p:nvGrpSpPr>
        <p:grpSpPr>
          <a:xfrm>
            <a:off x="1044384" y="3166226"/>
            <a:ext cx="1112128" cy="2168649"/>
            <a:chOff x="3188963" y="2986359"/>
            <a:chExt cx="1112128" cy="216864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F2C7B0-AD6B-9678-DF06-FF346461B438}"/>
                </a:ext>
              </a:extLst>
            </p:cNvPr>
            <p:cNvSpPr/>
            <p:nvPr/>
          </p:nvSpPr>
          <p:spPr>
            <a:xfrm rot="16200000">
              <a:off x="2471359" y="3861752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D4046D2-01F8-3B5A-467C-3250CD4330AE}"/>
                </a:ext>
              </a:extLst>
            </p:cNvPr>
            <p:cNvCxnSpPr>
              <a:cxnSpLocks/>
            </p:cNvCxnSpPr>
            <p:nvPr/>
          </p:nvCxnSpPr>
          <p:spPr>
            <a:xfrm>
              <a:off x="3585228" y="2986359"/>
              <a:ext cx="71586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Up-Down Arrow 24">
              <a:extLst>
                <a:ext uri="{FF2B5EF4-FFF2-40B4-BE49-F238E27FC236}">
                  <a16:creationId xmlns:a16="http://schemas.microsoft.com/office/drawing/2014/main" id="{AEF9A2E8-6295-EC3B-2BC6-AB1CF1E8EC05}"/>
                </a:ext>
              </a:extLst>
            </p:cNvPr>
            <p:cNvSpPr/>
            <p:nvPr/>
          </p:nvSpPr>
          <p:spPr>
            <a:xfrm flipH="1">
              <a:off x="3685192" y="2993364"/>
              <a:ext cx="59598" cy="2161644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347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3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5" y="229601"/>
            <a:ext cx="6661874" cy="477076"/>
          </a:xfrm>
        </p:spPr>
        <p:txBody>
          <a:bodyPr/>
          <a:lstStyle/>
          <a:p>
            <a:r>
              <a:rPr lang="en-US" sz="2800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52277" y="747681"/>
            <a:ext cx="4204675" cy="209026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main()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(*pf)(int, int) = sum;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(1, 2, pf, &amp;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FA5DD66-B49A-A029-585E-4A74D2310B5F}"/>
              </a:ext>
            </a:extLst>
          </p:cNvPr>
          <p:cNvSpPr/>
          <p:nvPr/>
        </p:nvSpPr>
        <p:spPr bwMode="auto">
          <a:xfrm>
            <a:off x="6180049" y="8383"/>
            <a:ext cx="5923441" cy="54156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,-FRMADD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=sum       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address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 str     r2, [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-PF]   // store in pf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1           //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1: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r1, 2           //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2: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[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-PF]   //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3: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(*pf)()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-I      //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4: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&amp;I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=.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1: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"%d\n"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r1, [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-I]    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2: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55D3E-37DF-D5B1-410A-7509BD01CF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0B5EA9-736B-9CB5-C1D1-1776418662E4}"/>
              </a:ext>
            </a:extLst>
          </p:cNvPr>
          <p:cNvSpPr/>
          <p:nvPr/>
        </p:nvSpPr>
        <p:spPr bwMode="auto">
          <a:xfrm>
            <a:off x="72017" y="2705599"/>
            <a:ext cx="3681305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.section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rodata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.string "%d\n"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.extern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main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main, %function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I,      4 + FP_OFF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PF,     4 + I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PAD,    0 + PF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FRMADD, PAD-FP_OFF</a:t>
            </a:r>
          </a:p>
          <a:p>
            <a:r>
              <a:rPr lang="en-US" sz="1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12 - 4 = 8  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EB61139-F133-4484-B088-396209DCFB2E}"/>
              </a:ext>
            </a:extLst>
          </p:cNvPr>
          <p:cNvGraphicFramePr>
            <a:graphicFrameLocks/>
          </p:cNvGraphicFramePr>
          <p:nvPr/>
        </p:nvGraphicFramePr>
        <p:xfrm>
          <a:off x="1363513" y="5535741"/>
          <a:ext cx="9272591" cy="12496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529271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16799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092148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292378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241995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distance from </a:t>
                      </a:r>
                      <a:r>
                        <a:rPr lang="en-US" sz="1600" dirty="0" err="1"/>
                        <a:t>fp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6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</a:tbl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06A4A218-E8B1-3239-37FA-3C6C8A0F7C1D}"/>
              </a:ext>
            </a:extLst>
          </p:cNvPr>
          <p:cNvGrpSpPr/>
          <p:nvPr/>
        </p:nvGrpSpPr>
        <p:grpSpPr>
          <a:xfrm>
            <a:off x="3903618" y="1751166"/>
            <a:ext cx="2673614" cy="2332105"/>
            <a:chOff x="7875758" y="249639"/>
            <a:chExt cx="2673614" cy="233210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FE31B3C-B933-7437-DC24-625F252D3193}"/>
                </a:ext>
              </a:extLst>
            </p:cNvPr>
            <p:cNvGrpSpPr/>
            <p:nvPr/>
          </p:nvGrpSpPr>
          <p:grpSpPr>
            <a:xfrm>
              <a:off x="8255845" y="249639"/>
              <a:ext cx="2288185" cy="2032132"/>
              <a:chOff x="5863328" y="1284009"/>
              <a:chExt cx="3380249" cy="172150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DD0B797-4BC4-CA35-A6ED-BF5D9B05FF75}"/>
                  </a:ext>
                </a:extLst>
              </p:cNvPr>
              <p:cNvGrpSpPr/>
              <p:nvPr/>
            </p:nvGrpSpPr>
            <p:grpSpPr>
              <a:xfrm>
                <a:off x="5866259" y="1284009"/>
                <a:ext cx="2807966" cy="853920"/>
                <a:chOff x="4644618" y="1226153"/>
                <a:chExt cx="1955279" cy="739374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3712BD0-34E9-EE48-E679-877C1F342116}"/>
                    </a:ext>
                  </a:extLst>
                </p:cNvPr>
                <p:cNvSpPr/>
                <p:nvPr/>
              </p:nvSpPr>
              <p:spPr>
                <a:xfrm>
                  <a:off x="4644618" y="1307824"/>
                  <a:ext cx="1375959" cy="312087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/>
                    <a:t>lr</a:t>
                  </a:r>
                  <a:r>
                    <a:rPr lang="en-US" sz="2000" dirty="0"/>
                    <a:t> to caller</a:t>
                  </a: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908BEEDB-F276-15DA-C409-78703BE67340}"/>
                    </a:ext>
                  </a:extLst>
                </p:cNvPr>
                <p:cNvSpPr/>
                <p:nvPr/>
              </p:nvSpPr>
              <p:spPr>
                <a:xfrm>
                  <a:off x="4644618" y="1636121"/>
                  <a:ext cx="1375959" cy="31208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callers </a:t>
                  </a:r>
                  <a:r>
                    <a:rPr lang="en-US" sz="2000" dirty="0" err="1"/>
                    <a:t>fp</a:t>
                  </a:r>
                  <a:endParaRPr lang="en-US" sz="2000" dirty="0"/>
                </a:p>
              </p:txBody>
            </p:sp>
            <p:sp>
              <p:nvSpPr>
                <p:cNvPr id="67" name="Left Arrow 66">
                  <a:extLst>
                    <a:ext uri="{FF2B5EF4-FFF2-40B4-BE49-F238E27FC236}">
                      <a16:creationId xmlns:a16="http://schemas.microsoft.com/office/drawing/2014/main" id="{1140A2BC-0A88-466A-8509-884C757060C2}"/>
                    </a:ext>
                  </a:extLst>
                </p:cNvPr>
                <p:cNvSpPr/>
                <p:nvPr/>
              </p:nvSpPr>
              <p:spPr>
                <a:xfrm>
                  <a:off x="6020428" y="1490279"/>
                  <a:ext cx="579469" cy="127267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F6E00BD5-2B58-6AE3-9D6C-724607C5A8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20428" y="1965527"/>
                  <a:ext cx="57946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Up-Down Arrow 68">
                  <a:extLst>
                    <a:ext uri="{FF2B5EF4-FFF2-40B4-BE49-F238E27FC236}">
                      <a16:creationId xmlns:a16="http://schemas.microsoft.com/office/drawing/2014/main" id="{2DF8BD87-BF6A-4038-AC0A-1839FC713237}"/>
                    </a:ext>
                  </a:extLst>
                </p:cNvPr>
                <p:cNvSpPr/>
                <p:nvPr/>
              </p:nvSpPr>
              <p:spPr>
                <a:xfrm>
                  <a:off x="6075468" y="1609548"/>
                  <a:ext cx="76180" cy="355979"/>
                </a:xfrm>
                <a:prstGeom prst="upDownArrow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08DDF03-1DDA-AFB5-910F-DFF4768AD23B}"/>
                    </a:ext>
                  </a:extLst>
                </p:cNvPr>
                <p:cNvSpPr txBox="1"/>
                <p:nvPr/>
              </p:nvSpPr>
              <p:spPr>
                <a:xfrm>
                  <a:off x="6129631" y="1617546"/>
                  <a:ext cx="185699" cy="346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08ED818-0370-6ABA-8C30-90B1C28BFFC4}"/>
                    </a:ext>
                  </a:extLst>
                </p:cNvPr>
                <p:cNvSpPr txBox="1"/>
                <p:nvPr/>
              </p:nvSpPr>
              <p:spPr>
                <a:xfrm>
                  <a:off x="6074343" y="1226153"/>
                  <a:ext cx="32573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AE4143DD-4C79-F7EC-9105-2D5ADF25D8E1}"/>
                  </a:ext>
                </a:extLst>
              </p:cNvPr>
              <p:cNvGrpSpPr/>
              <p:nvPr/>
            </p:nvGrpSpPr>
            <p:grpSpPr>
              <a:xfrm>
                <a:off x="5863328" y="2128489"/>
                <a:ext cx="2806408" cy="501037"/>
                <a:chOff x="3448133" y="3814895"/>
                <a:chExt cx="3427802" cy="501037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C218303A-4089-A169-59E8-B494A6ED6B3F}"/>
                    </a:ext>
                  </a:extLst>
                </p:cNvPr>
                <p:cNvSpPr/>
                <p:nvPr/>
              </p:nvSpPr>
              <p:spPr>
                <a:xfrm>
                  <a:off x="3448133" y="3827836"/>
                  <a:ext cx="2413273" cy="360436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/>
                    <a:t>i</a:t>
                  </a:r>
                  <a:endParaRPr lang="en-US" sz="2000" dirty="0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3825391-02FD-4248-B86D-93D735072BF5}"/>
                    </a:ext>
                  </a:extLst>
                </p:cNvPr>
                <p:cNvSpPr txBox="1"/>
                <p:nvPr/>
              </p:nvSpPr>
              <p:spPr>
                <a:xfrm>
                  <a:off x="6032934" y="3853836"/>
                  <a:ext cx="571355" cy="462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931C74D-D88A-B733-6AAA-C9776600BE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9503" y="3814895"/>
                  <a:ext cx="101643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2E7F3A6-4209-7789-1D29-83B80E94F756}"/>
                  </a:ext>
                </a:extLst>
              </p:cNvPr>
              <p:cNvGrpSpPr/>
              <p:nvPr/>
            </p:nvGrpSpPr>
            <p:grpSpPr>
              <a:xfrm>
                <a:off x="5863328" y="2504481"/>
                <a:ext cx="2806408" cy="501037"/>
                <a:chOff x="3448133" y="3814895"/>
                <a:chExt cx="3427802" cy="501037"/>
              </a:xfrm>
              <a:solidFill>
                <a:schemeClr val="accent5"/>
              </a:solidFill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803EA5A4-0E54-674D-418E-C64DF950249A}"/>
                    </a:ext>
                  </a:extLst>
                </p:cNvPr>
                <p:cNvSpPr/>
                <p:nvPr/>
              </p:nvSpPr>
              <p:spPr>
                <a:xfrm>
                  <a:off x="3448133" y="3827836"/>
                  <a:ext cx="2413273" cy="360436"/>
                </a:xfrm>
                <a:prstGeom prst="rect">
                  <a:avLst/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(*pf)()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9FEB58E-9AAA-B0B9-AF76-180F269F6B7C}"/>
                    </a:ext>
                  </a:extLst>
                </p:cNvPr>
                <p:cNvSpPr txBox="1"/>
                <p:nvPr/>
              </p:nvSpPr>
              <p:spPr>
                <a:xfrm>
                  <a:off x="6032934" y="3853836"/>
                  <a:ext cx="571355" cy="462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A45D17B5-DFA2-C7F3-3340-DE857141C6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9503" y="3814895"/>
                  <a:ext cx="1016432" cy="0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5B049A2-BA53-63F0-5A6A-16B210400819}"/>
                  </a:ext>
                </a:extLst>
              </p:cNvPr>
              <p:cNvSpPr txBox="1"/>
              <p:nvPr/>
            </p:nvSpPr>
            <p:spPr>
              <a:xfrm>
                <a:off x="8675840" y="1423383"/>
                <a:ext cx="567737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fp</a:t>
                </a:r>
                <a:endParaRPr lang="en-US" sz="1600" dirty="0"/>
              </a:p>
            </p:txBody>
          </p:sp>
        </p:grpSp>
        <p:sp>
          <p:nvSpPr>
            <p:cNvPr id="41" name="Left Arrow 40">
              <a:extLst>
                <a:ext uri="{FF2B5EF4-FFF2-40B4-BE49-F238E27FC236}">
                  <a16:creationId xmlns:a16="http://schemas.microsoft.com/office/drawing/2014/main" id="{551BF862-77A1-A33E-236C-5C3D7BB94EC9}"/>
                </a:ext>
              </a:extLst>
            </p:cNvPr>
            <p:cNvSpPr/>
            <p:nvPr/>
          </p:nvSpPr>
          <p:spPr>
            <a:xfrm>
              <a:off x="9613216" y="2452112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683739-88DF-2FA3-C5E8-158DB6D8B2A4}"/>
                </a:ext>
              </a:extLst>
            </p:cNvPr>
            <p:cNvSpPr txBox="1"/>
            <p:nvPr/>
          </p:nvSpPr>
          <p:spPr>
            <a:xfrm>
              <a:off x="10121050" y="2224732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D1756C5-0D41-10ED-508A-DE4E3EB42370}"/>
                </a:ext>
              </a:extLst>
            </p:cNvPr>
            <p:cNvSpPr/>
            <p:nvPr/>
          </p:nvSpPr>
          <p:spPr>
            <a:xfrm>
              <a:off x="8246669" y="2163119"/>
              <a:ext cx="1361024" cy="37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frame pad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A6D1170-CF7C-6DE0-1CD9-56302EEEDF13}"/>
                </a:ext>
              </a:extLst>
            </p:cNvPr>
            <p:cNvSpPr txBox="1"/>
            <p:nvPr/>
          </p:nvSpPr>
          <p:spPr>
            <a:xfrm>
              <a:off x="9648162" y="2154110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BF8597C-9089-8365-6BB8-DB80CD521412}"/>
                </a:ext>
              </a:extLst>
            </p:cNvPr>
            <p:cNvCxnSpPr>
              <a:cxnSpLocks/>
            </p:cNvCxnSpPr>
            <p:nvPr/>
          </p:nvCxnSpPr>
          <p:spPr>
            <a:xfrm>
              <a:off x="9557729" y="2163119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FA68E84-A3FB-7BAC-4EBF-80005B17E157}"/>
                </a:ext>
              </a:extLst>
            </p:cNvPr>
            <p:cNvGrpSpPr/>
            <p:nvPr/>
          </p:nvGrpSpPr>
          <p:grpSpPr>
            <a:xfrm>
              <a:off x="7875758" y="1420984"/>
              <a:ext cx="380087" cy="1115510"/>
              <a:chOff x="3515872" y="4003795"/>
              <a:chExt cx="380087" cy="1115510"/>
            </a:xfrm>
          </p:grpSpPr>
          <p:sp>
            <p:nvSpPr>
              <p:cNvPr id="48" name="Up-Down Arrow 47">
                <a:extLst>
                  <a:ext uri="{FF2B5EF4-FFF2-40B4-BE49-F238E27FC236}">
                    <a16:creationId xmlns:a16="http://schemas.microsoft.com/office/drawing/2014/main" id="{FAA4C4BB-3D30-DDA1-758E-15B3CF162190}"/>
                  </a:ext>
                </a:extLst>
              </p:cNvPr>
              <p:cNvSpPr/>
              <p:nvPr/>
            </p:nvSpPr>
            <p:spPr>
              <a:xfrm>
                <a:off x="3552893" y="4026493"/>
                <a:ext cx="76512" cy="1067972"/>
              </a:xfrm>
              <a:prstGeom prst="upDown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6704DDD-2B79-1542-17F0-7F16F35CD9F4}"/>
                  </a:ext>
                </a:extLst>
              </p:cNvPr>
              <p:cNvSpPr/>
              <p:nvPr/>
            </p:nvSpPr>
            <p:spPr>
              <a:xfrm rot="16200000">
                <a:off x="3349389" y="4412660"/>
                <a:ext cx="74089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FRMADD</a:t>
                </a:r>
                <a:endParaRPr lang="en-US" sz="1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57F9B6D-DCC4-6C8B-A8B5-6603EBF69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5872" y="5119305"/>
                <a:ext cx="34620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9759095-1031-7031-EFBF-C378A3DDE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9752" y="4003795"/>
                <a:ext cx="34620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9D63066-3B7D-A7DC-373B-D57DBAAF57EB}"/>
              </a:ext>
            </a:extLst>
          </p:cNvPr>
          <p:cNvSpPr txBox="1"/>
          <p:nvPr/>
        </p:nvSpPr>
        <p:spPr>
          <a:xfrm>
            <a:off x="2928203" y="1923408"/>
            <a:ext cx="1169662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I is Output Parameter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52B77AC5-677C-A01C-412E-140FF38FE153}"/>
              </a:ext>
            </a:extLst>
          </p:cNvPr>
          <p:cNvSpPr/>
          <p:nvPr/>
        </p:nvSpPr>
        <p:spPr>
          <a:xfrm rot="10800000">
            <a:off x="2631527" y="1897650"/>
            <a:ext cx="278963" cy="2525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5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7076"/>
          </a:xfrm>
        </p:spPr>
        <p:txBody>
          <a:bodyPr/>
          <a:lstStyle/>
          <a:p>
            <a:r>
              <a:rPr lang="en-US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2629188" y="696453"/>
            <a:ext cx="638640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j, int k, int (*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)(int, int),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(j, k);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CDABB18-D390-AD6C-CBFE-D55D46CCFE77}"/>
              </a:ext>
            </a:extLst>
          </p:cNvPr>
          <p:cNvGrpSpPr/>
          <p:nvPr/>
        </p:nvGrpSpPr>
        <p:grpSpPr>
          <a:xfrm>
            <a:off x="4252554" y="2598602"/>
            <a:ext cx="7790565" cy="3895487"/>
            <a:chOff x="1959491" y="2756570"/>
            <a:chExt cx="7790565" cy="3895487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88E62D7-3700-21A5-71D3-8DF437B69AB5}"/>
                </a:ext>
              </a:extLst>
            </p:cNvPr>
            <p:cNvSpPr/>
            <p:nvPr/>
          </p:nvSpPr>
          <p:spPr bwMode="auto">
            <a:xfrm>
              <a:off x="3706462" y="2756570"/>
              <a:ext cx="6043594" cy="389548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.global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.type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%function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.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equ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FP_OFF, 12</a:t>
              </a:r>
            </a:p>
            <a:p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push    {r4, r5,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lr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add  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sp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FP_OFF</a:t>
              </a:r>
            </a:p>
            <a:p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mov     r4, r3          // save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i</a:t>
              </a:r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    </a:t>
              </a:r>
              <a:r>
                <a:rPr lang="en-US" sz="1600" dirty="0" err="1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blx</a:t>
              </a:r>
              <a:r>
                <a:rPr lang="en-US" sz="1600" dirty="0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     r2              // r0=</a:t>
              </a:r>
              <a:r>
                <a:rPr lang="en-US" sz="1600" dirty="0" err="1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func</a:t>
              </a:r>
              <a:r>
                <a:rPr lang="en-US" sz="1600" dirty="0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(r0,r1)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str     r0, [r4]        // *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i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=r0</a:t>
              </a:r>
              <a:b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</a:br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sub  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sp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FP_OFF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pop     {r4, r5,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lr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bx   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lr</a:t>
              </a:r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.size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(. -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82E676-D621-8DBD-3AB7-8A6FA1070B6E}"/>
                </a:ext>
              </a:extLst>
            </p:cNvPr>
            <p:cNvSpPr txBox="1"/>
            <p:nvPr/>
          </p:nvSpPr>
          <p:spPr>
            <a:xfrm>
              <a:off x="1959491" y="4484750"/>
              <a:ext cx="2065546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r0,r1,r2 already set</a:t>
              </a: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20DB9267-EDCD-E188-2392-80D76ACF32FD}"/>
                </a:ext>
              </a:extLst>
            </p:cNvPr>
            <p:cNvSpPr/>
            <p:nvPr/>
          </p:nvSpPr>
          <p:spPr>
            <a:xfrm>
              <a:off x="4036550" y="4671054"/>
              <a:ext cx="195118" cy="14658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DD55D3E-37DF-D5B1-410A-7509BD01CF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853FBBD-4710-35F2-80E8-B33BE4AD1288}"/>
              </a:ext>
            </a:extLst>
          </p:cNvPr>
          <p:cNvGrpSpPr/>
          <p:nvPr/>
        </p:nvGrpSpPr>
        <p:grpSpPr>
          <a:xfrm>
            <a:off x="1827611" y="2958920"/>
            <a:ext cx="2341684" cy="3108331"/>
            <a:chOff x="1524684" y="2425151"/>
            <a:chExt cx="2341684" cy="310833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CD18BD0-A8B0-57B7-7E8D-4377253FFF19}"/>
                </a:ext>
              </a:extLst>
            </p:cNvPr>
            <p:cNvSpPr/>
            <p:nvPr/>
          </p:nvSpPr>
          <p:spPr>
            <a:xfrm>
              <a:off x="1526668" y="2425151"/>
              <a:ext cx="1337615" cy="42547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lr</a:t>
              </a:r>
              <a:r>
                <a:rPr lang="en-US" sz="2000" dirty="0"/>
                <a:t> to caller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F5B9F06-B424-BD30-B8B3-2FDECDBEC613}"/>
                </a:ext>
              </a:extLst>
            </p:cNvPr>
            <p:cNvSpPr/>
            <p:nvPr/>
          </p:nvSpPr>
          <p:spPr>
            <a:xfrm>
              <a:off x="1526668" y="2872723"/>
              <a:ext cx="1337615" cy="42547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callers </a:t>
              </a:r>
              <a:r>
                <a:rPr lang="en-US" sz="2000" dirty="0" err="1"/>
                <a:t>fp</a:t>
              </a:r>
              <a:endParaRPr lang="en-US" sz="2000" dirty="0"/>
            </a:p>
          </p:txBody>
        </p:sp>
        <p:sp>
          <p:nvSpPr>
            <p:cNvPr id="65" name="Left Arrow 64">
              <a:extLst>
                <a:ext uri="{FF2B5EF4-FFF2-40B4-BE49-F238E27FC236}">
                  <a16:creationId xmlns:a16="http://schemas.microsoft.com/office/drawing/2014/main" id="{761D2C7C-6A04-C42A-A312-E228C67CA1EF}"/>
                </a:ext>
              </a:extLst>
            </p:cNvPr>
            <p:cNvSpPr/>
            <p:nvPr/>
          </p:nvSpPr>
          <p:spPr>
            <a:xfrm>
              <a:off x="2917637" y="4819791"/>
              <a:ext cx="563321" cy="17350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D5AD251-7EDD-0D14-0233-B125BDF9A39B}"/>
                </a:ext>
              </a:extLst>
            </p:cNvPr>
            <p:cNvSpPr/>
            <p:nvPr/>
          </p:nvSpPr>
          <p:spPr>
            <a:xfrm>
              <a:off x="1524684" y="3325939"/>
              <a:ext cx="1337470" cy="42547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8858E6F-55AB-F01D-C5F4-3F61D7061335}"/>
                </a:ext>
              </a:extLst>
            </p:cNvPr>
            <p:cNvSpPr/>
            <p:nvPr/>
          </p:nvSpPr>
          <p:spPr>
            <a:xfrm>
              <a:off x="1524684" y="3769774"/>
              <a:ext cx="1337470" cy="425472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(*pf)()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7641F6C-9C36-726B-B65B-EA70296F8009}"/>
                </a:ext>
              </a:extLst>
            </p:cNvPr>
            <p:cNvSpPr txBox="1"/>
            <p:nvPr/>
          </p:nvSpPr>
          <p:spPr>
            <a:xfrm>
              <a:off x="3482051" y="4624227"/>
              <a:ext cx="384317" cy="39964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fp</a:t>
              </a:r>
              <a:endParaRPr lang="en-US" sz="1600" dirty="0"/>
            </a:p>
          </p:txBody>
        </p:sp>
        <p:sp>
          <p:nvSpPr>
            <p:cNvPr id="39" name="Left Arrow 38">
              <a:extLst>
                <a:ext uri="{FF2B5EF4-FFF2-40B4-BE49-F238E27FC236}">
                  <a16:creationId xmlns:a16="http://schemas.microsoft.com/office/drawing/2014/main" id="{83082BC2-6151-CB46-2D90-17BB7678E2E4}"/>
                </a:ext>
              </a:extLst>
            </p:cNvPr>
            <p:cNvSpPr/>
            <p:nvPr/>
          </p:nvSpPr>
          <p:spPr>
            <a:xfrm>
              <a:off x="2893635" y="5403850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C15507E-5CBD-BB0E-3D2B-367E9CAADB27}"/>
                </a:ext>
              </a:extLst>
            </p:cNvPr>
            <p:cNvSpPr txBox="1"/>
            <p:nvPr/>
          </p:nvSpPr>
          <p:spPr>
            <a:xfrm>
              <a:off x="3378356" y="5130112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F260F2-22E0-223F-95FA-1C2D9E68C75D}"/>
                </a:ext>
              </a:extLst>
            </p:cNvPr>
            <p:cNvSpPr/>
            <p:nvPr/>
          </p:nvSpPr>
          <p:spPr>
            <a:xfrm>
              <a:off x="1538917" y="4227288"/>
              <a:ext cx="1337615" cy="37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frame pad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8D37C57-CB8A-80D1-F156-DC8D27009174}"/>
                </a:ext>
              </a:extLst>
            </p:cNvPr>
            <p:cNvSpPr/>
            <p:nvPr/>
          </p:nvSpPr>
          <p:spPr>
            <a:xfrm>
              <a:off x="1541678" y="4595622"/>
              <a:ext cx="1337615" cy="42547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</a:t>
              </a:r>
              <a:r>
                <a:rPr lang="en-US" sz="2000" dirty="0" err="1"/>
                <a:t>lr</a:t>
              </a:r>
              <a:r>
                <a:rPr lang="en-US" sz="2000" dirty="0"/>
                <a:t> to main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4F4935F-BE9D-D54D-E6FA-7E4A9F54DFBA}"/>
                </a:ext>
              </a:extLst>
            </p:cNvPr>
            <p:cNvSpPr/>
            <p:nvPr/>
          </p:nvSpPr>
          <p:spPr>
            <a:xfrm>
              <a:off x="1541678" y="5043194"/>
              <a:ext cx="1337615" cy="42547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main's </a:t>
              </a:r>
              <a:r>
                <a:rPr lang="en-US" sz="2000" dirty="0" err="1"/>
                <a:t>fp</a:t>
              </a:r>
              <a:endParaRPr lang="en-US" sz="2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3CFD3B-2C3D-09B8-3BA9-0CF639DECC30}"/>
              </a:ext>
            </a:extLst>
          </p:cNvPr>
          <p:cNvSpPr txBox="1"/>
          <p:nvPr/>
        </p:nvSpPr>
        <p:spPr>
          <a:xfrm>
            <a:off x="540703" y="5162479"/>
            <a:ext cx="83869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testp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F85C9-D3AB-F661-675A-BA00FFB7ABD6}"/>
              </a:ext>
            </a:extLst>
          </p:cNvPr>
          <p:cNvSpPr txBox="1"/>
          <p:nvPr/>
        </p:nvSpPr>
        <p:spPr>
          <a:xfrm>
            <a:off x="520348" y="3659493"/>
            <a:ext cx="90281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main() 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67942D1-4425-ACF0-F224-B45E265BF530}"/>
              </a:ext>
            </a:extLst>
          </p:cNvPr>
          <p:cNvSpPr/>
          <p:nvPr/>
        </p:nvSpPr>
        <p:spPr>
          <a:xfrm>
            <a:off x="1435393" y="2958920"/>
            <a:ext cx="416006" cy="219907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8E31FD6-7EE7-E9B2-D3EC-DD234F4690E9}"/>
              </a:ext>
            </a:extLst>
          </p:cNvPr>
          <p:cNvSpPr/>
          <p:nvPr/>
        </p:nvSpPr>
        <p:spPr>
          <a:xfrm>
            <a:off x="1416365" y="5152480"/>
            <a:ext cx="478132" cy="71844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0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7076"/>
          </a:xfrm>
        </p:spPr>
        <p:txBody>
          <a:bodyPr/>
          <a:lstStyle/>
          <a:p>
            <a:r>
              <a:rPr lang="en-US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1635501" y="753823"/>
            <a:ext cx="3867851" cy="180522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sum(int j, int k)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j + k;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BFA3E6D-0687-A76F-0C82-DAF626562295}"/>
              </a:ext>
            </a:extLst>
          </p:cNvPr>
          <p:cNvSpPr/>
          <p:nvPr/>
        </p:nvSpPr>
        <p:spPr bwMode="auto">
          <a:xfrm>
            <a:off x="1379852" y="2761690"/>
            <a:ext cx="4216542" cy="38004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  .global sum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sum, %function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equ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FP_OFF, 4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r1</a:t>
            </a:r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.size sum, (. - sum)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55D3E-37DF-D5B1-410A-7509BD01CF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0A748B-D811-BEE8-A72C-CCD2A782988F}"/>
              </a:ext>
            </a:extLst>
          </p:cNvPr>
          <p:cNvSpPr/>
          <p:nvPr/>
        </p:nvSpPr>
        <p:spPr>
          <a:xfrm>
            <a:off x="7690201" y="1465141"/>
            <a:ext cx="1337615" cy="425472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lr</a:t>
            </a:r>
            <a:r>
              <a:rPr lang="en-US" sz="2000" dirty="0"/>
              <a:t> to caller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C5016E-2B2B-9508-A9AD-2396467F5F67}"/>
              </a:ext>
            </a:extLst>
          </p:cNvPr>
          <p:cNvSpPr/>
          <p:nvPr/>
        </p:nvSpPr>
        <p:spPr>
          <a:xfrm>
            <a:off x="7690201" y="1912713"/>
            <a:ext cx="1337615" cy="425472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callers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5C5FD0-9F1F-AE1D-A4D2-56CF4C428D10}"/>
              </a:ext>
            </a:extLst>
          </p:cNvPr>
          <p:cNvSpPr/>
          <p:nvPr/>
        </p:nvSpPr>
        <p:spPr>
          <a:xfrm>
            <a:off x="7688217" y="2365929"/>
            <a:ext cx="1337470" cy="4254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87C93B-B763-ADA6-620A-9C717CC184FC}"/>
              </a:ext>
            </a:extLst>
          </p:cNvPr>
          <p:cNvSpPr/>
          <p:nvPr/>
        </p:nvSpPr>
        <p:spPr>
          <a:xfrm>
            <a:off x="7688217" y="2809764"/>
            <a:ext cx="1337470" cy="425472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(*pf)()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0FB257-75A1-35C5-CBCB-4E4C0FEA2131}"/>
              </a:ext>
            </a:extLst>
          </p:cNvPr>
          <p:cNvSpPr/>
          <p:nvPr/>
        </p:nvSpPr>
        <p:spPr>
          <a:xfrm>
            <a:off x="7689214" y="3242312"/>
            <a:ext cx="1336474" cy="3733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A88372-F919-F31C-0189-FD22AE56B986}"/>
              </a:ext>
            </a:extLst>
          </p:cNvPr>
          <p:cNvSpPr/>
          <p:nvPr/>
        </p:nvSpPr>
        <p:spPr>
          <a:xfrm>
            <a:off x="7705211" y="3635612"/>
            <a:ext cx="1337615" cy="425472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</a:t>
            </a:r>
            <a:r>
              <a:rPr lang="en-US" sz="2000" dirty="0" err="1"/>
              <a:t>lr</a:t>
            </a:r>
            <a:r>
              <a:rPr lang="en-US" sz="2000" dirty="0"/>
              <a:t> to main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AB23CF-63A4-5DD4-9C11-BB62F401A18F}"/>
              </a:ext>
            </a:extLst>
          </p:cNvPr>
          <p:cNvSpPr/>
          <p:nvPr/>
        </p:nvSpPr>
        <p:spPr>
          <a:xfrm>
            <a:off x="7705211" y="4083184"/>
            <a:ext cx="1337615" cy="425472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main's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20" name="Left Arrow 19">
            <a:extLst>
              <a:ext uri="{FF2B5EF4-FFF2-40B4-BE49-F238E27FC236}">
                <a16:creationId xmlns:a16="http://schemas.microsoft.com/office/drawing/2014/main" id="{2B1FFA79-4912-5D58-CCFA-78ADC6CE52E4}"/>
              </a:ext>
            </a:extLst>
          </p:cNvPr>
          <p:cNvSpPr/>
          <p:nvPr/>
        </p:nvSpPr>
        <p:spPr>
          <a:xfrm>
            <a:off x="9081170" y="4716588"/>
            <a:ext cx="563321" cy="1735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6F7308-A196-7567-B2F3-D707A155B515}"/>
              </a:ext>
            </a:extLst>
          </p:cNvPr>
          <p:cNvSpPr txBox="1"/>
          <p:nvPr/>
        </p:nvSpPr>
        <p:spPr>
          <a:xfrm>
            <a:off x="9645584" y="4521024"/>
            <a:ext cx="384317" cy="3996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22" name="Left Arrow 21">
            <a:extLst>
              <a:ext uri="{FF2B5EF4-FFF2-40B4-BE49-F238E27FC236}">
                <a16:creationId xmlns:a16="http://schemas.microsoft.com/office/drawing/2014/main" id="{6C1AC590-C148-42C2-B1C7-BCE28221F97E}"/>
              </a:ext>
            </a:extLst>
          </p:cNvPr>
          <p:cNvSpPr/>
          <p:nvPr/>
        </p:nvSpPr>
        <p:spPr>
          <a:xfrm>
            <a:off x="9057168" y="5300647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CEE5FB-F444-7470-2946-773D4CBDDD96}"/>
              </a:ext>
            </a:extLst>
          </p:cNvPr>
          <p:cNvSpPr txBox="1"/>
          <p:nvPr/>
        </p:nvSpPr>
        <p:spPr>
          <a:xfrm>
            <a:off x="9541889" y="5026909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738692-7504-8581-73CB-A1AC7BFA6607}"/>
              </a:ext>
            </a:extLst>
          </p:cNvPr>
          <p:cNvSpPr/>
          <p:nvPr/>
        </p:nvSpPr>
        <p:spPr>
          <a:xfrm>
            <a:off x="7705211" y="4492419"/>
            <a:ext cx="1337615" cy="425472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</a:t>
            </a:r>
            <a:r>
              <a:rPr lang="en-US" sz="2000" dirty="0" err="1"/>
              <a:t>lr</a:t>
            </a:r>
            <a:r>
              <a:rPr lang="en-US" sz="2000" dirty="0"/>
              <a:t> to </a:t>
            </a:r>
            <a:r>
              <a:rPr lang="en-US" sz="2000" dirty="0" err="1"/>
              <a:t>testp</a:t>
            </a:r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BD307C-17F0-9E76-895C-A3F179D5FE39}"/>
              </a:ext>
            </a:extLst>
          </p:cNvPr>
          <p:cNvSpPr/>
          <p:nvPr/>
        </p:nvSpPr>
        <p:spPr>
          <a:xfrm>
            <a:off x="7705211" y="4939991"/>
            <a:ext cx="1337615" cy="425472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testp</a:t>
            </a:r>
            <a:r>
              <a:rPr lang="en-US" sz="2000" dirty="0"/>
              <a:t>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E3ACB-D8BC-9D1A-808E-13B3FCB8AE3F}"/>
              </a:ext>
            </a:extLst>
          </p:cNvPr>
          <p:cNvSpPr txBox="1"/>
          <p:nvPr/>
        </p:nvSpPr>
        <p:spPr>
          <a:xfrm>
            <a:off x="6334423" y="3645611"/>
            <a:ext cx="83869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testp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EAA108-68E4-B19C-A174-845B43C431A3}"/>
              </a:ext>
            </a:extLst>
          </p:cNvPr>
          <p:cNvSpPr txBox="1"/>
          <p:nvPr/>
        </p:nvSpPr>
        <p:spPr>
          <a:xfrm>
            <a:off x="6268168" y="2366030"/>
            <a:ext cx="90281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main() 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28050E91-7433-0C8D-673A-406FB3ABA225}"/>
              </a:ext>
            </a:extLst>
          </p:cNvPr>
          <p:cNvSpPr/>
          <p:nvPr/>
        </p:nvSpPr>
        <p:spPr>
          <a:xfrm>
            <a:off x="7183213" y="1483415"/>
            <a:ext cx="459104" cy="2152198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34439F5-C337-3D48-CC32-B9DA8376333E}"/>
              </a:ext>
            </a:extLst>
          </p:cNvPr>
          <p:cNvSpPr/>
          <p:nvPr/>
        </p:nvSpPr>
        <p:spPr>
          <a:xfrm>
            <a:off x="7210085" y="3635612"/>
            <a:ext cx="478132" cy="71844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55F797-9E72-C175-57A6-4E6D9AAF57C7}"/>
              </a:ext>
            </a:extLst>
          </p:cNvPr>
          <p:cNvSpPr txBox="1"/>
          <p:nvPr/>
        </p:nvSpPr>
        <p:spPr>
          <a:xfrm>
            <a:off x="6379678" y="4521024"/>
            <a:ext cx="77457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sum()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A827FE08-123B-D501-F351-342AFBAE16FD}"/>
              </a:ext>
            </a:extLst>
          </p:cNvPr>
          <p:cNvSpPr/>
          <p:nvPr/>
        </p:nvSpPr>
        <p:spPr>
          <a:xfrm>
            <a:off x="7255340" y="4511025"/>
            <a:ext cx="478132" cy="71844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84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AE18-40FA-F149-BF05-243CB17B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43" y="16542"/>
            <a:ext cx="10515600" cy="498331"/>
          </a:xfrm>
        </p:spPr>
        <p:txBody>
          <a:bodyPr/>
          <a:lstStyle/>
          <a:p>
            <a:r>
              <a:rPr lang="en-US" sz="2800" dirty="0"/>
              <a:t>Passing More Than Four Arguments – At the point of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597C8-A5A4-914E-8A8E-6D3E08B5E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322" y="1684310"/>
            <a:ext cx="8066974" cy="487785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accent5"/>
                </a:solidFill>
              </a:rPr>
              <a:t>Approach: Increase stack frame size to include space for </a:t>
            </a:r>
            <a:r>
              <a:rPr lang="en-US" sz="1800" b="1" dirty="0" err="1">
                <a:solidFill>
                  <a:schemeClr val="accent5"/>
                </a:solidFill>
              </a:rPr>
              <a:t>args</a:t>
            </a:r>
            <a:r>
              <a:rPr lang="en-US" sz="1800" b="1" dirty="0">
                <a:solidFill>
                  <a:schemeClr val="accent5"/>
                </a:solidFill>
              </a:rPr>
              <a:t># &gt; 4</a:t>
            </a:r>
          </a:p>
          <a:p>
            <a:pPr lvl="1"/>
            <a:r>
              <a:rPr lang="en-US" sz="1800" b="1" dirty="0">
                <a:solidFill>
                  <a:schemeClr val="accent5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Arg5 and above are in </a:t>
            </a:r>
            <a:r>
              <a:rPr lang="en-US" sz="1800" b="1" u="sng" dirty="0">
                <a:solidFill>
                  <a:schemeClr val="accent5"/>
                </a:solidFill>
              </a:rPr>
              <a:t>caller's stack frame</a:t>
            </a:r>
            <a:r>
              <a:rPr lang="en-US" sz="1800" b="1" dirty="0">
                <a:solidFill>
                  <a:schemeClr val="accent5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at the </a:t>
            </a:r>
            <a:r>
              <a:rPr lang="en-US" sz="1800" b="1" dirty="0">
                <a:solidFill>
                  <a:srgbClr val="2C895B"/>
                </a:solidFill>
              </a:rPr>
              <a:t>bottom of the stack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895B"/>
                </a:solidFill>
              </a:rPr>
              <a:t>Arg5</a:t>
            </a:r>
            <a:r>
              <a:rPr lang="en-US" sz="1800" dirty="0">
                <a:solidFill>
                  <a:srgbClr val="2C895B"/>
                </a:solidFill>
              </a:rPr>
              <a:t> is always at the </a:t>
            </a:r>
            <a:r>
              <a:rPr lang="en-US" sz="1800" b="1" dirty="0">
                <a:solidFill>
                  <a:srgbClr val="2C895B"/>
                </a:solidFill>
              </a:rPr>
              <a:t>bottom (at </a:t>
            </a:r>
            <a:r>
              <a:rPr lang="en-US" sz="1800" b="1" dirty="0" err="1">
                <a:solidFill>
                  <a:srgbClr val="2C895B"/>
                </a:solidFill>
              </a:rPr>
              <a:t>sp</a:t>
            </a:r>
            <a:r>
              <a:rPr lang="en-US" sz="1800" b="1" dirty="0">
                <a:solidFill>
                  <a:srgbClr val="2C895B"/>
                </a:solidFill>
              </a:rPr>
              <a:t>)</a:t>
            </a:r>
            <a:r>
              <a:rPr lang="en-US" sz="1800" dirty="0">
                <a:solidFill>
                  <a:srgbClr val="2C895B"/>
                </a:solidFill>
              </a:rPr>
              <a:t>, arg6 and greater are above it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One </a:t>
            </a:r>
            <a:r>
              <a:rPr lang="en-US" sz="1800" b="1" dirty="0" err="1">
                <a:solidFill>
                  <a:srgbClr val="FF0000"/>
                </a:solidFill>
              </a:rPr>
              <a:t>arg</a:t>
            </a:r>
            <a:r>
              <a:rPr lang="en-US" sz="1800" b="1" dirty="0">
                <a:solidFill>
                  <a:srgbClr val="FF0000"/>
                </a:solidFill>
              </a:rPr>
              <a:t> value per slot</a:t>
            </a:r>
            <a:r>
              <a:rPr lang="en-US" sz="1800" dirty="0">
                <a:solidFill>
                  <a:srgbClr val="FF0000"/>
                </a:solidFill>
              </a:rPr>
              <a:t>! </a:t>
            </a:r>
            <a:r>
              <a:rPr lang="en-US" sz="1800" dirty="0"/>
              <a:t>– NO arrays across multiple slots</a:t>
            </a:r>
          </a:p>
          <a:p>
            <a:pPr lvl="1"/>
            <a:r>
              <a:rPr lang="en-US" sz="1800" dirty="0"/>
              <a:t>chars, shorts and </a:t>
            </a:r>
            <a:r>
              <a:rPr lang="en-US" sz="1800" dirty="0" err="1"/>
              <a:t>ints</a:t>
            </a:r>
            <a:r>
              <a:rPr lang="en-US" sz="1800" dirty="0"/>
              <a:t> are directly stored</a:t>
            </a:r>
          </a:p>
          <a:p>
            <a:pPr lvl="1"/>
            <a:r>
              <a:rPr lang="en-US" sz="1800" dirty="0"/>
              <a:t>Structs (not always), and arrays (always) are passed via a pointer </a:t>
            </a:r>
          </a:p>
          <a:p>
            <a:r>
              <a:rPr lang="en-US" sz="1800" dirty="0">
                <a:solidFill>
                  <a:srgbClr val="C00000"/>
                </a:solidFill>
              </a:rPr>
              <a:t>Output parameters </a:t>
            </a:r>
            <a:r>
              <a:rPr lang="en-US" sz="1800" dirty="0"/>
              <a:t>contain an </a:t>
            </a:r>
            <a:r>
              <a:rPr lang="en-US" sz="1800" dirty="0">
                <a:solidFill>
                  <a:srgbClr val="FF0000"/>
                </a:solidFill>
              </a:rPr>
              <a:t>address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  <a:r>
              <a:rPr lang="en-US" sz="1800" b="1" i="1" dirty="0">
                <a:solidFill>
                  <a:srgbClr val="002060"/>
                </a:solidFill>
              </a:rPr>
              <a:t>that points at </a:t>
            </a:r>
            <a:r>
              <a:rPr lang="en-US" sz="1800" dirty="0">
                <a:solidFill>
                  <a:schemeClr val="tx2"/>
                </a:solidFill>
              </a:rPr>
              <a:t>the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stack</a:t>
            </a:r>
            <a:r>
              <a:rPr lang="en-US" sz="1800" dirty="0">
                <a:solidFill>
                  <a:srgbClr val="2C895B"/>
                </a:solidFill>
              </a:rPr>
              <a:t>, </a:t>
            </a:r>
            <a:r>
              <a:rPr lang="en-US" sz="1800" dirty="0">
                <a:solidFill>
                  <a:srgbClr val="F37440"/>
                </a:solidFill>
              </a:rPr>
              <a:t>BSS</a:t>
            </a:r>
            <a:r>
              <a:rPr lang="en-US" sz="1800" dirty="0">
                <a:solidFill>
                  <a:srgbClr val="2C895B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data</a:t>
            </a:r>
            <a:r>
              <a:rPr lang="en-US" sz="1800" dirty="0">
                <a:solidFill>
                  <a:srgbClr val="2C895B"/>
                </a:solidFill>
              </a:rPr>
              <a:t>,  or </a:t>
            </a:r>
            <a:r>
              <a:rPr lang="en-US" sz="1800" dirty="0">
                <a:solidFill>
                  <a:srgbClr val="C00000"/>
                </a:solidFill>
              </a:rPr>
              <a:t>heap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Prior to any function call (</a:t>
            </a:r>
            <a:r>
              <a:rPr lang="en-US" sz="1800" dirty="0">
                <a:solidFill>
                  <a:srgbClr val="2C895B"/>
                </a:solidFill>
              </a:rPr>
              <a:t>and obviously at the start of the called function</a:t>
            </a:r>
            <a:r>
              <a:rPr lang="en-US" sz="1800" dirty="0"/>
              <a:t>):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 dirty="0" err="1"/>
              <a:t>sp</a:t>
            </a:r>
            <a:r>
              <a:rPr lang="en-US" sz="1800" dirty="0"/>
              <a:t> must point at arg5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 dirty="0" err="1">
                <a:solidFill>
                  <a:schemeClr val="tx2"/>
                </a:solidFill>
              </a:rPr>
              <a:t>sp</a:t>
            </a:r>
            <a:r>
              <a:rPr lang="en-US" sz="1800" dirty="0">
                <a:solidFill>
                  <a:schemeClr val="tx2"/>
                </a:solidFill>
              </a:rPr>
              <a:t> and therefore </a:t>
            </a:r>
            <a:r>
              <a:rPr lang="en-US" sz="1800" b="1" dirty="0">
                <a:solidFill>
                  <a:schemeClr val="accent5"/>
                </a:solidFill>
              </a:rPr>
              <a:t>arg5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b="1" dirty="0">
                <a:solidFill>
                  <a:schemeClr val="tx2"/>
                </a:solidFill>
              </a:rPr>
              <a:t>must be at an 8-byte boundary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 b="1" dirty="0">
                <a:solidFill>
                  <a:schemeClr val="tx2"/>
                </a:solidFill>
              </a:rPr>
              <a:t>Add padding</a:t>
            </a:r>
            <a:r>
              <a:rPr lang="en-US" sz="1800" dirty="0">
                <a:solidFill>
                  <a:schemeClr val="tx2"/>
                </a:solidFill>
              </a:rPr>
              <a:t> to force arg5 alignment if needed is </a:t>
            </a:r>
            <a:r>
              <a:rPr lang="en-US" sz="1800" b="1" dirty="0">
                <a:solidFill>
                  <a:schemeClr val="tx2"/>
                </a:solidFill>
              </a:rPr>
              <a:t>placed above</a:t>
            </a:r>
            <a:r>
              <a:rPr lang="en-US" sz="1800" dirty="0">
                <a:solidFill>
                  <a:schemeClr val="tx2"/>
                </a:solidFill>
              </a:rPr>
              <a:t> the last </a:t>
            </a:r>
            <a:r>
              <a:rPr lang="en-US" sz="1800" b="1" dirty="0">
                <a:solidFill>
                  <a:schemeClr val="tx2"/>
                </a:solidFill>
              </a:rPr>
              <a:t>argument the called function is expecting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5B516D-ECB4-C440-B362-EDF7C89C4459}"/>
              </a:ext>
            </a:extLst>
          </p:cNvPr>
          <p:cNvSpPr/>
          <p:nvPr/>
        </p:nvSpPr>
        <p:spPr>
          <a:xfrm>
            <a:off x="1282516" y="640953"/>
            <a:ext cx="70793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r3, 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arg5, arg6, … </a:t>
            </a:r>
            <a:r>
              <a:rPr lang="en-US" sz="2000" b="1" kern="0" dirty="0" err="1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argn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)</a:t>
            </a:r>
          </a:p>
          <a:p>
            <a:pPr>
              <a:defRPr/>
            </a:pPr>
            <a:r>
              <a:rPr lang="en-US" sz="16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             </a:t>
            </a:r>
            <a:r>
              <a:rPr lang="en-US" sz="14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arg1, arg2, arg3, arg4,</a:t>
            </a:r>
            <a:r>
              <a:rPr lang="en-US" sz="12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...        </a:t>
            </a:r>
            <a:endParaRPr lang="en-US" sz="1400" b="1" i="1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BB8DC6-AF4D-0A41-B9AC-9C027B467A1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49066-55CB-A451-D185-33BB37A5F838}"/>
              </a:ext>
            </a:extLst>
          </p:cNvPr>
          <p:cNvSpPr/>
          <p:nvPr/>
        </p:nvSpPr>
        <p:spPr>
          <a:xfrm>
            <a:off x="10024279" y="414635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3974BD-CF1E-E914-D700-115DDE37B42B}"/>
              </a:ext>
            </a:extLst>
          </p:cNvPr>
          <p:cNvSpPr txBox="1"/>
          <p:nvPr/>
        </p:nvSpPr>
        <p:spPr>
          <a:xfrm>
            <a:off x="11799538" y="41606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E83876DE-82F9-3E84-ECC6-236E615B2D02}"/>
              </a:ext>
            </a:extLst>
          </p:cNvPr>
          <p:cNvSpPr/>
          <p:nvPr/>
        </p:nvSpPr>
        <p:spPr>
          <a:xfrm>
            <a:off x="11353446" y="4318712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18C556-D137-82DB-4797-2E26A22D66FB}"/>
              </a:ext>
            </a:extLst>
          </p:cNvPr>
          <p:cNvSpPr/>
          <p:nvPr/>
        </p:nvSpPr>
        <p:spPr>
          <a:xfrm>
            <a:off x="10014360" y="121919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995768-4C7F-9E72-FD48-5CDB33782DBC}"/>
              </a:ext>
            </a:extLst>
          </p:cNvPr>
          <p:cNvSpPr/>
          <p:nvPr/>
        </p:nvSpPr>
        <p:spPr>
          <a:xfrm>
            <a:off x="10014359" y="1558278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C6D431-D84E-7CC9-AF91-1EE51AEB305B}"/>
              </a:ext>
            </a:extLst>
          </p:cNvPr>
          <p:cNvSpPr/>
          <p:nvPr/>
        </p:nvSpPr>
        <p:spPr>
          <a:xfrm>
            <a:off x="10025269" y="3836107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BF4AA4-FAE4-13C5-8BD9-8A064654243E}"/>
              </a:ext>
            </a:extLst>
          </p:cNvPr>
          <p:cNvSpPr/>
          <p:nvPr/>
        </p:nvSpPr>
        <p:spPr>
          <a:xfrm>
            <a:off x="10017246" y="318309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40E34E-423C-C25B-1180-1787D524FDAF}"/>
              </a:ext>
            </a:extLst>
          </p:cNvPr>
          <p:cNvSpPr/>
          <p:nvPr/>
        </p:nvSpPr>
        <p:spPr>
          <a:xfrm>
            <a:off x="9988781" y="566958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arg</a:t>
            </a:r>
            <a:r>
              <a:rPr lang="en-US" sz="1400" b="1" dirty="0"/>
              <a:t> 1 &amp; return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8EF7F-EFDD-55D1-71DC-2B9B82614E1F}"/>
              </a:ext>
            </a:extLst>
          </p:cNvPr>
          <p:cNvSpPr/>
          <p:nvPr/>
        </p:nvSpPr>
        <p:spPr>
          <a:xfrm>
            <a:off x="9986804" y="5350847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F7E0FB-9F6F-3885-EC46-ACD66BEE8223}"/>
              </a:ext>
            </a:extLst>
          </p:cNvPr>
          <p:cNvSpPr/>
          <p:nvPr/>
        </p:nvSpPr>
        <p:spPr>
          <a:xfrm>
            <a:off x="9986804" y="502622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E0E148-B0FE-3ADE-92F5-C168968A391C}"/>
              </a:ext>
            </a:extLst>
          </p:cNvPr>
          <p:cNvSpPr/>
          <p:nvPr/>
        </p:nvSpPr>
        <p:spPr>
          <a:xfrm>
            <a:off x="9986804" y="469233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71DEAC-2204-B868-B2F3-43142CDD37F1}"/>
              </a:ext>
            </a:extLst>
          </p:cNvPr>
          <p:cNvSpPr txBox="1"/>
          <p:nvPr/>
        </p:nvSpPr>
        <p:spPr>
          <a:xfrm>
            <a:off x="9643427" y="565335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8E0498-DA90-FF7B-CC2A-7279796DD25B}"/>
              </a:ext>
            </a:extLst>
          </p:cNvPr>
          <p:cNvSpPr txBox="1"/>
          <p:nvPr/>
        </p:nvSpPr>
        <p:spPr>
          <a:xfrm>
            <a:off x="9643427" y="5319286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BF651D-EF45-218E-ED2C-478658F93642}"/>
              </a:ext>
            </a:extLst>
          </p:cNvPr>
          <p:cNvSpPr txBox="1"/>
          <p:nvPr/>
        </p:nvSpPr>
        <p:spPr>
          <a:xfrm>
            <a:off x="9631021" y="501480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93BBB7-356C-263A-7D18-C3B92B65E480}"/>
              </a:ext>
            </a:extLst>
          </p:cNvPr>
          <p:cNvSpPr txBox="1"/>
          <p:nvPr/>
        </p:nvSpPr>
        <p:spPr>
          <a:xfrm>
            <a:off x="9586896" y="4689955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1EDF14-420A-03FA-0495-C8792E66A94D}"/>
              </a:ext>
            </a:extLst>
          </p:cNvPr>
          <p:cNvSpPr txBox="1"/>
          <p:nvPr/>
        </p:nvSpPr>
        <p:spPr>
          <a:xfrm>
            <a:off x="9328895" y="5977509"/>
            <a:ext cx="24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arg1 – arg4 Registers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D3FCC7-087E-E8BF-F61B-BE3D2CC8B4AD}"/>
              </a:ext>
            </a:extLst>
          </p:cNvPr>
          <p:cNvSpPr txBox="1"/>
          <p:nvPr/>
        </p:nvSpPr>
        <p:spPr>
          <a:xfrm>
            <a:off x="11811982" y="130879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47" name="Left Arrow 46">
            <a:extLst>
              <a:ext uri="{FF2B5EF4-FFF2-40B4-BE49-F238E27FC236}">
                <a16:creationId xmlns:a16="http://schemas.microsoft.com/office/drawing/2014/main" id="{5B2A364D-2953-6218-C5FC-01A724F1CCE0}"/>
              </a:ext>
            </a:extLst>
          </p:cNvPr>
          <p:cNvSpPr/>
          <p:nvPr/>
        </p:nvSpPr>
        <p:spPr>
          <a:xfrm>
            <a:off x="11405210" y="142864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9EC6C73-E6E0-A632-A047-B3600FBE91A9}"/>
              </a:ext>
            </a:extLst>
          </p:cNvPr>
          <p:cNvSpPr/>
          <p:nvPr/>
        </p:nvSpPr>
        <p:spPr>
          <a:xfrm>
            <a:off x="10023059" y="3513563"/>
            <a:ext cx="1375959" cy="312087"/>
          </a:xfrm>
          <a:prstGeom prst="rect">
            <a:avLst/>
          </a:prstGeom>
          <a:solidFill>
            <a:srgbClr val="F3753F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2BB0744-D767-0DC1-95F5-EFDC40E045F2}"/>
              </a:ext>
            </a:extLst>
          </p:cNvPr>
          <p:cNvSpPr/>
          <p:nvPr/>
        </p:nvSpPr>
        <p:spPr>
          <a:xfrm>
            <a:off x="10014359" y="903758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DF30C93-6A2A-0681-13DE-9EF05F86D863}"/>
              </a:ext>
            </a:extLst>
          </p:cNvPr>
          <p:cNvGrpSpPr/>
          <p:nvPr/>
        </p:nvGrpSpPr>
        <p:grpSpPr>
          <a:xfrm>
            <a:off x="8464284" y="1217624"/>
            <a:ext cx="1591450" cy="3230720"/>
            <a:chOff x="7791216" y="1979934"/>
            <a:chExt cx="1591450" cy="3230720"/>
          </a:xfrm>
        </p:grpSpPr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224AB347-84B9-772E-855E-5EEAC6D6C0CA}"/>
                </a:ext>
              </a:extLst>
            </p:cNvPr>
            <p:cNvSpPr/>
            <p:nvPr/>
          </p:nvSpPr>
          <p:spPr>
            <a:xfrm>
              <a:off x="9001285" y="1979934"/>
              <a:ext cx="381381" cy="3230720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D3AE11C-5CD8-5EB2-1BF5-894FB06AAF3E}"/>
                </a:ext>
              </a:extLst>
            </p:cNvPr>
            <p:cNvSpPr txBox="1"/>
            <p:nvPr/>
          </p:nvSpPr>
          <p:spPr>
            <a:xfrm>
              <a:off x="7791216" y="2391170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79C30A7-FEE8-2715-EDF4-4B7F5AF74495}"/>
              </a:ext>
            </a:extLst>
          </p:cNvPr>
          <p:cNvSpPr txBox="1"/>
          <p:nvPr/>
        </p:nvSpPr>
        <p:spPr>
          <a:xfrm>
            <a:off x="9859616" y="317787"/>
            <a:ext cx="182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segment</a:t>
            </a:r>
          </a:p>
          <a:p>
            <a:r>
              <a:rPr lang="en-US" dirty="0"/>
              <a:t>high memory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517083F-92D6-015D-8861-C085F27D667D}"/>
              </a:ext>
            </a:extLst>
          </p:cNvPr>
          <p:cNvSpPr/>
          <p:nvPr/>
        </p:nvSpPr>
        <p:spPr>
          <a:xfrm>
            <a:off x="10027273" y="1881045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regs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F81D031-26F1-9323-8D74-9CAFAC433B0B}"/>
              </a:ext>
            </a:extLst>
          </p:cNvPr>
          <p:cNvSpPr/>
          <p:nvPr/>
        </p:nvSpPr>
        <p:spPr>
          <a:xfrm>
            <a:off x="10027272" y="2203216"/>
            <a:ext cx="1375959" cy="655083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/>
              <a:t>variables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601319B-F72D-CC4C-2B7A-9626729B6CD5}"/>
              </a:ext>
            </a:extLst>
          </p:cNvPr>
          <p:cNvSpPr/>
          <p:nvPr/>
        </p:nvSpPr>
        <p:spPr>
          <a:xfrm>
            <a:off x="10024279" y="2878895"/>
            <a:ext cx="1375959" cy="3120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 </a:t>
            </a:r>
            <a:r>
              <a:rPr lang="en-US" sz="1100" dirty="0">
                <a:solidFill>
                  <a:schemeClr val="bg1"/>
                </a:solidFill>
              </a:rPr>
              <a:t>(if needed)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7CDFF97-0C02-E6AF-50B8-18F26185540E}"/>
              </a:ext>
            </a:extLst>
          </p:cNvPr>
          <p:cNvGrpSpPr/>
          <p:nvPr/>
        </p:nvGrpSpPr>
        <p:grpSpPr>
          <a:xfrm>
            <a:off x="8464284" y="3106134"/>
            <a:ext cx="1467452" cy="1384995"/>
            <a:chOff x="7876789" y="2170830"/>
            <a:chExt cx="1467452" cy="1384995"/>
          </a:xfrm>
        </p:grpSpPr>
        <p:sp>
          <p:nvSpPr>
            <p:cNvPr id="65" name="Left Brace 64">
              <a:extLst>
                <a:ext uri="{FF2B5EF4-FFF2-40B4-BE49-F238E27FC236}">
                  <a16:creationId xmlns:a16="http://schemas.microsoft.com/office/drawing/2014/main" id="{2CA5A8E6-5D35-079A-4485-04C2E4FAFBD7}"/>
                </a:ext>
              </a:extLst>
            </p:cNvPr>
            <p:cNvSpPr/>
            <p:nvPr/>
          </p:nvSpPr>
          <p:spPr>
            <a:xfrm>
              <a:off x="8962860" y="2218041"/>
              <a:ext cx="381381" cy="1278183"/>
            </a:xfrm>
            <a:prstGeom prst="leftBrace">
              <a:avLst>
                <a:gd name="adj1" fmla="val 0"/>
                <a:gd name="adj2" fmla="val 3684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1AB2903-93C2-DCEC-72C6-AE005CB5789B}"/>
                </a:ext>
              </a:extLst>
            </p:cNvPr>
            <p:cNvSpPr txBox="1"/>
            <p:nvPr/>
          </p:nvSpPr>
          <p:spPr>
            <a:xfrm>
              <a:off x="7876789" y="2170830"/>
              <a:ext cx="107871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Outgoing </a:t>
              </a:r>
              <a:r>
                <a:rPr lang="en-US" sz="14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space part of calling functions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264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38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AE18-40FA-F149-BF05-243CB17B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43" y="16542"/>
            <a:ext cx="10515600" cy="498331"/>
          </a:xfrm>
        </p:spPr>
        <p:txBody>
          <a:bodyPr/>
          <a:lstStyle/>
          <a:p>
            <a:r>
              <a:rPr lang="en-US" sz="2800" dirty="0"/>
              <a:t>Passing More Than Four Arguments – At the point of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597C8-A5A4-914E-8A8E-6D3E08B5E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819" y="2581686"/>
            <a:ext cx="7736655" cy="31766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2"/>
                </a:solidFill>
              </a:rPr>
              <a:t>Called functions </a:t>
            </a:r>
            <a:r>
              <a:rPr lang="en-US" sz="2000" dirty="0">
                <a:solidFill>
                  <a:schemeClr val="tx2"/>
                </a:solidFill>
              </a:rPr>
              <a:t>have the </a:t>
            </a:r>
            <a:r>
              <a:rPr lang="en-US" sz="2000" b="1" dirty="0">
                <a:solidFill>
                  <a:srgbClr val="0070C0"/>
                </a:solidFill>
              </a:rPr>
              <a:t>right to change stack </a:t>
            </a:r>
            <a:r>
              <a:rPr lang="en-US" sz="2000" b="1" dirty="0" err="1">
                <a:solidFill>
                  <a:srgbClr val="0070C0"/>
                </a:solidFill>
              </a:rPr>
              <a:t>args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just like they can change the register </a:t>
            </a:r>
            <a:r>
              <a:rPr lang="en-US" sz="2000" dirty="0" err="1">
                <a:solidFill>
                  <a:schemeClr val="tx2"/>
                </a:solidFill>
              </a:rPr>
              <a:t>args</a:t>
            </a:r>
            <a:r>
              <a:rPr lang="en-US" sz="2000" dirty="0">
                <a:solidFill>
                  <a:schemeClr val="tx2"/>
                </a:solidFill>
              </a:rPr>
              <a:t>!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Caller </a:t>
            </a:r>
            <a:r>
              <a:rPr lang="en-US" sz="2000" b="1" dirty="0">
                <a:solidFill>
                  <a:srgbClr val="2C895B"/>
                </a:solidFill>
              </a:rPr>
              <a:t>must always assume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all </a:t>
            </a:r>
            <a:r>
              <a:rPr lang="en-US" sz="2000" b="1" dirty="0" err="1">
                <a:solidFill>
                  <a:srgbClr val="0070C0"/>
                </a:solidFill>
              </a:rPr>
              <a:t>args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including ones on the stack </a:t>
            </a:r>
            <a:r>
              <a:rPr lang="en-US" sz="2000" dirty="0">
                <a:solidFill>
                  <a:srgbClr val="0070C0"/>
                </a:solidFill>
              </a:rPr>
              <a:t>are </a:t>
            </a:r>
            <a:r>
              <a:rPr lang="en-US" sz="2000" b="1" dirty="0">
                <a:solidFill>
                  <a:srgbClr val="0070C0"/>
                </a:solidFill>
              </a:rPr>
              <a:t>changed by the caller</a:t>
            </a:r>
            <a:endParaRPr lang="en-US" sz="2000" b="1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/>
              <a:t>Calling function prior to making the call you must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/>
              <a:t>Evaluate </a:t>
            </a:r>
            <a:r>
              <a:rPr lang="en-US" sz="2000" dirty="0">
                <a:solidFill>
                  <a:schemeClr val="accent3"/>
                </a:solidFill>
              </a:rPr>
              <a:t>first four </a:t>
            </a:r>
            <a:r>
              <a:rPr lang="en-US" sz="2000" dirty="0" err="1">
                <a:solidFill>
                  <a:schemeClr val="accent3"/>
                </a:solidFill>
              </a:rPr>
              <a:t>args</a:t>
            </a:r>
            <a:r>
              <a:rPr lang="en-US" sz="2000" dirty="0"/>
              <a:t>: place the resulting </a:t>
            </a:r>
            <a:r>
              <a:rPr lang="en-US" sz="2000" dirty="0">
                <a:solidFill>
                  <a:schemeClr val="accent3"/>
                </a:solidFill>
              </a:rPr>
              <a:t>values in r0-r3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5"/>
                </a:solidFill>
              </a:rPr>
              <a:t>Evaluate Arg 5 and greater and place the resulting values on the stack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5B516D-ECB4-C440-B362-EDF7C89C4459}"/>
              </a:ext>
            </a:extLst>
          </p:cNvPr>
          <p:cNvSpPr/>
          <p:nvPr/>
        </p:nvSpPr>
        <p:spPr>
          <a:xfrm>
            <a:off x="833063" y="1385620"/>
            <a:ext cx="70793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r3, 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arg5, arg6, … </a:t>
            </a:r>
            <a:r>
              <a:rPr lang="en-US" sz="2000" b="1" kern="0" dirty="0" err="1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argn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)</a:t>
            </a:r>
          </a:p>
          <a:p>
            <a:pPr>
              <a:defRPr/>
            </a:pPr>
            <a:r>
              <a:rPr lang="en-US" sz="16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             </a:t>
            </a:r>
            <a:r>
              <a:rPr lang="en-US" sz="14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arg1, arg2, arg3, arg4,</a:t>
            </a:r>
            <a:r>
              <a:rPr lang="en-US" sz="12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...        </a:t>
            </a:r>
            <a:endParaRPr lang="en-US" sz="1400" b="1" i="1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BB8DC6-AF4D-0A41-B9AC-9C027B467A1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D3AD61-2C1F-F179-73C0-B6D13FBB76D8}"/>
              </a:ext>
            </a:extLst>
          </p:cNvPr>
          <p:cNvSpPr/>
          <p:nvPr/>
        </p:nvSpPr>
        <p:spPr>
          <a:xfrm>
            <a:off x="9980924" y="435418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2DF23-EAAB-5000-E5C1-4F2176485669}"/>
              </a:ext>
            </a:extLst>
          </p:cNvPr>
          <p:cNvSpPr txBox="1"/>
          <p:nvPr/>
        </p:nvSpPr>
        <p:spPr>
          <a:xfrm>
            <a:off x="11763678" y="437593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A2C478CB-014A-AB23-6579-EC51000AC7C3}"/>
              </a:ext>
            </a:extLst>
          </p:cNvPr>
          <p:cNvSpPr/>
          <p:nvPr/>
        </p:nvSpPr>
        <p:spPr>
          <a:xfrm>
            <a:off x="11317586" y="453403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5525F9-07B6-1749-BB0E-2EA6F0D179AB}"/>
              </a:ext>
            </a:extLst>
          </p:cNvPr>
          <p:cNvSpPr/>
          <p:nvPr/>
        </p:nvSpPr>
        <p:spPr>
          <a:xfrm>
            <a:off x="9978500" y="1434517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C77309-ACFA-9B00-8F34-0231EC17A92C}"/>
              </a:ext>
            </a:extLst>
          </p:cNvPr>
          <p:cNvSpPr/>
          <p:nvPr/>
        </p:nvSpPr>
        <p:spPr>
          <a:xfrm>
            <a:off x="9978499" y="1773602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BCDED4-1BEE-AEF5-B1E2-E0969D633719}"/>
              </a:ext>
            </a:extLst>
          </p:cNvPr>
          <p:cNvSpPr/>
          <p:nvPr/>
        </p:nvSpPr>
        <p:spPr>
          <a:xfrm>
            <a:off x="9981914" y="404393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6531E7-679E-07E7-4ABF-5FFF47E8B2BB}"/>
              </a:ext>
            </a:extLst>
          </p:cNvPr>
          <p:cNvSpPr/>
          <p:nvPr/>
        </p:nvSpPr>
        <p:spPr>
          <a:xfrm>
            <a:off x="9973891" y="339092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69B4CE-7417-A484-2F72-96D8D1E9534A}"/>
              </a:ext>
            </a:extLst>
          </p:cNvPr>
          <p:cNvSpPr/>
          <p:nvPr/>
        </p:nvSpPr>
        <p:spPr>
          <a:xfrm>
            <a:off x="9952921" y="588491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arg</a:t>
            </a:r>
            <a:r>
              <a:rPr lang="en-US" sz="1400" b="1" dirty="0"/>
              <a:t> 1 &amp; return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097044-EF15-23A3-32A8-6566A2434D7A}"/>
              </a:ext>
            </a:extLst>
          </p:cNvPr>
          <p:cNvSpPr/>
          <p:nvPr/>
        </p:nvSpPr>
        <p:spPr>
          <a:xfrm>
            <a:off x="9950944" y="556617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D877E6-43AC-2122-ED3B-B0EBE9511105}"/>
              </a:ext>
            </a:extLst>
          </p:cNvPr>
          <p:cNvSpPr/>
          <p:nvPr/>
        </p:nvSpPr>
        <p:spPr>
          <a:xfrm>
            <a:off x="9950944" y="5241552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F62DE2-A814-716D-91D4-AB6BAAC9F6D4}"/>
              </a:ext>
            </a:extLst>
          </p:cNvPr>
          <p:cNvSpPr/>
          <p:nvPr/>
        </p:nvSpPr>
        <p:spPr>
          <a:xfrm>
            <a:off x="9950944" y="490765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F9ADD3-63EB-D9A9-8D75-52201A32A13A}"/>
              </a:ext>
            </a:extLst>
          </p:cNvPr>
          <p:cNvSpPr txBox="1"/>
          <p:nvPr/>
        </p:nvSpPr>
        <p:spPr>
          <a:xfrm>
            <a:off x="9607567" y="5868677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7C549D-C420-2673-EC4A-EE969EE6CEA5}"/>
              </a:ext>
            </a:extLst>
          </p:cNvPr>
          <p:cNvSpPr txBox="1"/>
          <p:nvPr/>
        </p:nvSpPr>
        <p:spPr>
          <a:xfrm>
            <a:off x="9607567" y="553461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915A9E-1B67-DE0E-5CDF-4BFB63EFA82B}"/>
              </a:ext>
            </a:extLst>
          </p:cNvPr>
          <p:cNvSpPr txBox="1"/>
          <p:nvPr/>
        </p:nvSpPr>
        <p:spPr>
          <a:xfrm>
            <a:off x="9595161" y="523012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2E4820-971A-9A51-CB8C-4A68856A8842}"/>
              </a:ext>
            </a:extLst>
          </p:cNvPr>
          <p:cNvSpPr txBox="1"/>
          <p:nvPr/>
        </p:nvSpPr>
        <p:spPr>
          <a:xfrm>
            <a:off x="9551036" y="4905279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F5CA4C-950F-3E06-5D75-11237986526A}"/>
              </a:ext>
            </a:extLst>
          </p:cNvPr>
          <p:cNvSpPr txBox="1"/>
          <p:nvPr/>
        </p:nvSpPr>
        <p:spPr>
          <a:xfrm>
            <a:off x="9293035" y="6192833"/>
            <a:ext cx="24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arg1 – arg4 Registers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154B08-5040-249A-C958-42F6F943F1B5}"/>
              </a:ext>
            </a:extLst>
          </p:cNvPr>
          <p:cNvSpPr txBox="1"/>
          <p:nvPr/>
        </p:nvSpPr>
        <p:spPr>
          <a:xfrm>
            <a:off x="11776122" y="152412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9B8BAE31-99C5-E826-24F1-81BA11881CF7}"/>
              </a:ext>
            </a:extLst>
          </p:cNvPr>
          <p:cNvSpPr/>
          <p:nvPr/>
        </p:nvSpPr>
        <p:spPr>
          <a:xfrm>
            <a:off x="11369350" y="1643970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F260CA-726E-CBF7-A4C4-DF0E3E024690}"/>
              </a:ext>
            </a:extLst>
          </p:cNvPr>
          <p:cNvSpPr/>
          <p:nvPr/>
        </p:nvSpPr>
        <p:spPr>
          <a:xfrm>
            <a:off x="9979704" y="3721392"/>
            <a:ext cx="1375959" cy="312087"/>
          </a:xfrm>
          <a:prstGeom prst="rect">
            <a:avLst/>
          </a:prstGeom>
          <a:solidFill>
            <a:srgbClr val="F3753F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5FE2CE-F8F5-6317-ACD4-F1DBC89451A8}"/>
              </a:ext>
            </a:extLst>
          </p:cNvPr>
          <p:cNvSpPr/>
          <p:nvPr/>
        </p:nvSpPr>
        <p:spPr>
          <a:xfrm>
            <a:off x="9978499" y="1119082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346683-AE81-EA79-998E-C77E7E3C09F9}"/>
              </a:ext>
            </a:extLst>
          </p:cNvPr>
          <p:cNvGrpSpPr/>
          <p:nvPr/>
        </p:nvGrpSpPr>
        <p:grpSpPr>
          <a:xfrm>
            <a:off x="8428424" y="1432948"/>
            <a:ext cx="1591450" cy="3230720"/>
            <a:chOff x="7791216" y="1979934"/>
            <a:chExt cx="1591450" cy="3230720"/>
          </a:xfrm>
        </p:grpSpPr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282BCFE2-17F1-1193-28A9-099B7F6EC0C8}"/>
                </a:ext>
              </a:extLst>
            </p:cNvPr>
            <p:cNvSpPr/>
            <p:nvPr/>
          </p:nvSpPr>
          <p:spPr>
            <a:xfrm>
              <a:off x="9001285" y="1979934"/>
              <a:ext cx="381381" cy="3230720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4D43A5-D0C3-4687-5799-4801190F8F72}"/>
                </a:ext>
              </a:extLst>
            </p:cNvPr>
            <p:cNvSpPr txBox="1"/>
            <p:nvPr/>
          </p:nvSpPr>
          <p:spPr>
            <a:xfrm>
              <a:off x="7791216" y="2391170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AD5B02F-8BF5-62FB-562E-B5F766C74E4E}"/>
              </a:ext>
            </a:extLst>
          </p:cNvPr>
          <p:cNvSpPr txBox="1"/>
          <p:nvPr/>
        </p:nvSpPr>
        <p:spPr>
          <a:xfrm>
            <a:off x="9823756" y="533111"/>
            <a:ext cx="182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segment</a:t>
            </a:r>
          </a:p>
          <a:p>
            <a:r>
              <a:rPr lang="en-US" dirty="0"/>
              <a:t>high memory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7414BA-F57B-2BAC-BAE3-D72229888D39}"/>
              </a:ext>
            </a:extLst>
          </p:cNvPr>
          <p:cNvSpPr/>
          <p:nvPr/>
        </p:nvSpPr>
        <p:spPr>
          <a:xfrm>
            <a:off x="9991413" y="2096369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regs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EC27C9F-402E-7CB4-4EC1-ADDBB9B7D777}"/>
              </a:ext>
            </a:extLst>
          </p:cNvPr>
          <p:cNvSpPr/>
          <p:nvPr/>
        </p:nvSpPr>
        <p:spPr>
          <a:xfrm>
            <a:off x="9991412" y="2418540"/>
            <a:ext cx="1375959" cy="655083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/>
              <a:t>variables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59C3FCA-297E-DBCE-EDD1-C9ED00D5995F}"/>
              </a:ext>
            </a:extLst>
          </p:cNvPr>
          <p:cNvSpPr/>
          <p:nvPr/>
        </p:nvSpPr>
        <p:spPr>
          <a:xfrm>
            <a:off x="9980924" y="3086724"/>
            <a:ext cx="1375959" cy="3120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 </a:t>
            </a:r>
            <a:r>
              <a:rPr lang="en-US" sz="1100" dirty="0">
                <a:solidFill>
                  <a:schemeClr val="bg1"/>
                </a:solidFill>
              </a:rPr>
              <a:t>(if needed)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D44359F-2D8B-389A-AC06-E6EA3322E6BC}"/>
              </a:ext>
            </a:extLst>
          </p:cNvPr>
          <p:cNvGrpSpPr/>
          <p:nvPr/>
        </p:nvGrpSpPr>
        <p:grpSpPr>
          <a:xfrm>
            <a:off x="8428424" y="3321458"/>
            <a:ext cx="1467452" cy="1384995"/>
            <a:chOff x="7876789" y="2170830"/>
            <a:chExt cx="1467452" cy="1384995"/>
          </a:xfrm>
        </p:grpSpPr>
        <p:sp>
          <p:nvSpPr>
            <p:cNvPr id="58" name="Left Brace 57">
              <a:extLst>
                <a:ext uri="{FF2B5EF4-FFF2-40B4-BE49-F238E27FC236}">
                  <a16:creationId xmlns:a16="http://schemas.microsoft.com/office/drawing/2014/main" id="{786CB47B-4027-C576-3145-BC9961FD6678}"/>
                </a:ext>
              </a:extLst>
            </p:cNvPr>
            <p:cNvSpPr/>
            <p:nvPr/>
          </p:nvSpPr>
          <p:spPr>
            <a:xfrm>
              <a:off x="8962860" y="2218041"/>
              <a:ext cx="381381" cy="1278183"/>
            </a:xfrm>
            <a:prstGeom prst="leftBrace">
              <a:avLst>
                <a:gd name="adj1" fmla="val 0"/>
                <a:gd name="adj2" fmla="val 3684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1391D6-FDE2-450E-8DB1-3E241CD54EFC}"/>
                </a:ext>
              </a:extLst>
            </p:cNvPr>
            <p:cNvSpPr txBox="1"/>
            <p:nvPr/>
          </p:nvSpPr>
          <p:spPr>
            <a:xfrm>
              <a:off x="7876789" y="2170830"/>
              <a:ext cx="107871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Outgoing </a:t>
              </a:r>
              <a:r>
                <a:rPr lang="en-US" sz="14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space part of calling functions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415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38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AE18-40FA-F149-BF05-243CB17B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43" y="16542"/>
            <a:ext cx="10515600" cy="498331"/>
          </a:xfrm>
        </p:spPr>
        <p:txBody>
          <a:bodyPr/>
          <a:lstStyle/>
          <a:p>
            <a:r>
              <a:rPr lang="en-US" sz="2800" dirty="0"/>
              <a:t>Passing More Than Four Arguments – At the point of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597C8-A5A4-914E-8A8E-6D3E08B5E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0861" y="2539793"/>
            <a:ext cx="8167636" cy="294911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Approach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0070C0"/>
                </a:solidFill>
              </a:rPr>
              <a:t>Extend the stack frame </a:t>
            </a:r>
            <a:r>
              <a:rPr lang="en-US" sz="2000" dirty="0"/>
              <a:t>to include enough space for stack arguments for the called function that has the greatest number of </a:t>
            </a:r>
            <a:r>
              <a:rPr lang="en-US" sz="2000" dirty="0" err="1"/>
              <a:t>args</a:t>
            </a:r>
            <a:endParaRPr lang="en-US" sz="2000" dirty="0"/>
          </a:p>
          <a:p>
            <a:pPr marL="8001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5"/>
                </a:solidFill>
              </a:rPr>
              <a:t>Examine every function call in the body of a function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Find the function call with greatest </a:t>
            </a:r>
            <a:r>
              <a:rPr lang="en-US" sz="2000" dirty="0" err="1"/>
              <a:t>arg</a:t>
            </a:r>
            <a:r>
              <a:rPr lang="en-US" sz="2000" dirty="0"/>
              <a:t> count, this determines space needed for outgoing </a:t>
            </a:r>
            <a:r>
              <a:rPr lang="en-US" sz="2000" dirty="0" err="1"/>
              <a:t>args</a:t>
            </a:r>
            <a:r>
              <a:rPr lang="en-US" sz="2000" dirty="0"/>
              <a:t>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Add the greatest </a:t>
            </a:r>
            <a:r>
              <a:rPr lang="en-US" sz="2000" dirty="0" err="1"/>
              <a:t>arg</a:t>
            </a:r>
            <a:r>
              <a:rPr lang="en-US" sz="2000" dirty="0"/>
              <a:t> count space as needed to the frame layout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Adjust PAD as required to keep the </a:t>
            </a:r>
            <a:r>
              <a:rPr lang="en-US" sz="2000" dirty="0" err="1"/>
              <a:t>sp</a:t>
            </a:r>
            <a:r>
              <a:rPr lang="en-US" sz="2000" dirty="0"/>
              <a:t> 8-byte aligned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5B516D-ECB4-C440-B362-EDF7C89C4459}"/>
              </a:ext>
            </a:extLst>
          </p:cNvPr>
          <p:cNvSpPr/>
          <p:nvPr/>
        </p:nvSpPr>
        <p:spPr>
          <a:xfrm>
            <a:off x="699107" y="1423438"/>
            <a:ext cx="70793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r3, 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arg5, arg6, … </a:t>
            </a:r>
            <a:r>
              <a:rPr lang="en-US" sz="2000" b="1" kern="0" dirty="0" err="1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argn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)</a:t>
            </a:r>
          </a:p>
          <a:p>
            <a:pPr>
              <a:defRPr/>
            </a:pPr>
            <a:r>
              <a:rPr lang="en-US" sz="16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             </a:t>
            </a:r>
            <a:r>
              <a:rPr lang="en-US" sz="14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arg1, arg2, arg3, arg4,</a:t>
            </a:r>
            <a:r>
              <a:rPr lang="en-US" sz="12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...        </a:t>
            </a:r>
            <a:endParaRPr lang="en-US" sz="1400" b="1" i="1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BB8DC6-AF4D-0A41-B9AC-9C027B467A1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D3AD61-2C1F-F179-73C0-B6D13FBB76D8}"/>
              </a:ext>
            </a:extLst>
          </p:cNvPr>
          <p:cNvSpPr/>
          <p:nvPr/>
        </p:nvSpPr>
        <p:spPr>
          <a:xfrm>
            <a:off x="9988419" y="4346690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2DF23-EAAB-5000-E5C1-4F2176485669}"/>
              </a:ext>
            </a:extLst>
          </p:cNvPr>
          <p:cNvSpPr txBox="1"/>
          <p:nvPr/>
        </p:nvSpPr>
        <p:spPr>
          <a:xfrm>
            <a:off x="11763678" y="437593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A2C478CB-014A-AB23-6579-EC51000AC7C3}"/>
              </a:ext>
            </a:extLst>
          </p:cNvPr>
          <p:cNvSpPr/>
          <p:nvPr/>
        </p:nvSpPr>
        <p:spPr>
          <a:xfrm>
            <a:off x="11317586" y="453403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5525F9-07B6-1749-BB0E-2EA6F0D179AB}"/>
              </a:ext>
            </a:extLst>
          </p:cNvPr>
          <p:cNvSpPr/>
          <p:nvPr/>
        </p:nvSpPr>
        <p:spPr>
          <a:xfrm>
            <a:off x="9978500" y="1434517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C77309-ACFA-9B00-8F34-0231EC17A92C}"/>
              </a:ext>
            </a:extLst>
          </p:cNvPr>
          <p:cNvSpPr/>
          <p:nvPr/>
        </p:nvSpPr>
        <p:spPr>
          <a:xfrm>
            <a:off x="9978499" y="1773602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BCDED4-1BEE-AEF5-B1E2-E0969D633719}"/>
              </a:ext>
            </a:extLst>
          </p:cNvPr>
          <p:cNvSpPr/>
          <p:nvPr/>
        </p:nvSpPr>
        <p:spPr>
          <a:xfrm>
            <a:off x="9989409" y="403644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6531E7-679E-07E7-4ABF-5FFF47E8B2BB}"/>
              </a:ext>
            </a:extLst>
          </p:cNvPr>
          <p:cNvSpPr/>
          <p:nvPr/>
        </p:nvSpPr>
        <p:spPr>
          <a:xfrm>
            <a:off x="9981386" y="338342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69B4CE-7417-A484-2F72-96D8D1E9534A}"/>
              </a:ext>
            </a:extLst>
          </p:cNvPr>
          <p:cNvSpPr/>
          <p:nvPr/>
        </p:nvSpPr>
        <p:spPr>
          <a:xfrm>
            <a:off x="9952921" y="588491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arg</a:t>
            </a:r>
            <a:r>
              <a:rPr lang="en-US" sz="1400" b="1" dirty="0"/>
              <a:t> 1 &amp; return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097044-EF15-23A3-32A8-6566A2434D7A}"/>
              </a:ext>
            </a:extLst>
          </p:cNvPr>
          <p:cNvSpPr/>
          <p:nvPr/>
        </p:nvSpPr>
        <p:spPr>
          <a:xfrm>
            <a:off x="9950944" y="556617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D877E6-43AC-2122-ED3B-B0EBE9511105}"/>
              </a:ext>
            </a:extLst>
          </p:cNvPr>
          <p:cNvSpPr/>
          <p:nvPr/>
        </p:nvSpPr>
        <p:spPr>
          <a:xfrm>
            <a:off x="9950944" y="5241552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F62DE2-A814-716D-91D4-AB6BAAC9F6D4}"/>
              </a:ext>
            </a:extLst>
          </p:cNvPr>
          <p:cNvSpPr/>
          <p:nvPr/>
        </p:nvSpPr>
        <p:spPr>
          <a:xfrm>
            <a:off x="9950944" y="490765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F9ADD3-63EB-D9A9-8D75-52201A32A13A}"/>
              </a:ext>
            </a:extLst>
          </p:cNvPr>
          <p:cNvSpPr txBox="1"/>
          <p:nvPr/>
        </p:nvSpPr>
        <p:spPr>
          <a:xfrm>
            <a:off x="9607567" y="5868677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7C549D-C420-2673-EC4A-EE969EE6CEA5}"/>
              </a:ext>
            </a:extLst>
          </p:cNvPr>
          <p:cNvSpPr txBox="1"/>
          <p:nvPr/>
        </p:nvSpPr>
        <p:spPr>
          <a:xfrm>
            <a:off x="9607567" y="553461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915A9E-1B67-DE0E-5CDF-4BFB63EFA82B}"/>
              </a:ext>
            </a:extLst>
          </p:cNvPr>
          <p:cNvSpPr txBox="1"/>
          <p:nvPr/>
        </p:nvSpPr>
        <p:spPr>
          <a:xfrm>
            <a:off x="9595161" y="523012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2E4820-971A-9A51-CB8C-4A68856A8842}"/>
              </a:ext>
            </a:extLst>
          </p:cNvPr>
          <p:cNvSpPr txBox="1"/>
          <p:nvPr/>
        </p:nvSpPr>
        <p:spPr>
          <a:xfrm>
            <a:off x="9551036" y="4905279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F5CA4C-950F-3E06-5D75-11237986526A}"/>
              </a:ext>
            </a:extLst>
          </p:cNvPr>
          <p:cNvSpPr txBox="1"/>
          <p:nvPr/>
        </p:nvSpPr>
        <p:spPr>
          <a:xfrm>
            <a:off x="9293035" y="6185338"/>
            <a:ext cx="24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arg1 – arg4 Registers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154B08-5040-249A-C958-42F6F943F1B5}"/>
              </a:ext>
            </a:extLst>
          </p:cNvPr>
          <p:cNvSpPr txBox="1"/>
          <p:nvPr/>
        </p:nvSpPr>
        <p:spPr>
          <a:xfrm>
            <a:off x="11776122" y="152412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9B8BAE31-99C5-E826-24F1-81BA11881CF7}"/>
              </a:ext>
            </a:extLst>
          </p:cNvPr>
          <p:cNvSpPr/>
          <p:nvPr/>
        </p:nvSpPr>
        <p:spPr>
          <a:xfrm>
            <a:off x="11369350" y="1643970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F260CA-726E-CBF7-A4C4-DF0E3E024690}"/>
              </a:ext>
            </a:extLst>
          </p:cNvPr>
          <p:cNvSpPr/>
          <p:nvPr/>
        </p:nvSpPr>
        <p:spPr>
          <a:xfrm>
            <a:off x="9987199" y="3713897"/>
            <a:ext cx="1375959" cy="312087"/>
          </a:xfrm>
          <a:prstGeom prst="rect">
            <a:avLst/>
          </a:prstGeom>
          <a:solidFill>
            <a:srgbClr val="F3753F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5FE2CE-F8F5-6317-ACD4-F1DBC89451A8}"/>
              </a:ext>
            </a:extLst>
          </p:cNvPr>
          <p:cNvSpPr/>
          <p:nvPr/>
        </p:nvSpPr>
        <p:spPr>
          <a:xfrm>
            <a:off x="9978499" y="1119082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346683-AE81-EA79-998E-C77E7E3C09F9}"/>
              </a:ext>
            </a:extLst>
          </p:cNvPr>
          <p:cNvGrpSpPr/>
          <p:nvPr/>
        </p:nvGrpSpPr>
        <p:grpSpPr>
          <a:xfrm>
            <a:off x="8428424" y="1432948"/>
            <a:ext cx="1591450" cy="3230720"/>
            <a:chOff x="7791216" y="1979934"/>
            <a:chExt cx="1591450" cy="3230720"/>
          </a:xfrm>
        </p:grpSpPr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282BCFE2-17F1-1193-28A9-099B7F6EC0C8}"/>
                </a:ext>
              </a:extLst>
            </p:cNvPr>
            <p:cNvSpPr/>
            <p:nvPr/>
          </p:nvSpPr>
          <p:spPr>
            <a:xfrm>
              <a:off x="9001285" y="1979934"/>
              <a:ext cx="381381" cy="3230720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4D43A5-D0C3-4687-5799-4801190F8F72}"/>
                </a:ext>
              </a:extLst>
            </p:cNvPr>
            <p:cNvSpPr txBox="1"/>
            <p:nvPr/>
          </p:nvSpPr>
          <p:spPr>
            <a:xfrm>
              <a:off x="7791216" y="2391170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AD5B02F-8BF5-62FB-562E-B5F766C74E4E}"/>
              </a:ext>
            </a:extLst>
          </p:cNvPr>
          <p:cNvSpPr txBox="1"/>
          <p:nvPr/>
        </p:nvSpPr>
        <p:spPr>
          <a:xfrm>
            <a:off x="9823756" y="533111"/>
            <a:ext cx="182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segment</a:t>
            </a:r>
          </a:p>
          <a:p>
            <a:r>
              <a:rPr lang="en-US" dirty="0"/>
              <a:t>high memory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7414BA-F57B-2BAC-BAE3-D72229888D39}"/>
              </a:ext>
            </a:extLst>
          </p:cNvPr>
          <p:cNvSpPr/>
          <p:nvPr/>
        </p:nvSpPr>
        <p:spPr>
          <a:xfrm>
            <a:off x="9991413" y="2096369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regs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EC27C9F-402E-7CB4-4EC1-ADDBB9B7D777}"/>
              </a:ext>
            </a:extLst>
          </p:cNvPr>
          <p:cNvSpPr/>
          <p:nvPr/>
        </p:nvSpPr>
        <p:spPr>
          <a:xfrm>
            <a:off x="9991412" y="2418540"/>
            <a:ext cx="1375959" cy="655083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/>
              <a:t>variables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59C3FCA-297E-DBCE-EDD1-C9ED00D5995F}"/>
              </a:ext>
            </a:extLst>
          </p:cNvPr>
          <p:cNvSpPr/>
          <p:nvPr/>
        </p:nvSpPr>
        <p:spPr>
          <a:xfrm>
            <a:off x="9988419" y="3079229"/>
            <a:ext cx="1375959" cy="3120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 </a:t>
            </a:r>
            <a:r>
              <a:rPr lang="en-US" sz="1100" dirty="0">
                <a:solidFill>
                  <a:schemeClr val="bg1"/>
                </a:solidFill>
              </a:rPr>
              <a:t>(if needed)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D44359F-2D8B-389A-AC06-E6EA3322E6BC}"/>
              </a:ext>
            </a:extLst>
          </p:cNvPr>
          <p:cNvGrpSpPr/>
          <p:nvPr/>
        </p:nvGrpSpPr>
        <p:grpSpPr>
          <a:xfrm>
            <a:off x="8428424" y="3321458"/>
            <a:ext cx="1467452" cy="1384995"/>
            <a:chOff x="7876789" y="2170830"/>
            <a:chExt cx="1467452" cy="1384995"/>
          </a:xfrm>
        </p:grpSpPr>
        <p:sp>
          <p:nvSpPr>
            <p:cNvPr id="58" name="Left Brace 57">
              <a:extLst>
                <a:ext uri="{FF2B5EF4-FFF2-40B4-BE49-F238E27FC236}">
                  <a16:creationId xmlns:a16="http://schemas.microsoft.com/office/drawing/2014/main" id="{786CB47B-4027-C576-3145-BC9961FD6678}"/>
                </a:ext>
              </a:extLst>
            </p:cNvPr>
            <p:cNvSpPr/>
            <p:nvPr/>
          </p:nvSpPr>
          <p:spPr>
            <a:xfrm>
              <a:off x="8962860" y="2218041"/>
              <a:ext cx="381381" cy="1278183"/>
            </a:xfrm>
            <a:prstGeom prst="leftBrace">
              <a:avLst>
                <a:gd name="adj1" fmla="val 0"/>
                <a:gd name="adj2" fmla="val 3684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1391D6-FDE2-450E-8DB1-3E241CD54EFC}"/>
                </a:ext>
              </a:extLst>
            </p:cNvPr>
            <p:cNvSpPr txBox="1"/>
            <p:nvPr/>
          </p:nvSpPr>
          <p:spPr>
            <a:xfrm>
              <a:off x="7876789" y="2170830"/>
              <a:ext cx="107871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Outgoing </a:t>
              </a:r>
              <a:r>
                <a:rPr lang="en-US" sz="14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space part of calling functions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5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38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7876-04B1-4F40-BA26-EFDF47BD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78" y="31519"/>
            <a:ext cx="11255643" cy="459837"/>
          </a:xfrm>
        </p:spPr>
        <p:txBody>
          <a:bodyPr/>
          <a:lstStyle/>
          <a:p>
            <a:r>
              <a:rPr lang="en-US" sz="2800" u="sng" dirty="0"/>
              <a:t>Calling Function Stack Frame:</a:t>
            </a:r>
            <a:r>
              <a:rPr lang="en-US" sz="2800" dirty="0"/>
              <a:t> Pass ARG 5 and higher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6AF700-8028-9B42-8DA9-83D7A9CF9500}"/>
              </a:ext>
            </a:extLst>
          </p:cNvPr>
          <p:cNvSpPr/>
          <p:nvPr/>
        </p:nvSpPr>
        <p:spPr>
          <a:xfrm>
            <a:off x="8844572" y="411274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801EE-4FA3-5B49-972F-72383392B6AC}"/>
              </a:ext>
            </a:extLst>
          </p:cNvPr>
          <p:cNvSpPr txBox="1"/>
          <p:nvPr/>
        </p:nvSpPr>
        <p:spPr>
          <a:xfrm>
            <a:off x="11609368" y="4237471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85FD936E-F781-5847-BFC8-AF77CD2E700E}"/>
              </a:ext>
            </a:extLst>
          </p:cNvPr>
          <p:cNvSpPr/>
          <p:nvPr/>
        </p:nvSpPr>
        <p:spPr>
          <a:xfrm>
            <a:off x="10233716" y="4347374"/>
            <a:ext cx="1407136" cy="648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E0126-D80A-AF47-98AB-A99B33D7B948}"/>
              </a:ext>
            </a:extLst>
          </p:cNvPr>
          <p:cNvSpPr/>
          <p:nvPr/>
        </p:nvSpPr>
        <p:spPr>
          <a:xfrm>
            <a:off x="8844573" y="3794967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812177-4558-9E4C-9038-B92CE8A60EEB}"/>
              </a:ext>
            </a:extLst>
          </p:cNvPr>
          <p:cNvSpPr/>
          <p:nvPr/>
        </p:nvSpPr>
        <p:spPr>
          <a:xfrm>
            <a:off x="8835906" y="3480826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Frame PAD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C472E93-A9A2-0A45-A974-4AE58E5FFBB5}"/>
              </a:ext>
            </a:extLst>
          </p:cNvPr>
          <p:cNvSpPr/>
          <p:nvPr/>
        </p:nvSpPr>
        <p:spPr>
          <a:xfrm>
            <a:off x="8835907" y="252416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ADF753F-0714-6A47-97F6-18E2FE9D737E}"/>
              </a:ext>
            </a:extLst>
          </p:cNvPr>
          <p:cNvSpPr/>
          <p:nvPr/>
        </p:nvSpPr>
        <p:spPr>
          <a:xfrm>
            <a:off x="8835906" y="2844674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4" name="Left Arrow 63">
            <a:extLst>
              <a:ext uri="{FF2B5EF4-FFF2-40B4-BE49-F238E27FC236}">
                <a16:creationId xmlns:a16="http://schemas.microsoft.com/office/drawing/2014/main" id="{9997AEE2-D9BE-1B46-9127-E6D15F26E646}"/>
              </a:ext>
            </a:extLst>
          </p:cNvPr>
          <p:cNvSpPr/>
          <p:nvPr/>
        </p:nvSpPr>
        <p:spPr>
          <a:xfrm>
            <a:off x="10238044" y="2747537"/>
            <a:ext cx="1453862" cy="1029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DABDE0-D87A-6945-960C-1903B3B25D6E}"/>
              </a:ext>
            </a:extLst>
          </p:cNvPr>
          <p:cNvSpPr txBox="1"/>
          <p:nvPr/>
        </p:nvSpPr>
        <p:spPr>
          <a:xfrm>
            <a:off x="11656291" y="2574956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1C6E88-DA0F-C24C-894E-0B9526F29574}"/>
              </a:ext>
            </a:extLst>
          </p:cNvPr>
          <p:cNvSpPr txBox="1"/>
          <p:nvPr/>
        </p:nvSpPr>
        <p:spPr>
          <a:xfrm>
            <a:off x="1573931" y="717262"/>
            <a:ext cx="504894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70C0"/>
                </a:solidFill>
              </a:rPr>
              <a:t>Rules: At point of call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OARG5 must be pointed at by </a:t>
            </a:r>
            <a:r>
              <a:rPr lang="en-US" b="1" dirty="0" err="1">
                <a:solidFill>
                  <a:srgbClr val="0070C0"/>
                </a:solidFill>
              </a:rPr>
              <a:t>sp</a:t>
            </a:r>
            <a:endParaRPr lang="en-US" b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SP must be 8-byte aligned at function call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9F5ED6-B28E-4C4B-AB8F-7AF22E3E5A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70960E9-6F8D-5F5B-3ED8-B311CCFA3B6F}"/>
              </a:ext>
            </a:extLst>
          </p:cNvPr>
          <p:cNvSpPr/>
          <p:nvPr/>
        </p:nvSpPr>
        <p:spPr>
          <a:xfrm>
            <a:off x="8825361" y="1532943"/>
            <a:ext cx="1375959" cy="977367"/>
          </a:xfrm>
          <a:prstGeom prst="rect">
            <a:avLst/>
          </a:prstGeom>
          <a:solidFill>
            <a:srgbClr val="2C895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stack frame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6CB128-373F-DCDC-7F32-54602E914B22}"/>
              </a:ext>
            </a:extLst>
          </p:cNvPr>
          <p:cNvSpPr/>
          <p:nvPr/>
        </p:nvSpPr>
        <p:spPr bwMode="auto">
          <a:xfrm>
            <a:off x="154310" y="2589243"/>
            <a:ext cx="7174394" cy="209026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FP_OFF,	4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CNT,		4 + FP_OFF     //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PAD,		4 + CNT        // added as needed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OARG6,		4 + PAD		// 4 bytes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OARG5,		4 + OARG6	// 4 bytes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FRMADD 	       OARG5 – FP_OFF</a:t>
            </a:r>
          </a:p>
          <a:p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20 - 4 = 16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09F03-A270-3210-4408-FB8C37FBE73E}"/>
              </a:ext>
            </a:extLst>
          </p:cNvPr>
          <p:cNvSpPr txBox="1"/>
          <p:nvPr/>
        </p:nvSpPr>
        <p:spPr>
          <a:xfrm>
            <a:off x="1184786" y="1720847"/>
            <a:ext cx="582723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(r0, r1, r2, r3, OARG5, OARG6);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7E337-19F9-63E7-B688-4C94C12BAC08}"/>
              </a:ext>
            </a:extLst>
          </p:cNvPr>
          <p:cNvSpPr/>
          <p:nvPr/>
        </p:nvSpPr>
        <p:spPr>
          <a:xfrm>
            <a:off x="8838012" y="3163107"/>
            <a:ext cx="1375959" cy="31208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cnt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C02F43-B7AF-BAC4-11B9-1381A6681549}"/>
              </a:ext>
            </a:extLst>
          </p:cNvPr>
          <p:cNvCxnSpPr>
            <a:cxnSpLocks/>
          </p:cNvCxnSpPr>
          <p:nvPr/>
        </p:nvCxnSpPr>
        <p:spPr>
          <a:xfrm>
            <a:off x="8342746" y="3785292"/>
            <a:ext cx="501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0B078F-4A57-9E59-9A83-1579AC3CF8CD}"/>
              </a:ext>
            </a:extLst>
          </p:cNvPr>
          <p:cNvCxnSpPr>
            <a:cxnSpLocks/>
          </p:cNvCxnSpPr>
          <p:nvPr/>
        </p:nvCxnSpPr>
        <p:spPr>
          <a:xfrm>
            <a:off x="8360752" y="3491429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0B57FA4-8EE0-4996-20E7-393C21D68CD2}"/>
              </a:ext>
            </a:extLst>
          </p:cNvPr>
          <p:cNvSpPr txBox="1"/>
          <p:nvPr/>
        </p:nvSpPr>
        <p:spPr>
          <a:xfrm>
            <a:off x="8317098" y="279730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E1230E2-E9FE-2649-EACF-70BFF027EF48}"/>
              </a:ext>
            </a:extLst>
          </p:cNvPr>
          <p:cNvCxnSpPr>
            <a:cxnSpLocks/>
          </p:cNvCxnSpPr>
          <p:nvPr/>
        </p:nvCxnSpPr>
        <p:spPr>
          <a:xfrm>
            <a:off x="8342746" y="2817926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7A77ECE-B4C5-2871-AD27-9ADA0892F290}"/>
              </a:ext>
            </a:extLst>
          </p:cNvPr>
          <p:cNvCxnSpPr>
            <a:cxnSpLocks/>
          </p:cNvCxnSpPr>
          <p:nvPr/>
        </p:nvCxnSpPr>
        <p:spPr>
          <a:xfrm>
            <a:off x="8367130" y="4100102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E6A4C53-CDEE-E60B-AD7F-EE00F0FA6077}"/>
              </a:ext>
            </a:extLst>
          </p:cNvPr>
          <p:cNvCxnSpPr>
            <a:cxnSpLocks/>
          </p:cNvCxnSpPr>
          <p:nvPr/>
        </p:nvCxnSpPr>
        <p:spPr>
          <a:xfrm flipV="1">
            <a:off x="7691582" y="4412189"/>
            <a:ext cx="1126138" cy="99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4057F13-25F1-05FC-0584-11D52016A58F}"/>
              </a:ext>
            </a:extLst>
          </p:cNvPr>
          <p:cNvCxnSpPr>
            <a:cxnSpLocks/>
          </p:cNvCxnSpPr>
          <p:nvPr/>
        </p:nvCxnSpPr>
        <p:spPr>
          <a:xfrm flipV="1">
            <a:off x="8057401" y="3151260"/>
            <a:ext cx="760318" cy="55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0E3DE20-4047-570D-1CCE-CC501E932E1B}"/>
              </a:ext>
            </a:extLst>
          </p:cNvPr>
          <p:cNvSpPr/>
          <p:nvPr/>
        </p:nvSpPr>
        <p:spPr>
          <a:xfrm rot="16200000">
            <a:off x="7280427" y="3668525"/>
            <a:ext cx="18968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</a:p>
        </p:txBody>
      </p:sp>
      <p:sp>
        <p:nvSpPr>
          <p:cNvPr id="53" name="Up-Down Arrow 52">
            <a:extLst>
              <a:ext uri="{FF2B5EF4-FFF2-40B4-BE49-F238E27FC236}">
                <a16:creationId xmlns:a16="http://schemas.microsoft.com/office/drawing/2014/main" id="{A932D5DD-3A58-0B94-4DAE-425CC039DEDD}"/>
              </a:ext>
            </a:extLst>
          </p:cNvPr>
          <p:cNvSpPr/>
          <p:nvPr/>
        </p:nvSpPr>
        <p:spPr>
          <a:xfrm>
            <a:off x="8080118" y="3181137"/>
            <a:ext cx="92761" cy="1246204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49403CDE-B757-5DED-ABF8-C3DE32F754A7}"/>
              </a:ext>
            </a:extLst>
          </p:cNvPr>
          <p:cNvGraphicFramePr>
            <a:graphicFrameLocks/>
          </p:cNvGraphicFramePr>
          <p:nvPr/>
        </p:nvGraphicFramePr>
        <p:xfrm>
          <a:off x="565064" y="4844604"/>
          <a:ext cx="10965876" cy="173736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542719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244521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517073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884193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777370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sz="18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distance from </a:t>
                      </a:r>
                      <a:r>
                        <a:rPr lang="en-US" sz="1800" dirty="0" err="1"/>
                        <a:t>fp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cnt</a:t>
                      </a:r>
                      <a:endParaRPr lang="en-US" sz="18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9026146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327B5735-8F0D-CEB1-2828-6BB00B5D4B9F}"/>
              </a:ext>
            </a:extLst>
          </p:cNvPr>
          <p:cNvSpPr txBox="1"/>
          <p:nvPr/>
        </p:nvSpPr>
        <p:spPr>
          <a:xfrm>
            <a:off x="8463583" y="3444823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F0DD5E-4D2D-D8E5-8F6F-80323DB278E3}"/>
              </a:ext>
            </a:extLst>
          </p:cNvPr>
          <p:cNvSpPr txBox="1"/>
          <p:nvPr/>
        </p:nvSpPr>
        <p:spPr>
          <a:xfrm>
            <a:off x="8416750" y="3119252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25C3A4-61BE-ADD0-383F-9729A2EC00FA}"/>
              </a:ext>
            </a:extLst>
          </p:cNvPr>
          <p:cNvSpPr txBox="1"/>
          <p:nvPr/>
        </p:nvSpPr>
        <p:spPr>
          <a:xfrm>
            <a:off x="8395578" y="377309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57AAC1-C34E-7F4B-5CF3-645C51EEE0A8}"/>
              </a:ext>
            </a:extLst>
          </p:cNvPr>
          <p:cNvSpPr txBox="1"/>
          <p:nvPr/>
        </p:nvSpPr>
        <p:spPr>
          <a:xfrm>
            <a:off x="8390555" y="407189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A2120CC-A543-EA2D-771B-B1E9A17961C4}"/>
              </a:ext>
            </a:extLst>
          </p:cNvPr>
          <p:cNvSpPr txBox="1"/>
          <p:nvPr/>
        </p:nvSpPr>
        <p:spPr>
          <a:xfrm>
            <a:off x="8376717" y="2479378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F6CF88A-6A84-20A8-D02A-5AAD438D393C}"/>
              </a:ext>
            </a:extLst>
          </p:cNvPr>
          <p:cNvCxnSpPr>
            <a:cxnSpLocks/>
          </p:cNvCxnSpPr>
          <p:nvPr/>
        </p:nvCxnSpPr>
        <p:spPr>
          <a:xfrm>
            <a:off x="7691582" y="2527209"/>
            <a:ext cx="112363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p-Down Arrow 2">
            <a:extLst>
              <a:ext uri="{FF2B5EF4-FFF2-40B4-BE49-F238E27FC236}">
                <a16:creationId xmlns:a16="http://schemas.microsoft.com/office/drawing/2014/main" id="{4EE0CC98-D252-FB1C-C5CC-D16CA55E3784}"/>
              </a:ext>
            </a:extLst>
          </p:cNvPr>
          <p:cNvSpPr/>
          <p:nvPr/>
        </p:nvSpPr>
        <p:spPr>
          <a:xfrm>
            <a:off x="11451211" y="2836250"/>
            <a:ext cx="113567" cy="1511124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D89A94-ADFB-D665-6A80-F3E349BEB53E}"/>
              </a:ext>
            </a:extLst>
          </p:cNvPr>
          <p:cNvSpPr txBox="1"/>
          <p:nvPr/>
        </p:nvSpPr>
        <p:spPr>
          <a:xfrm rot="16200000">
            <a:off x="11351159" y="3346969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OARG5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53CE48-25E9-D765-E119-87DA6F6CECE7}"/>
              </a:ext>
            </a:extLst>
          </p:cNvPr>
          <p:cNvCxnSpPr>
            <a:cxnSpLocks/>
          </p:cNvCxnSpPr>
          <p:nvPr/>
        </p:nvCxnSpPr>
        <p:spPr>
          <a:xfrm>
            <a:off x="10220531" y="4107054"/>
            <a:ext cx="71675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Up-Down Arrow 12">
            <a:extLst>
              <a:ext uri="{FF2B5EF4-FFF2-40B4-BE49-F238E27FC236}">
                <a16:creationId xmlns:a16="http://schemas.microsoft.com/office/drawing/2014/main" id="{563ED2E7-04F0-7BBC-EADC-464B13AD7974}"/>
              </a:ext>
            </a:extLst>
          </p:cNvPr>
          <p:cNvSpPr/>
          <p:nvPr/>
        </p:nvSpPr>
        <p:spPr>
          <a:xfrm>
            <a:off x="10822492" y="2808383"/>
            <a:ext cx="99878" cy="129171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A59ABE-12D1-F2CB-11AE-7AE0D2E1C912}"/>
              </a:ext>
            </a:extLst>
          </p:cNvPr>
          <p:cNvSpPr txBox="1"/>
          <p:nvPr/>
        </p:nvSpPr>
        <p:spPr>
          <a:xfrm rot="16200000">
            <a:off x="10662833" y="3282639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OARG6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4FE375-E1F5-337D-2E32-B73E46F05404}"/>
              </a:ext>
            </a:extLst>
          </p:cNvPr>
          <p:cNvCxnSpPr>
            <a:cxnSpLocks/>
          </p:cNvCxnSpPr>
          <p:nvPr/>
        </p:nvCxnSpPr>
        <p:spPr>
          <a:xfrm>
            <a:off x="10205617" y="3460783"/>
            <a:ext cx="2309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Up-Down Arrow 19">
            <a:extLst>
              <a:ext uri="{FF2B5EF4-FFF2-40B4-BE49-F238E27FC236}">
                <a16:creationId xmlns:a16="http://schemas.microsoft.com/office/drawing/2014/main" id="{AE6BDE37-8D03-5A9B-78E4-B833233C5702}"/>
              </a:ext>
            </a:extLst>
          </p:cNvPr>
          <p:cNvSpPr/>
          <p:nvPr/>
        </p:nvSpPr>
        <p:spPr>
          <a:xfrm>
            <a:off x="10278076" y="2844674"/>
            <a:ext cx="108063" cy="596067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E24C83-D7C0-8EE6-A8B6-D3DAC00B7184}"/>
              </a:ext>
            </a:extLst>
          </p:cNvPr>
          <p:cNvSpPr txBox="1"/>
          <p:nvPr/>
        </p:nvSpPr>
        <p:spPr>
          <a:xfrm rot="16200000">
            <a:off x="10096304" y="2871752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A30F0E-552D-4F29-0B73-CDE94C2F1262}"/>
              </a:ext>
            </a:extLst>
          </p:cNvPr>
          <p:cNvGrpSpPr/>
          <p:nvPr/>
        </p:nvGrpSpPr>
        <p:grpSpPr>
          <a:xfrm>
            <a:off x="7460749" y="2546115"/>
            <a:ext cx="472076" cy="1980468"/>
            <a:chOff x="3144276" y="3278986"/>
            <a:chExt cx="472076" cy="198046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72A49A-B3B0-DCEC-BE9C-AE29A4FAB55E}"/>
                </a:ext>
              </a:extLst>
            </p:cNvPr>
            <p:cNvSpPr/>
            <p:nvPr/>
          </p:nvSpPr>
          <p:spPr>
            <a:xfrm rot="16200000">
              <a:off x="2426672" y="4080184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sp>
          <p:nvSpPr>
            <p:cNvPr id="32" name="Up-Down Arrow 31">
              <a:extLst>
                <a:ext uri="{FF2B5EF4-FFF2-40B4-BE49-F238E27FC236}">
                  <a16:creationId xmlns:a16="http://schemas.microsoft.com/office/drawing/2014/main" id="{A4E21066-291E-F6C5-5292-DCB096CB92B6}"/>
                </a:ext>
              </a:extLst>
            </p:cNvPr>
            <p:cNvSpPr/>
            <p:nvPr/>
          </p:nvSpPr>
          <p:spPr>
            <a:xfrm flipH="1">
              <a:off x="3570633" y="3278986"/>
              <a:ext cx="45719" cy="1876022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945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7876-04B1-4F40-BA26-EFDF47BD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56" y="85418"/>
            <a:ext cx="11114375" cy="545371"/>
          </a:xfrm>
        </p:spPr>
        <p:txBody>
          <a:bodyPr/>
          <a:lstStyle/>
          <a:p>
            <a:r>
              <a:rPr lang="en-US" u="sng" dirty="0"/>
              <a:t>Called Function</a:t>
            </a:r>
            <a:r>
              <a:rPr lang="en-US" dirty="0"/>
              <a:t>: Retrieving </a:t>
            </a:r>
            <a:r>
              <a:rPr lang="en-US" dirty="0" err="1"/>
              <a:t>Args</a:t>
            </a:r>
            <a:r>
              <a:rPr lang="en-US" dirty="0"/>
              <a:t> From the Stack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D195E1-970D-3F48-8DAA-EB0F9BDA657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0154" y="1475122"/>
            <a:ext cx="7215867" cy="33657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At function start and before the push{} the </a:t>
            </a:r>
            <a:r>
              <a:rPr lang="en-US" sz="1800" dirty="0" err="1">
                <a:solidFill>
                  <a:schemeClr val="accent5"/>
                </a:solidFill>
              </a:rPr>
              <a:t>sp</a:t>
            </a:r>
            <a:r>
              <a:rPr lang="en-US" sz="1800" dirty="0">
                <a:solidFill>
                  <a:schemeClr val="accent5"/>
                </a:solidFill>
              </a:rPr>
              <a:t> is at an 8-byte boundary</a:t>
            </a:r>
          </a:p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chemeClr val="accent5"/>
                </a:solidFill>
              </a:rPr>
              <a:t>Args</a:t>
            </a:r>
            <a:r>
              <a:rPr lang="en-US" sz="1800" b="1" dirty="0">
                <a:solidFill>
                  <a:schemeClr val="accent5"/>
                </a:solidFill>
              </a:rPr>
              <a:t> &gt; 4 in </a:t>
            </a:r>
            <a:r>
              <a:rPr lang="en-US" sz="1800" b="1" u="sng" dirty="0">
                <a:solidFill>
                  <a:schemeClr val="accent5"/>
                </a:solidFill>
              </a:rPr>
              <a:t>caller's stack frame </a:t>
            </a:r>
            <a:r>
              <a:rPr lang="en-US" sz="1800" b="1" dirty="0">
                <a:solidFill>
                  <a:schemeClr val="accent5"/>
                </a:solidFill>
              </a:rPr>
              <a:t>and </a:t>
            </a:r>
            <a:r>
              <a:rPr lang="en-US" sz="1800" b="1" dirty="0" err="1">
                <a:solidFill>
                  <a:schemeClr val="accent5"/>
                </a:solidFill>
              </a:rPr>
              <a:t>arg</a:t>
            </a:r>
            <a:r>
              <a:rPr lang="en-US" sz="1800" b="1" dirty="0">
                <a:solidFill>
                  <a:schemeClr val="accent5"/>
                </a:solidFill>
              </a:rPr>
              <a:t> 5 always starts at fp+4</a:t>
            </a:r>
          </a:p>
          <a:p>
            <a:pPr lvl="1"/>
            <a:r>
              <a:rPr lang="en-US" sz="1800" dirty="0"/>
              <a:t>Additional </a:t>
            </a:r>
            <a:r>
              <a:rPr lang="en-US" sz="1800" dirty="0" err="1"/>
              <a:t>args</a:t>
            </a:r>
            <a:r>
              <a:rPr lang="en-US" sz="1800" dirty="0"/>
              <a:t> are higher up the stack, with one “slot” every 4-bytes</a:t>
            </a:r>
          </a:p>
          <a:p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1800" dirty="0"/>
              <a:t>This "algorithm" for finding </a:t>
            </a:r>
            <a:r>
              <a:rPr lang="en-US" sz="1800" dirty="0" err="1"/>
              <a:t>args</a:t>
            </a:r>
            <a:r>
              <a:rPr lang="en-US" sz="1800" dirty="0"/>
              <a:t> was designed to enable </a:t>
            </a:r>
            <a:r>
              <a:rPr lang="en-US" sz="1800" dirty="0">
                <a:solidFill>
                  <a:srgbClr val="7030A0"/>
                </a:solidFill>
              </a:rPr>
              <a:t>variable </a:t>
            </a:r>
            <a:r>
              <a:rPr lang="en-US" sz="1800" dirty="0" err="1">
                <a:solidFill>
                  <a:srgbClr val="7030A0"/>
                </a:solidFill>
              </a:rPr>
              <a:t>arg</a:t>
            </a:r>
            <a:r>
              <a:rPr lang="en-US" sz="1800" dirty="0">
                <a:solidFill>
                  <a:srgbClr val="7030A0"/>
                </a:solidFill>
              </a:rPr>
              <a:t> count functions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>
                <a:solidFill>
                  <a:srgbClr val="002060"/>
                </a:solidFill>
              </a:rPr>
              <a:t>like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 err="1">
                <a:solidFill>
                  <a:srgbClr val="0070C0"/>
                </a:solidFill>
              </a:rPr>
              <a:t>printf</a:t>
            </a:r>
            <a:r>
              <a:rPr lang="en-US" sz="1800" dirty="0">
                <a:solidFill>
                  <a:srgbClr val="0070C0"/>
                </a:solidFill>
              </a:rPr>
              <a:t>("conversion list", arg0, … </a:t>
            </a:r>
            <a:r>
              <a:rPr lang="en-US" sz="1800" dirty="0" err="1">
                <a:solidFill>
                  <a:srgbClr val="0070C0"/>
                </a:solidFill>
              </a:rPr>
              <a:t>argn</a:t>
            </a:r>
            <a:r>
              <a:rPr lang="en-US" sz="1800" dirty="0">
                <a:solidFill>
                  <a:srgbClr val="0070C0"/>
                </a:solidFill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70C0"/>
                </a:solidFill>
              </a:rPr>
              <a:t>No limit to the number of </a:t>
            </a:r>
            <a:r>
              <a:rPr lang="en-US" sz="1800" dirty="0" err="1">
                <a:solidFill>
                  <a:srgbClr val="0070C0"/>
                </a:solidFill>
              </a:rPr>
              <a:t>args</a:t>
            </a:r>
            <a:r>
              <a:rPr lang="en-US" sz="1800" dirty="0">
                <a:solidFill>
                  <a:srgbClr val="0070C0"/>
                </a:solidFill>
              </a:rPr>
              <a:t> (except running out of stack space)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EFBE7B0-CF5C-B948-9DAA-693EFFE3B67B}"/>
              </a:ext>
            </a:extLst>
          </p:cNvPr>
          <p:cNvSpPr/>
          <p:nvPr/>
        </p:nvSpPr>
        <p:spPr bwMode="auto">
          <a:xfrm>
            <a:off x="1320963" y="876136"/>
            <a:ext cx="5681796" cy="38004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(r0, r1, r2, r3, ARG5, ARG6);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BC394A-6F5A-9B44-9172-C7BA04801F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6F7338A-878A-1947-B42A-631F31D832B3}"/>
              </a:ext>
            </a:extLst>
          </p:cNvPr>
          <p:cNvSpPr/>
          <p:nvPr/>
        </p:nvSpPr>
        <p:spPr bwMode="auto">
          <a:xfrm>
            <a:off x="899239" y="3151882"/>
            <a:ext cx="5886450" cy="380048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ARGN, 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(N-4)*4  // where n must be &gt; 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0F6960-26D1-C677-67E1-628CA1B31C4A}"/>
              </a:ext>
            </a:extLst>
          </p:cNvPr>
          <p:cNvSpPr/>
          <p:nvPr/>
        </p:nvSpPr>
        <p:spPr>
          <a:xfrm>
            <a:off x="9143306" y="370224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1080E6-7ACD-4D64-A57D-6BE1446BB5FF}"/>
              </a:ext>
            </a:extLst>
          </p:cNvPr>
          <p:cNvSpPr txBox="1"/>
          <p:nvPr/>
        </p:nvSpPr>
        <p:spPr>
          <a:xfrm>
            <a:off x="10872996" y="5058173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8032E41D-6495-FBC4-D556-A893D1FBF05C}"/>
              </a:ext>
            </a:extLst>
          </p:cNvPr>
          <p:cNvSpPr/>
          <p:nvPr/>
        </p:nvSpPr>
        <p:spPr>
          <a:xfrm>
            <a:off x="10559801" y="5149840"/>
            <a:ext cx="313195" cy="1215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DE9E99-24E5-E348-5FA3-B85FE7A5801F}"/>
              </a:ext>
            </a:extLst>
          </p:cNvPr>
          <p:cNvSpPr/>
          <p:nvPr/>
        </p:nvSpPr>
        <p:spPr>
          <a:xfrm>
            <a:off x="9145412" y="3378110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9DCFCC-A932-57E8-8ADF-B4D10F9EAB20}"/>
              </a:ext>
            </a:extLst>
          </p:cNvPr>
          <p:cNvSpPr/>
          <p:nvPr/>
        </p:nvSpPr>
        <p:spPr>
          <a:xfrm>
            <a:off x="9143369" y="3063300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Frame PAD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635914-F59F-4403-C3E1-9AB375630A13}"/>
              </a:ext>
            </a:extLst>
          </p:cNvPr>
          <p:cNvSpPr/>
          <p:nvPr/>
        </p:nvSpPr>
        <p:spPr>
          <a:xfrm>
            <a:off x="9127279" y="2013025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8E7783-8B59-0BEC-6669-ABE7966BC0BC}"/>
              </a:ext>
            </a:extLst>
          </p:cNvPr>
          <p:cNvSpPr/>
          <p:nvPr/>
        </p:nvSpPr>
        <p:spPr>
          <a:xfrm>
            <a:off x="9127278" y="2333536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20" name="Left Arrow 19">
            <a:extLst>
              <a:ext uri="{FF2B5EF4-FFF2-40B4-BE49-F238E27FC236}">
                <a16:creationId xmlns:a16="http://schemas.microsoft.com/office/drawing/2014/main" id="{FF6885C2-98C8-E75C-E7EA-FF708402D62C}"/>
              </a:ext>
            </a:extLst>
          </p:cNvPr>
          <p:cNvSpPr/>
          <p:nvPr/>
        </p:nvSpPr>
        <p:spPr>
          <a:xfrm>
            <a:off x="10563087" y="4222508"/>
            <a:ext cx="290709" cy="1054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A1A750-339C-5A20-1D75-11B6964F085D}"/>
              </a:ext>
            </a:extLst>
          </p:cNvPr>
          <p:cNvSpPr/>
          <p:nvPr/>
        </p:nvSpPr>
        <p:spPr>
          <a:xfrm>
            <a:off x="9143307" y="2663774"/>
            <a:ext cx="1375959" cy="3995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cnt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EC18B9-96D7-633E-21E8-EE63E2F6F1E8}"/>
              </a:ext>
            </a:extLst>
          </p:cNvPr>
          <p:cNvSpPr txBox="1"/>
          <p:nvPr/>
        </p:nvSpPr>
        <p:spPr>
          <a:xfrm>
            <a:off x="10872996" y="4192969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24C628-8A64-EECA-C81B-326E7DF6DE2C}"/>
              </a:ext>
            </a:extLst>
          </p:cNvPr>
          <p:cNvSpPr/>
          <p:nvPr/>
        </p:nvSpPr>
        <p:spPr>
          <a:xfrm>
            <a:off x="9116733" y="1021805"/>
            <a:ext cx="1375959" cy="977367"/>
          </a:xfrm>
          <a:prstGeom prst="rect">
            <a:avLst/>
          </a:prstGeom>
          <a:solidFill>
            <a:srgbClr val="2C895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stack frame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1873B4-5BC3-91F6-1872-52127802076B}"/>
              </a:ext>
            </a:extLst>
          </p:cNvPr>
          <p:cNvSpPr/>
          <p:nvPr/>
        </p:nvSpPr>
        <p:spPr>
          <a:xfrm>
            <a:off x="9141264" y="4018939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891B2B-7A15-E2D7-2969-6EB1BA20BBE0}"/>
              </a:ext>
            </a:extLst>
          </p:cNvPr>
          <p:cNvSpPr/>
          <p:nvPr/>
        </p:nvSpPr>
        <p:spPr>
          <a:xfrm>
            <a:off x="9141263" y="4339450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ECDFFB-B4EF-5C73-2185-7260F0A1F1E1}"/>
              </a:ext>
            </a:extLst>
          </p:cNvPr>
          <p:cNvSpPr/>
          <p:nvPr/>
        </p:nvSpPr>
        <p:spPr>
          <a:xfrm>
            <a:off x="9141263" y="4959308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indx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6A6ACC-5650-9C63-0B62-13C3682FAAB1}"/>
              </a:ext>
            </a:extLst>
          </p:cNvPr>
          <p:cNvSpPr/>
          <p:nvPr/>
        </p:nvSpPr>
        <p:spPr>
          <a:xfrm>
            <a:off x="9141264" y="4647221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856159-3EFB-3953-F730-617C4ECF10D0}"/>
              </a:ext>
            </a:extLst>
          </p:cNvPr>
          <p:cNvCxnSpPr>
            <a:cxnSpLocks/>
          </p:cNvCxnSpPr>
          <p:nvPr/>
        </p:nvCxnSpPr>
        <p:spPr>
          <a:xfrm flipH="1">
            <a:off x="10515103" y="4911122"/>
            <a:ext cx="357893" cy="0"/>
          </a:xfrm>
          <a:prstGeom prst="line">
            <a:avLst/>
          </a:prstGeom>
          <a:ln w="28575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1FC1EA2-B519-83D1-7688-F3B608CE655E}"/>
              </a:ext>
            </a:extLst>
          </p:cNvPr>
          <p:cNvSpPr txBox="1"/>
          <p:nvPr/>
        </p:nvSpPr>
        <p:spPr>
          <a:xfrm>
            <a:off x="10865178" y="4624398"/>
            <a:ext cx="69121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fp-8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7561129-BBE4-3EDD-501A-A5D060675617}"/>
              </a:ext>
            </a:extLst>
          </p:cNvPr>
          <p:cNvSpPr txBox="1"/>
          <p:nvPr/>
        </p:nvSpPr>
        <p:spPr>
          <a:xfrm>
            <a:off x="11363677" y="5052773"/>
            <a:ext cx="81785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fp-12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9421CE6-9C84-B6F1-9BF7-FD27EDE33B4B}"/>
              </a:ext>
            </a:extLst>
          </p:cNvPr>
          <p:cNvSpPr txBox="1"/>
          <p:nvPr/>
        </p:nvSpPr>
        <p:spPr>
          <a:xfrm>
            <a:off x="11050856" y="3777137"/>
            <a:ext cx="69121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fp+4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EC3A00B-733E-D0BE-6F51-2084B903C894}"/>
              </a:ext>
            </a:extLst>
          </p:cNvPr>
          <p:cNvSpPr txBox="1"/>
          <p:nvPr/>
        </p:nvSpPr>
        <p:spPr>
          <a:xfrm>
            <a:off x="11018070" y="3338553"/>
            <a:ext cx="69121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fp+8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B60DC5-720B-E0F5-783C-C9CF8D473038}"/>
              </a:ext>
            </a:extLst>
          </p:cNvPr>
          <p:cNvSpPr txBox="1"/>
          <p:nvPr/>
        </p:nvSpPr>
        <p:spPr>
          <a:xfrm>
            <a:off x="1320963" y="5439894"/>
            <a:ext cx="5375567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Rule: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Called functions </a:t>
            </a:r>
            <a:r>
              <a:rPr lang="en-US" sz="2000" dirty="0">
                <a:solidFill>
                  <a:schemeClr val="accent6"/>
                </a:solidFill>
              </a:rPr>
              <a:t>always access stack </a:t>
            </a:r>
            <a:r>
              <a:rPr lang="en-US" sz="2000" dirty="0" err="1">
                <a:solidFill>
                  <a:schemeClr val="accent6"/>
                </a:solidFill>
              </a:rPr>
              <a:t>args</a:t>
            </a:r>
            <a:r>
              <a:rPr lang="en-US" sz="2000" dirty="0">
                <a:solidFill>
                  <a:schemeClr val="accent6"/>
                </a:solidFill>
              </a:rPr>
              <a:t> using a</a:t>
            </a:r>
            <a:r>
              <a:rPr lang="en-US" sz="2000" b="1" dirty="0">
                <a:solidFill>
                  <a:srgbClr val="FF0000"/>
                </a:solidFill>
              </a:rPr>
              <a:t> positive offset to the </a:t>
            </a:r>
            <a:r>
              <a:rPr lang="en-US" sz="2000" b="1" dirty="0" err="1">
                <a:solidFill>
                  <a:srgbClr val="FF0000"/>
                </a:solidFill>
              </a:rPr>
              <a:t>fp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373D6F-CE3C-E4B4-584B-8FAE32336752}"/>
              </a:ext>
            </a:extLst>
          </p:cNvPr>
          <p:cNvCxnSpPr>
            <a:cxnSpLocks/>
          </p:cNvCxnSpPr>
          <p:nvPr/>
        </p:nvCxnSpPr>
        <p:spPr>
          <a:xfrm flipH="1">
            <a:off x="10534086" y="3939050"/>
            <a:ext cx="502967" cy="0"/>
          </a:xfrm>
          <a:prstGeom prst="line">
            <a:avLst/>
          </a:prstGeom>
          <a:ln w="28575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569AFD-C504-99D8-2CCB-16433A704A96}"/>
              </a:ext>
            </a:extLst>
          </p:cNvPr>
          <p:cNvCxnSpPr>
            <a:cxnSpLocks/>
          </p:cNvCxnSpPr>
          <p:nvPr/>
        </p:nvCxnSpPr>
        <p:spPr>
          <a:xfrm flipH="1">
            <a:off x="10515103" y="3672949"/>
            <a:ext cx="502967" cy="0"/>
          </a:xfrm>
          <a:prstGeom prst="line">
            <a:avLst/>
          </a:prstGeom>
          <a:ln w="28575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6B96FC-2373-C5B4-9306-C73D1052090E}"/>
              </a:ext>
            </a:extLst>
          </p:cNvPr>
          <p:cNvGrpSpPr/>
          <p:nvPr/>
        </p:nvGrpSpPr>
        <p:grpSpPr>
          <a:xfrm>
            <a:off x="7502283" y="2013025"/>
            <a:ext cx="1593118" cy="2001306"/>
            <a:chOff x="7778960" y="1979934"/>
            <a:chExt cx="1593118" cy="2001306"/>
          </a:xfrm>
        </p:grpSpPr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46B6F729-E8DF-C274-503A-8814CF7E4F5C}"/>
                </a:ext>
              </a:extLst>
            </p:cNvPr>
            <p:cNvSpPr/>
            <p:nvPr/>
          </p:nvSpPr>
          <p:spPr>
            <a:xfrm>
              <a:off x="9001286" y="1979934"/>
              <a:ext cx="370792" cy="2001306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566D47-F754-2618-9C80-5DEA6DDEFCB3}"/>
                </a:ext>
              </a:extLst>
            </p:cNvPr>
            <p:cNvSpPr txBox="1"/>
            <p:nvPr/>
          </p:nvSpPr>
          <p:spPr>
            <a:xfrm>
              <a:off x="7778960" y="2543717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18BF7A0-E3E8-75C9-4974-A40EC49C8824}"/>
              </a:ext>
            </a:extLst>
          </p:cNvPr>
          <p:cNvGrpSpPr/>
          <p:nvPr/>
        </p:nvGrpSpPr>
        <p:grpSpPr>
          <a:xfrm>
            <a:off x="7519870" y="4014331"/>
            <a:ext cx="1601371" cy="1525448"/>
            <a:chOff x="7759339" y="2724176"/>
            <a:chExt cx="1601371" cy="1525448"/>
          </a:xfrm>
        </p:grpSpPr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759ED163-383F-ACD2-0BDD-A6C504888174}"/>
                </a:ext>
              </a:extLst>
            </p:cNvPr>
            <p:cNvSpPr/>
            <p:nvPr/>
          </p:nvSpPr>
          <p:spPr>
            <a:xfrm>
              <a:off x="9001286" y="2724176"/>
              <a:ext cx="359424" cy="1257064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508BDFD-9514-47F7-9E1D-7A1E32D703D0}"/>
                </a:ext>
              </a:extLst>
            </p:cNvPr>
            <p:cNvSpPr txBox="1"/>
            <p:nvPr/>
          </p:nvSpPr>
          <p:spPr>
            <a:xfrm>
              <a:off x="7759339" y="3049295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called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34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32" grpId="0" animBg="1"/>
      <p:bldP spid="33" grpId="0"/>
      <p:bldP spid="34" grpId="0" animBg="1"/>
      <p:bldP spid="80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7876-04B1-4F40-BA26-EFDF47BD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56" y="85418"/>
            <a:ext cx="11114375" cy="545371"/>
          </a:xfrm>
        </p:spPr>
        <p:txBody>
          <a:bodyPr/>
          <a:lstStyle/>
          <a:p>
            <a:r>
              <a:rPr lang="en-US" u="sng" dirty="0"/>
              <a:t>Called Function</a:t>
            </a:r>
            <a:r>
              <a:rPr lang="en-US" dirty="0"/>
              <a:t>: Retrieving </a:t>
            </a:r>
            <a:r>
              <a:rPr lang="en-US" dirty="0" err="1"/>
              <a:t>Args</a:t>
            </a:r>
            <a:r>
              <a:rPr lang="en-US" dirty="0"/>
              <a:t> From the Stack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EFBE7B0-CF5C-B948-9DAA-693EFFE3B67B}"/>
              </a:ext>
            </a:extLst>
          </p:cNvPr>
          <p:cNvSpPr/>
          <p:nvPr/>
        </p:nvSpPr>
        <p:spPr bwMode="auto">
          <a:xfrm>
            <a:off x="994943" y="3361979"/>
            <a:ext cx="5127763" cy="3483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(r0, r1, r2, r3, r4, ARG5, ARG6);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BC394A-6F5A-9B44-9172-C7BA04801F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7F6A401-363C-D825-E180-8B6B7D283F9E}"/>
              </a:ext>
            </a:extLst>
          </p:cNvPr>
          <p:cNvSpPr/>
          <p:nvPr/>
        </p:nvSpPr>
        <p:spPr bwMode="auto">
          <a:xfrm>
            <a:off x="26814" y="883511"/>
            <a:ext cx="6892038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4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C,         4 + FP_OFF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INDX,      4 + C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PAD,  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+ INDX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   PAD – FP_OFF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below are distances into the caller's stack frame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ARG6,      8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ARG5,      4</a:t>
            </a:r>
          </a:p>
        </p:txBody>
      </p: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9F9DF62E-603E-B853-D52F-7996B80384E0}"/>
              </a:ext>
            </a:extLst>
          </p:cNvPr>
          <p:cNvGraphicFramePr>
            <a:graphicFrameLocks/>
          </p:cNvGraphicFramePr>
          <p:nvPr/>
        </p:nvGraphicFramePr>
        <p:xfrm>
          <a:off x="968438" y="4902373"/>
          <a:ext cx="9794955" cy="18592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377990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11633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248303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576223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480806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 or</a:t>
                      </a:r>
                    </a:p>
                    <a:p>
                      <a:pPr algn="ctr"/>
                      <a:r>
                        <a:rPr lang="en-US" sz="1600" dirty="0"/>
                        <a:t>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distance from </a:t>
                      </a:r>
                      <a:r>
                        <a:rPr lang="en-US" sz="1600" dirty="0" err="1"/>
                        <a:t>fp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9026146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8387561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-INDX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-INDX]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-INDX]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606844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BA856B0-E3BC-4C5C-855A-4E5CB42F30E1}"/>
              </a:ext>
            </a:extLst>
          </p:cNvPr>
          <p:cNvSpPr/>
          <p:nvPr/>
        </p:nvSpPr>
        <p:spPr>
          <a:xfrm>
            <a:off x="8859257" y="285085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45E880-A431-4AD3-CFA7-5CCB42EAA09E}"/>
              </a:ext>
            </a:extLst>
          </p:cNvPr>
          <p:cNvSpPr txBox="1"/>
          <p:nvPr/>
        </p:nvSpPr>
        <p:spPr>
          <a:xfrm>
            <a:off x="11590473" y="4467207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FA4D1CDB-79CA-2CC7-E90F-DBC889A38D08}"/>
              </a:ext>
            </a:extLst>
          </p:cNvPr>
          <p:cNvSpPr/>
          <p:nvPr/>
        </p:nvSpPr>
        <p:spPr>
          <a:xfrm>
            <a:off x="10270483" y="4637343"/>
            <a:ext cx="1314721" cy="1179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BBBD9A-4D7D-127C-7439-86A1CC885E5D}"/>
              </a:ext>
            </a:extLst>
          </p:cNvPr>
          <p:cNvSpPr/>
          <p:nvPr/>
        </p:nvSpPr>
        <p:spPr>
          <a:xfrm>
            <a:off x="8861363" y="252672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FCABFB-516F-BABF-20F7-E72BCB731B32}"/>
              </a:ext>
            </a:extLst>
          </p:cNvPr>
          <p:cNvSpPr/>
          <p:nvPr/>
        </p:nvSpPr>
        <p:spPr>
          <a:xfrm>
            <a:off x="8859320" y="2211914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Frame PAD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06DAEE-03AD-75AE-FC94-010803729E79}"/>
              </a:ext>
            </a:extLst>
          </p:cNvPr>
          <p:cNvSpPr/>
          <p:nvPr/>
        </p:nvSpPr>
        <p:spPr>
          <a:xfrm>
            <a:off x="8843230" y="1161639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5D16C6-1A24-BD64-0928-33BD294E86C0}"/>
              </a:ext>
            </a:extLst>
          </p:cNvPr>
          <p:cNvSpPr/>
          <p:nvPr/>
        </p:nvSpPr>
        <p:spPr>
          <a:xfrm>
            <a:off x="8843229" y="1482150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3C70CE13-CE61-32CC-9351-D9BCB7832643}"/>
              </a:ext>
            </a:extLst>
          </p:cNvPr>
          <p:cNvSpPr/>
          <p:nvPr/>
        </p:nvSpPr>
        <p:spPr>
          <a:xfrm>
            <a:off x="10251579" y="3373997"/>
            <a:ext cx="1371285" cy="1179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E8231A-46B3-F578-4F17-D9CAC294852B}"/>
              </a:ext>
            </a:extLst>
          </p:cNvPr>
          <p:cNvSpPr/>
          <p:nvPr/>
        </p:nvSpPr>
        <p:spPr>
          <a:xfrm>
            <a:off x="8859258" y="1812388"/>
            <a:ext cx="1375959" cy="3995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cnt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A66F2F-7FB2-1DD6-3673-1BB4AD9692C8}"/>
              </a:ext>
            </a:extLst>
          </p:cNvPr>
          <p:cNvSpPr txBox="1"/>
          <p:nvPr/>
        </p:nvSpPr>
        <p:spPr>
          <a:xfrm>
            <a:off x="11590473" y="3209558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D63FD1-E897-DB01-934B-F20FAC696971}"/>
              </a:ext>
            </a:extLst>
          </p:cNvPr>
          <p:cNvSpPr/>
          <p:nvPr/>
        </p:nvSpPr>
        <p:spPr>
          <a:xfrm>
            <a:off x="8857215" y="316755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36F4FF6-A06B-6CEC-3F71-F908A31A2489}"/>
              </a:ext>
            </a:extLst>
          </p:cNvPr>
          <p:cNvSpPr/>
          <p:nvPr/>
        </p:nvSpPr>
        <p:spPr>
          <a:xfrm>
            <a:off x="8857214" y="3488064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FEC8A06-7381-2B52-4A0F-549A6D50BD05}"/>
              </a:ext>
            </a:extLst>
          </p:cNvPr>
          <p:cNvSpPr/>
          <p:nvPr/>
        </p:nvSpPr>
        <p:spPr>
          <a:xfrm>
            <a:off x="8857214" y="4107922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indx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7F4DCB-588D-0372-B0FF-A1F59C72794F}"/>
              </a:ext>
            </a:extLst>
          </p:cNvPr>
          <p:cNvSpPr/>
          <p:nvPr/>
        </p:nvSpPr>
        <p:spPr>
          <a:xfrm>
            <a:off x="8857215" y="3795835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A97FB70-09D9-B101-772F-969B062C08CC}"/>
              </a:ext>
            </a:extLst>
          </p:cNvPr>
          <p:cNvSpPr txBox="1"/>
          <p:nvPr/>
        </p:nvSpPr>
        <p:spPr>
          <a:xfrm>
            <a:off x="792610" y="3858735"/>
            <a:ext cx="5375567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Rule: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Called functions </a:t>
            </a:r>
            <a:r>
              <a:rPr lang="en-US" sz="2000" dirty="0">
                <a:solidFill>
                  <a:schemeClr val="accent6"/>
                </a:solidFill>
              </a:rPr>
              <a:t>always access stack </a:t>
            </a:r>
            <a:r>
              <a:rPr lang="en-US" sz="2000" dirty="0" err="1">
                <a:solidFill>
                  <a:schemeClr val="accent6"/>
                </a:solidFill>
              </a:rPr>
              <a:t>args</a:t>
            </a:r>
            <a:r>
              <a:rPr lang="en-US" sz="2000" dirty="0">
                <a:solidFill>
                  <a:schemeClr val="accent6"/>
                </a:solidFill>
              </a:rPr>
              <a:t> using a</a:t>
            </a:r>
            <a:r>
              <a:rPr lang="en-US" sz="2000" b="1" dirty="0">
                <a:solidFill>
                  <a:srgbClr val="FF0000"/>
                </a:solidFill>
              </a:rPr>
              <a:t> positive offset to the </a:t>
            </a:r>
            <a:r>
              <a:rPr lang="en-US" sz="2000" b="1" dirty="0" err="1">
                <a:solidFill>
                  <a:srgbClr val="FF0000"/>
                </a:solidFill>
              </a:rPr>
              <a:t>fp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4ECD72-D95D-D551-89A4-5C6358AD4E6B}"/>
              </a:ext>
            </a:extLst>
          </p:cNvPr>
          <p:cNvGrpSpPr/>
          <p:nvPr/>
        </p:nvGrpSpPr>
        <p:grpSpPr>
          <a:xfrm>
            <a:off x="7212437" y="1147786"/>
            <a:ext cx="1593118" cy="2001306"/>
            <a:chOff x="7778960" y="1979934"/>
            <a:chExt cx="1593118" cy="2001306"/>
          </a:xfrm>
        </p:grpSpPr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893D4887-EAD2-194E-7744-6A16DA962E5F}"/>
                </a:ext>
              </a:extLst>
            </p:cNvPr>
            <p:cNvSpPr/>
            <p:nvPr/>
          </p:nvSpPr>
          <p:spPr>
            <a:xfrm>
              <a:off x="9001286" y="1979934"/>
              <a:ext cx="370792" cy="2001306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E77FC2-A877-10F0-672E-12EF57E9C993}"/>
                </a:ext>
              </a:extLst>
            </p:cNvPr>
            <p:cNvSpPr txBox="1"/>
            <p:nvPr/>
          </p:nvSpPr>
          <p:spPr>
            <a:xfrm>
              <a:off x="7778960" y="2543717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F347B-04DA-13C6-ACBE-7B77A023E602}"/>
              </a:ext>
            </a:extLst>
          </p:cNvPr>
          <p:cNvGrpSpPr/>
          <p:nvPr/>
        </p:nvGrpSpPr>
        <p:grpSpPr>
          <a:xfrm>
            <a:off x="7230024" y="3149091"/>
            <a:ext cx="1575531" cy="1575517"/>
            <a:chOff x="7759339" y="2724175"/>
            <a:chExt cx="1575531" cy="1575517"/>
          </a:xfrm>
        </p:grpSpPr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40F82CA7-ABA1-FB71-5C36-1AEF35EB4075}"/>
                </a:ext>
              </a:extLst>
            </p:cNvPr>
            <p:cNvSpPr/>
            <p:nvPr/>
          </p:nvSpPr>
          <p:spPr>
            <a:xfrm>
              <a:off x="9001286" y="2724175"/>
              <a:ext cx="333584" cy="1575517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7C36C4-5DE5-F891-7A67-752A0060A6EE}"/>
                </a:ext>
              </a:extLst>
            </p:cNvPr>
            <p:cNvSpPr txBox="1"/>
            <p:nvPr/>
          </p:nvSpPr>
          <p:spPr>
            <a:xfrm>
              <a:off x="7759339" y="3049295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called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A767B6-458D-E3AC-66C1-59D889848E98}"/>
              </a:ext>
            </a:extLst>
          </p:cNvPr>
          <p:cNvSpPr txBox="1"/>
          <p:nvPr/>
        </p:nvSpPr>
        <p:spPr>
          <a:xfrm>
            <a:off x="10937222" y="5410130"/>
            <a:ext cx="1225978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Observe the positive offsets</a:t>
            </a: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39C4C0C6-8501-67A5-45DF-E1BBAE29F3D1}"/>
              </a:ext>
            </a:extLst>
          </p:cNvPr>
          <p:cNvSpPr/>
          <p:nvPr/>
        </p:nvSpPr>
        <p:spPr>
          <a:xfrm>
            <a:off x="10658475" y="5543472"/>
            <a:ext cx="271463" cy="18085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BDA9FA68-EE5E-14A4-7058-AE9394C398A7}"/>
              </a:ext>
            </a:extLst>
          </p:cNvPr>
          <p:cNvSpPr/>
          <p:nvPr/>
        </p:nvSpPr>
        <p:spPr>
          <a:xfrm>
            <a:off x="10608953" y="5876072"/>
            <a:ext cx="271463" cy="18085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-Down Arrow 17">
            <a:extLst>
              <a:ext uri="{FF2B5EF4-FFF2-40B4-BE49-F238E27FC236}">
                <a16:creationId xmlns:a16="http://schemas.microsoft.com/office/drawing/2014/main" id="{174029D6-548D-E739-74A7-2E5F35A3D0A7}"/>
              </a:ext>
            </a:extLst>
          </p:cNvPr>
          <p:cNvSpPr/>
          <p:nvPr/>
        </p:nvSpPr>
        <p:spPr>
          <a:xfrm>
            <a:off x="10348683" y="3109518"/>
            <a:ext cx="105871" cy="312087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076E1A-045C-E990-C31B-8CC143DB2B9C}"/>
              </a:ext>
            </a:extLst>
          </p:cNvPr>
          <p:cNvSpPr txBox="1"/>
          <p:nvPr/>
        </p:nvSpPr>
        <p:spPr>
          <a:xfrm>
            <a:off x="10388701" y="3094981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ARG5</a:t>
            </a:r>
          </a:p>
        </p:txBody>
      </p:sp>
      <p:sp>
        <p:nvSpPr>
          <p:cNvPr id="20" name="Up-Down Arrow 19">
            <a:extLst>
              <a:ext uri="{FF2B5EF4-FFF2-40B4-BE49-F238E27FC236}">
                <a16:creationId xmlns:a16="http://schemas.microsoft.com/office/drawing/2014/main" id="{76BA0B81-E2C8-5238-5FFB-684615216FEE}"/>
              </a:ext>
            </a:extLst>
          </p:cNvPr>
          <p:cNvSpPr/>
          <p:nvPr/>
        </p:nvSpPr>
        <p:spPr>
          <a:xfrm>
            <a:off x="10873977" y="2838810"/>
            <a:ext cx="105871" cy="559653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5302FD-0B86-C579-7A83-628809A0A3D7}"/>
              </a:ext>
            </a:extLst>
          </p:cNvPr>
          <p:cNvSpPr txBox="1"/>
          <p:nvPr/>
        </p:nvSpPr>
        <p:spPr>
          <a:xfrm>
            <a:off x="10890848" y="2858033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ARG6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160F90-7C60-89F6-C674-7A0BA03E1CA1}"/>
              </a:ext>
            </a:extLst>
          </p:cNvPr>
          <p:cNvCxnSpPr>
            <a:cxnSpLocks/>
          </p:cNvCxnSpPr>
          <p:nvPr/>
        </p:nvCxnSpPr>
        <p:spPr>
          <a:xfrm>
            <a:off x="10219187" y="3131929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218AFE-6868-D4C2-C2B0-770538B5404B}"/>
              </a:ext>
            </a:extLst>
          </p:cNvPr>
          <p:cNvCxnSpPr>
            <a:cxnSpLocks/>
          </p:cNvCxnSpPr>
          <p:nvPr/>
        </p:nvCxnSpPr>
        <p:spPr>
          <a:xfrm>
            <a:off x="10236077" y="2827824"/>
            <a:ext cx="9148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876F78-05D4-EC66-4573-B7FE4D9B82F9}"/>
              </a:ext>
            </a:extLst>
          </p:cNvPr>
          <p:cNvCxnSpPr>
            <a:cxnSpLocks/>
          </p:cNvCxnSpPr>
          <p:nvPr/>
        </p:nvCxnSpPr>
        <p:spPr>
          <a:xfrm>
            <a:off x="10226070" y="4107922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BB9B19-0E74-A23A-7A67-FA17BBA9983F}"/>
              </a:ext>
            </a:extLst>
          </p:cNvPr>
          <p:cNvSpPr txBox="1"/>
          <p:nvPr/>
        </p:nvSpPr>
        <p:spPr>
          <a:xfrm>
            <a:off x="10365488" y="3753735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8FBF0C0-6182-027C-097A-C709024816A6}"/>
              </a:ext>
            </a:extLst>
          </p:cNvPr>
          <p:cNvSpPr/>
          <p:nvPr/>
        </p:nvSpPr>
        <p:spPr>
          <a:xfrm>
            <a:off x="10348682" y="3477940"/>
            <a:ext cx="105871" cy="559653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-Down Arrow 30">
            <a:extLst>
              <a:ext uri="{FF2B5EF4-FFF2-40B4-BE49-F238E27FC236}">
                <a16:creationId xmlns:a16="http://schemas.microsoft.com/office/drawing/2014/main" id="{9F7B17AD-1A00-A0B3-A047-6410652FD585}"/>
              </a:ext>
            </a:extLst>
          </p:cNvPr>
          <p:cNvSpPr/>
          <p:nvPr/>
        </p:nvSpPr>
        <p:spPr>
          <a:xfrm>
            <a:off x="10889691" y="3487859"/>
            <a:ext cx="90157" cy="918297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BAC75-5A0C-D03C-E35C-0160B6549D08}"/>
              </a:ext>
            </a:extLst>
          </p:cNvPr>
          <p:cNvSpPr txBox="1"/>
          <p:nvPr/>
        </p:nvSpPr>
        <p:spPr>
          <a:xfrm>
            <a:off x="10913445" y="3776522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9F2BCD-6A10-7035-A866-705D9FB39939}"/>
              </a:ext>
            </a:extLst>
          </p:cNvPr>
          <p:cNvSpPr/>
          <p:nvPr/>
        </p:nvSpPr>
        <p:spPr>
          <a:xfrm>
            <a:off x="8857213" y="4424117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Frame PAD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F1D415-C0F8-ED98-B901-D7CBC10863FE}"/>
              </a:ext>
            </a:extLst>
          </p:cNvPr>
          <p:cNvCxnSpPr>
            <a:cxnSpLocks/>
          </p:cNvCxnSpPr>
          <p:nvPr/>
        </p:nvCxnSpPr>
        <p:spPr>
          <a:xfrm flipV="1">
            <a:off x="10233172" y="4420009"/>
            <a:ext cx="848618" cy="1159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69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5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2BB0-39BD-0D46-878B-BC1AB0D6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138317"/>
            <a:ext cx="11314006" cy="410065"/>
          </a:xfrm>
        </p:spPr>
        <p:txBody>
          <a:bodyPr/>
          <a:lstStyle/>
          <a:p>
            <a:r>
              <a:rPr lang="en-US" dirty="0"/>
              <a:t>Array Parameters: Call-By-Value or Call-By-Reference?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AA16C-0D21-4048-B928-37552E34C5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6137" y="508104"/>
            <a:ext cx="11673010" cy="612836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Type[]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array parameter is automatically </a:t>
            </a:r>
            <a:r>
              <a:rPr lang="en-US" dirty="0">
                <a:solidFill>
                  <a:schemeClr val="accent5"/>
                </a:solidFill>
              </a:rPr>
              <a:t>“</a:t>
            </a:r>
            <a:r>
              <a:rPr lang="en-US" b="1" dirty="0">
                <a:solidFill>
                  <a:schemeClr val="accent5"/>
                </a:solidFill>
              </a:rPr>
              <a:t>promoted</a:t>
            </a:r>
            <a:r>
              <a:rPr lang="en-US" dirty="0">
                <a:solidFill>
                  <a:schemeClr val="accent5"/>
                </a:solidFill>
              </a:rPr>
              <a:t>” </a:t>
            </a:r>
            <a:r>
              <a:rPr lang="en-US" dirty="0"/>
              <a:t>to a pointer of type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*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>
                <a:solidFill>
                  <a:schemeClr val="tx2"/>
                </a:solidFill>
              </a:rPr>
              <a:t>and a </a:t>
            </a:r>
            <a:r>
              <a:rPr lang="en-US" b="1" u="sng" dirty="0">
                <a:solidFill>
                  <a:srgbClr val="0070C0"/>
                </a:solidFill>
              </a:rPr>
              <a:t>copy</a:t>
            </a:r>
            <a:r>
              <a:rPr lang="en-US" dirty="0">
                <a:solidFill>
                  <a:schemeClr val="accent5"/>
                </a:solidFill>
              </a:rPr>
              <a:t> of </a:t>
            </a:r>
            <a:r>
              <a:rPr lang="en-US" dirty="0"/>
              <a:t>the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pointer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passed by value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3600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Call-by-value pointer </a:t>
            </a:r>
            <a:r>
              <a:rPr lang="en-US" dirty="0">
                <a:solidFill>
                  <a:schemeClr val="tx2"/>
                </a:solidFill>
              </a:rPr>
              <a:t>(callee can change the pointer parameter to point to something else!)</a:t>
            </a:r>
          </a:p>
          <a:p>
            <a:r>
              <a:rPr lang="en-US" dirty="0"/>
              <a:t>Acts like </a:t>
            </a:r>
            <a:r>
              <a:rPr lang="en-US" dirty="0">
                <a:solidFill>
                  <a:srgbClr val="0070C0"/>
                </a:solidFill>
              </a:rPr>
              <a:t>call-by-reference </a:t>
            </a:r>
            <a:r>
              <a:rPr lang="en-US" dirty="0"/>
              <a:t>(called function can change the contents caller’s array)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E86A05-AB36-944D-9505-B2255DCDF574}"/>
              </a:ext>
            </a:extLst>
          </p:cNvPr>
          <p:cNvSpPr/>
          <p:nvPr/>
        </p:nvSpPr>
        <p:spPr bwMode="auto">
          <a:xfrm>
            <a:off x="4728084" y="1271355"/>
            <a:ext cx="7116072" cy="25241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[]);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numbers[]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(numbers);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"numbers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20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671C11-8FBD-7B4F-B797-00241B9C1B69}"/>
              </a:ext>
            </a:extLst>
          </p:cNvPr>
          <p:cNvSpPr/>
          <p:nvPr/>
        </p:nvSpPr>
        <p:spPr bwMode="auto">
          <a:xfrm>
            <a:off x="549382" y="4078298"/>
            <a:ext cx="5711478" cy="15006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a[])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80E1BF-F2B7-C642-8FD9-6D29FDA3889D}"/>
              </a:ext>
            </a:extLst>
          </p:cNvPr>
          <p:cNvGrpSpPr/>
          <p:nvPr/>
        </p:nvGrpSpPr>
        <p:grpSpPr>
          <a:xfrm>
            <a:off x="6183448" y="2993665"/>
            <a:ext cx="5498339" cy="2499317"/>
            <a:chOff x="6111385" y="2761418"/>
            <a:chExt cx="5498339" cy="2499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C6751-1FD2-0C4A-9F76-34D7CE9F51E8}"/>
                </a:ext>
              </a:extLst>
            </p:cNvPr>
            <p:cNvSpPr txBox="1"/>
            <p:nvPr/>
          </p:nvSpPr>
          <p:spPr>
            <a:xfrm>
              <a:off x="7397658" y="4060406"/>
              <a:ext cx="4212066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IMPORTANT: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See the size difference </a:t>
              </a:r>
              <a:r>
                <a:rPr lang="en-US" dirty="0">
                  <a:solidFill>
                    <a:srgbClr val="FF0000"/>
                  </a:solidFill>
                </a:rPr>
                <a:t>20 in main() in </a:t>
              </a:r>
              <a:r>
                <a:rPr lang="en-US" dirty="0" err="1">
                  <a:solidFill>
                    <a:srgbClr val="FF0000"/>
                  </a:solidFill>
                </a:rPr>
                <a:t>passa</a:t>
              </a:r>
              <a:r>
                <a:rPr lang="en-US" dirty="0">
                  <a:solidFill>
                    <a:srgbClr val="FF0000"/>
                  </a:solidFill>
                </a:rPr>
                <a:t>() is 4 bytes (size of a pointer)  on pi-cluster and 8 on ieng6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1441E2B-704B-7648-BF57-34DB076D2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96037" y="2761418"/>
              <a:ext cx="0" cy="1305317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1B26EF-68D4-0C41-9B30-C49ECCE4814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6111385" y="4522893"/>
              <a:ext cx="1286273" cy="137678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633535-4EE5-6841-B0D4-1B1B7507F1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D08E6A-E86E-0BBF-7E3B-A478980981DF}"/>
              </a:ext>
            </a:extLst>
          </p:cNvPr>
          <p:cNvGrpSpPr/>
          <p:nvPr/>
        </p:nvGrpSpPr>
        <p:grpSpPr>
          <a:xfrm>
            <a:off x="652030" y="1997428"/>
            <a:ext cx="2490373" cy="2080870"/>
            <a:chOff x="7416800" y="3623526"/>
            <a:chExt cx="2490373" cy="208087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1218C3-9596-9777-33B3-9B462B15B881}"/>
                </a:ext>
              </a:extLst>
            </p:cNvPr>
            <p:cNvSpPr txBox="1"/>
            <p:nvPr/>
          </p:nvSpPr>
          <p:spPr>
            <a:xfrm>
              <a:off x="7416800" y="3623526"/>
              <a:ext cx="2490373" cy="1200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the name is the address, so this is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passing a pointer to the start of the array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C6A3220-7B72-FB3B-740A-7573F5DCF1BE}"/>
                </a:ext>
              </a:extLst>
            </p:cNvPr>
            <p:cNvCxnSpPr>
              <a:cxnSpLocks/>
            </p:cNvCxnSpPr>
            <p:nvPr/>
          </p:nvCxnSpPr>
          <p:spPr>
            <a:xfrm>
              <a:off x="8648700" y="4824346"/>
              <a:ext cx="886363" cy="88005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044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1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B792-3695-68B1-F5F2-8E5E3A44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24"/>
            <a:ext cx="10515600" cy="618529"/>
          </a:xfrm>
        </p:spPr>
        <p:txBody>
          <a:bodyPr/>
          <a:lstStyle/>
          <a:p>
            <a:r>
              <a:rPr lang="en-US" dirty="0"/>
              <a:t>Example: Passing Stack </a:t>
            </a:r>
            <a:r>
              <a:rPr lang="en-US" dirty="0" err="1"/>
              <a:t>Args</a:t>
            </a:r>
            <a:r>
              <a:rPr lang="en-US" dirty="0"/>
              <a:t>,  Calling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D77649-D122-977F-B0BC-B5B1235B757A}"/>
              </a:ext>
            </a:extLst>
          </p:cNvPr>
          <p:cNvSpPr/>
          <p:nvPr/>
        </p:nvSpPr>
        <p:spPr bwMode="auto">
          <a:xfrm>
            <a:off x="1391342" y="847844"/>
            <a:ext cx="8597448" cy="59224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sum(int j, int k)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j + k;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j, int k, int l, int m, int (*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)(int, int),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j,k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(l, m);  // notice two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calls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; 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NOTICE: 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must be on stack as you pass the address!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(*pf)(int, int) = sum; 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pf could be in a register</a:t>
            </a:r>
          </a:p>
          <a:p>
            <a:endParaRPr lang="en-US" sz="16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(1, 2, 3, 4, pf,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endParaRPr lang="en-US" sz="16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EB5D0-1405-A89C-9697-42D2C024DC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62470-37D8-3A9F-B9CC-DCAD6CEBBA66}"/>
              </a:ext>
            </a:extLst>
          </p:cNvPr>
          <p:cNvSpPr txBox="1"/>
          <p:nvPr/>
        </p:nvSpPr>
        <p:spPr>
          <a:xfrm>
            <a:off x="2307067" y="2013528"/>
            <a:ext cx="695575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arg1	arg2	arg3	arg4	       arg5		            arg6</a:t>
            </a:r>
          </a:p>
        </p:txBody>
      </p:sp>
    </p:spTree>
    <p:extLst>
      <p:ext uri="{BB962C8B-B14F-4D97-AF65-F5344CB8AC3E}">
        <p14:creationId xmlns:p14="http://schemas.microsoft.com/office/powerpoint/2010/main" val="191319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B792-3695-68B1-F5F2-8E5E3A44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24"/>
            <a:ext cx="10515600" cy="618529"/>
          </a:xfrm>
        </p:spPr>
        <p:txBody>
          <a:bodyPr/>
          <a:lstStyle/>
          <a:p>
            <a:r>
              <a:rPr lang="en-US" dirty="0"/>
              <a:t>Example: Passing Stack </a:t>
            </a:r>
            <a:r>
              <a:rPr lang="en-US" dirty="0" err="1"/>
              <a:t>Args</a:t>
            </a:r>
            <a:r>
              <a:rPr lang="en-US" dirty="0"/>
              <a:t>,  Calling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D77649-D122-977F-B0BC-B5B1235B757A}"/>
              </a:ext>
            </a:extLst>
          </p:cNvPr>
          <p:cNvSpPr/>
          <p:nvPr/>
        </p:nvSpPr>
        <p:spPr bwMode="auto">
          <a:xfrm>
            <a:off x="169669" y="572525"/>
            <a:ext cx="6962085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;  </a:t>
            </a:r>
            <a:r>
              <a:rPr lang="en-US" sz="12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NOTICE: </a:t>
            </a:r>
            <a:r>
              <a:rPr lang="en-US" sz="12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must be on stack as you pass the address!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(*pf)(int, int) = sum;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pf could be in a register</a:t>
            </a:r>
          </a:p>
          <a:p>
            <a:endParaRPr lang="en-US" sz="16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(1, 2, 3, 4, pf,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EB5D0-1405-A89C-9697-42D2C024DC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121914F-6741-B696-323C-B3A084838771}"/>
              </a:ext>
            </a:extLst>
          </p:cNvPr>
          <p:cNvSpPr/>
          <p:nvPr/>
        </p:nvSpPr>
        <p:spPr bwMode="auto">
          <a:xfrm>
            <a:off x="3039880" y="2678485"/>
            <a:ext cx="4486718" cy="212193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I,      4 +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PF,     4 + I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PAD,    0 + PF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OARG6,  4 + PAD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OARG5   4 + OARG6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FRMADD, OARG5 - FP_OFF</a:t>
            </a:r>
          </a:p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20 - 4 = 16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252DFD-55E2-C9AA-CB82-73484A73B17F}"/>
              </a:ext>
            </a:extLst>
          </p:cNvPr>
          <p:cNvGrpSpPr/>
          <p:nvPr/>
        </p:nvGrpSpPr>
        <p:grpSpPr>
          <a:xfrm>
            <a:off x="7758114" y="1183613"/>
            <a:ext cx="4091708" cy="3119455"/>
            <a:chOff x="7792286" y="1492918"/>
            <a:chExt cx="3630947" cy="26123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D18639-8CD9-BD1A-9EFD-E2B20170283D}"/>
                </a:ext>
              </a:extLst>
            </p:cNvPr>
            <p:cNvSpPr/>
            <p:nvPr/>
          </p:nvSpPr>
          <p:spPr>
            <a:xfrm>
              <a:off x="9232643" y="3626172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oarg5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F63170-B9B2-A9ED-99A2-9E64B7AE5E34}"/>
                </a:ext>
              </a:extLst>
            </p:cNvPr>
            <p:cNvSpPr txBox="1"/>
            <p:nvPr/>
          </p:nvSpPr>
          <p:spPr>
            <a:xfrm>
              <a:off x="10967659" y="3705199"/>
              <a:ext cx="45557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sp</a:t>
              </a:r>
              <a:endParaRPr lang="en-US" sz="2000" dirty="0"/>
            </a:p>
          </p:txBody>
        </p:sp>
        <p:sp>
          <p:nvSpPr>
            <p:cNvPr id="10" name="Left Arrow 9">
              <a:extLst>
                <a:ext uri="{FF2B5EF4-FFF2-40B4-BE49-F238E27FC236}">
                  <a16:creationId xmlns:a16="http://schemas.microsoft.com/office/drawing/2014/main" id="{6A31966D-8325-FE7E-F645-09B8198BAF75}"/>
                </a:ext>
              </a:extLst>
            </p:cNvPr>
            <p:cNvSpPr/>
            <p:nvPr/>
          </p:nvSpPr>
          <p:spPr>
            <a:xfrm>
              <a:off x="10617277" y="3825050"/>
              <a:ext cx="354731" cy="129631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15A071-E2E5-54C6-FF31-EECEB4ABC235}"/>
                </a:ext>
              </a:extLst>
            </p:cNvPr>
            <p:cNvSpPr/>
            <p:nvPr/>
          </p:nvSpPr>
          <p:spPr>
            <a:xfrm>
              <a:off x="9231062" y="3321220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oarg6</a:t>
              </a:r>
            </a:p>
          </p:txBody>
        </p:sp>
        <p:sp>
          <p:nvSpPr>
            <p:cNvPr id="15" name="Left Arrow 14">
              <a:extLst>
                <a:ext uri="{FF2B5EF4-FFF2-40B4-BE49-F238E27FC236}">
                  <a16:creationId xmlns:a16="http://schemas.microsoft.com/office/drawing/2014/main" id="{9604C9A8-8992-9F57-2D32-34509316FD9D}"/>
                </a:ext>
              </a:extLst>
            </p:cNvPr>
            <p:cNvSpPr/>
            <p:nvPr/>
          </p:nvSpPr>
          <p:spPr>
            <a:xfrm>
              <a:off x="10600962" y="1735794"/>
              <a:ext cx="354731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D21155-FDC9-F755-C70C-728FB3718987}"/>
                </a:ext>
              </a:extLst>
            </p:cNvPr>
            <p:cNvSpPr txBox="1"/>
            <p:nvPr/>
          </p:nvSpPr>
          <p:spPr>
            <a:xfrm>
              <a:off x="10897579" y="1612509"/>
              <a:ext cx="397866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fp</a:t>
              </a:r>
              <a:endParaRPr lang="en-US" sz="2000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3D587D3-1B72-A082-928B-B8276D93E301}"/>
                </a:ext>
              </a:extLst>
            </p:cNvPr>
            <p:cNvCxnSpPr>
              <a:cxnSpLocks/>
            </p:cNvCxnSpPr>
            <p:nvPr/>
          </p:nvCxnSpPr>
          <p:spPr>
            <a:xfrm>
              <a:off x="8734376" y="3327742"/>
              <a:ext cx="45696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84B2A8C-66EE-296F-31DD-610F3D5658DA}"/>
                </a:ext>
              </a:extLst>
            </p:cNvPr>
            <p:cNvCxnSpPr>
              <a:cxnSpLocks/>
            </p:cNvCxnSpPr>
            <p:nvPr/>
          </p:nvCxnSpPr>
          <p:spPr>
            <a:xfrm>
              <a:off x="7792286" y="3984935"/>
              <a:ext cx="153542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9E0C627-C884-9C82-D1B3-D934BBDDE67D}"/>
                </a:ext>
              </a:extLst>
            </p:cNvPr>
            <p:cNvCxnSpPr>
              <a:cxnSpLocks/>
            </p:cNvCxnSpPr>
            <p:nvPr/>
          </p:nvCxnSpPr>
          <p:spPr>
            <a:xfrm>
              <a:off x="8372966" y="2256984"/>
              <a:ext cx="9011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F57B86C-210A-95D6-7B0E-6FE30E2ABC0E}"/>
                </a:ext>
              </a:extLst>
            </p:cNvPr>
            <p:cNvSpPr/>
            <p:nvPr/>
          </p:nvSpPr>
          <p:spPr>
            <a:xfrm rot="16200000">
              <a:off x="7415578" y="2970401"/>
              <a:ext cx="1896874" cy="245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FRMADD = 16</a:t>
              </a:r>
            </a:p>
          </p:txBody>
        </p:sp>
        <p:sp>
          <p:nvSpPr>
            <p:cNvPr id="28" name="Up-Down Arrow 27">
              <a:extLst>
                <a:ext uri="{FF2B5EF4-FFF2-40B4-BE49-F238E27FC236}">
                  <a16:creationId xmlns:a16="http://schemas.microsoft.com/office/drawing/2014/main" id="{03C7A906-58C5-4CED-DFFB-499317EDC209}"/>
                </a:ext>
              </a:extLst>
            </p:cNvPr>
            <p:cNvSpPr/>
            <p:nvPr/>
          </p:nvSpPr>
          <p:spPr>
            <a:xfrm>
              <a:off x="8471420" y="2283595"/>
              <a:ext cx="109106" cy="1711539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C3C93C-2873-D440-9E85-57A97EBFF982}"/>
                </a:ext>
              </a:extLst>
            </p:cNvPr>
            <p:cNvSpPr txBox="1"/>
            <p:nvPr/>
          </p:nvSpPr>
          <p:spPr>
            <a:xfrm>
              <a:off x="8755740" y="3595024"/>
              <a:ext cx="4781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7859C7-4D60-1F8B-CAD7-CC1AB1AE685E}"/>
                </a:ext>
              </a:extLst>
            </p:cNvPr>
            <p:cNvSpPr txBox="1"/>
            <p:nvPr/>
          </p:nvSpPr>
          <p:spPr>
            <a:xfrm>
              <a:off x="8795946" y="3306294"/>
              <a:ext cx="4781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9B64CD9-72BD-4C41-66B4-14198E1C80E9}"/>
                </a:ext>
              </a:extLst>
            </p:cNvPr>
            <p:cNvSpPr/>
            <p:nvPr/>
          </p:nvSpPr>
          <p:spPr>
            <a:xfrm>
              <a:off x="9244565" y="1517390"/>
              <a:ext cx="1337615" cy="36043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lr</a:t>
              </a:r>
              <a:r>
                <a:rPr lang="en-US" sz="2400" dirty="0"/>
                <a:t> to caller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FAD4D63-BBCD-5F3E-BF32-71AD40C5ACD4}"/>
                </a:ext>
              </a:extLst>
            </p:cNvPr>
            <p:cNvSpPr/>
            <p:nvPr/>
          </p:nvSpPr>
          <p:spPr>
            <a:xfrm>
              <a:off x="9244565" y="1896548"/>
              <a:ext cx="1337615" cy="36043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callers </a:t>
              </a:r>
              <a:r>
                <a:rPr lang="en-US" sz="2400" dirty="0" err="1"/>
                <a:t>fp</a:t>
              </a:r>
              <a:endParaRPr lang="en-US" sz="24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171CFC8-C336-4FFB-F2CA-4065A08D2B30}"/>
                </a:ext>
              </a:extLst>
            </p:cNvPr>
            <p:cNvSpPr/>
            <p:nvPr/>
          </p:nvSpPr>
          <p:spPr>
            <a:xfrm>
              <a:off x="9250307" y="2248128"/>
              <a:ext cx="1337470" cy="36043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i</a:t>
              </a:r>
              <a:endParaRPr lang="en-US" sz="2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8999AC0-C523-1AC4-36E8-2873A6C05F9E}"/>
                </a:ext>
              </a:extLst>
            </p:cNvPr>
            <p:cNvSpPr txBox="1"/>
            <p:nvPr/>
          </p:nvSpPr>
          <p:spPr>
            <a:xfrm>
              <a:off x="8795319" y="223566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77CDD9D-5E1B-62FD-9D55-5B3662DB6465}"/>
                </a:ext>
              </a:extLst>
            </p:cNvPr>
            <p:cNvCxnSpPr>
              <a:cxnSpLocks/>
            </p:cNvCxnSpPr>
            <p:nvPr/>
          </p:nvCxnSpPr>
          <p:spPr>
            <a:xfrm>
              <a:off x="8669322" y="2968979"/>
              <a:ext cx="5633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D66E8D9-6137-EC44-0198-6FD9F0D53DDB}"/>
                </a:ext>
              </a:extLst>
            </p:cNvPr>
            <p:cNvSpPr/>
            <p:nvPr/>
          </p:nvSpPr>
          <p:spPr>
            <a:xfrm>
              <a:off x="9246424" y="2624110"/>
              <a:ext cx="1337470" cy="36043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(*pf)()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E7C9394-5F50-2682-087F-9C8AFB298D88}"/>
                </a:ext>
              </a:extLst>
            </p:cNvPr>
            <p:cNvSpPr txBox="1"/>
            <p:nvPr/>
          </p:nvSpPr>
          <p:spPr>
            <a:xfrm>
              <a:off x="8865395" y="187034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C5340BF-304B-9A7B-A6CE-B02A5466917C}"/>
                </a:ext>
              </a:extLst>
            </p:cNvPr>
            <p:cNvCxnSpPr>
              <a:cxnSpLocks/>
            </p:cNvCxnSpPr>
            <p:nvPr/>
          </p:nvCxnSpPr>
          <p:spPr>
            <a:xfrm>
              <a:off x="8686986" y="2608564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B436501-10D6-B52B-A857-B1C611C4AF45}"/>
                </a:ext>
              </a:extLst>
            </p:cNvPr>
            <p:cNvSpPr/>
            <p:nvPr/>
          </p:nvSpPr>
          <p:spPr>
            <a:xfrm>
              <a:off x="9232643" y="2992417"/>
              <a:ext cx="1375959" cy="33532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frame pad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C4A966A-4716-07B6-CCEA-42A9FC197571}"/>
                </a:ext>
              </a:extLst>
            </p:cNvPr>
            <p:cNvSpPr txBox="1"/>
            <p:nvPr/>
          </p:nvSpPr>
          <p:spPr>
            <a:xfrm>
              <a:off x="8828169" y="295096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AAFF63F-AE19-E062-99AC-9A9438993A7A}"/>
                </a:ext>
              </a:extLst>
            </p:cNvPr>
            <p:cNvCxnSpPr>
              <a:cxnSpLocks/>
            </p:cNvCxnSpPr>
            <p:nvPr/>
          </p:nvCxnSpPr>
          <p:spPr>
            <a:xfrm>
              <a:off x="8734376" y="3620508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FCBBB13-57D9-C2A8-E033-06B9C76BBFD4}"/>
                </a:ext>
              </a:extLst>
            </p:cNvPr>
            <p:cNvSpPr txBox="1"/>
            <p:nvPr/>
          </p:nvSpPr>
          <p:spPr>
            <a:xfrm>
              <a:off x="8823433" y="259972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F80A671-99D5-DCBE-1C9F-964D74F66C8F}"/>
                </a:ext>
              </a:extLst>
            </p:cNvPr>
            <p:cNvCxnSpPr>
              <a:cxnSpLocks/>
            </p:cNvCxnSpPr>
            <p:nvPr/>
          </p:nvCxnSpPr>
          <p:spPr>
            <a:xfrm>
              <a:off x="8734376" y="1895771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1CE6223-A2B1-4ABD-5D0E-E9EE027456B8}"/>
                </a:ext>
              </a:extLst>
            </p:cNvPr>
            <p:cNvSpPr txBox="1"/>
            <p:nvPr/>
          </p:nvSpPr>
          <p:spPr>
            <a:xfrm>
              <a:off x="8853160" y="149291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2E066C7-C8DB-4A42-0249-E7E6A4B00234}"/>
                </a:ext>
              </a:extLst>
            </p:cNvPr>
            <p:cNvCxnSpPr>
              <a:cxnSpLocks/>
            </p:cNvCxnSpPr>
            <p:nvPr/>
          </p:nvCxnSpPr>
          <p:spPr>
            <a:xfrm>
              <a:off x="7893714" y="1518341"/>
              <a:ext cx="1391748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7FC0105-EC5A-5715-DB55-318C1BD151D1}"/>
              </a:ext>
            </a:extLst>
          </p:cNvPr>
          <p:cNvSpPr txBox="1"/>
          <p:nvPr/>
        </p:nvSpPr>
        <p:spPr>
          <a:xfrm>
            <a:off x="9319691" y="808515"/>
            <a:ext cx="165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Main() stack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2293E96E-FA3B-6A66-176A-8DB06DE9ADFD}"/>
              </a:ext>
            </a:extLst>
          </p:cNvPr>
          <p:cNvGraphicFramePr>
            <a:graphicFrameLocks/>
          </p:cNvGraphicFramePr>
          <p:nvPr/>
        </p:nvGraphicFramePr>
        <p:xfrm>
          <a:off x="554268" y="4851728"/>
          <a:ext cx="11083464" cy="192024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827927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334902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397953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778919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743763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 or 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distance from </a:t>
                      </a:r>
                      <a:r>
                        <a:rPr lang="en-US" sz="1600" dirty="0" err="1"/>
                        <a:t>fp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6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593623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904744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C7EEC5BA-C02F-32DC-1233-A78EBDCB8463}"/>
              </a:ext>
            </a:extLst>
          </p:cNvPr>
          <p:cNvGrpSpPr/>
          <p:nvPr/>
        </p:nvGrpSpPr>
        <p:grpSpPr>
          <a:xfrm>
            <a:off x="7658235" y="1212835"/>
            <a:ext cx="495808" cy="2931312"/>
            <a:chOff x="3151627" y="2223696"/>
            <a:chExt cx="495808" cy="29313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8C18CC-32C9-EB1F-8A36-F1644873104D}"/>
                </a:ext>
              </a:extLst>
            </p:cNvPr>
            <p:cNvSpPr/>
            <p:nvPr/>
          </p:nvSpPr>
          <p:spPr>
            <a:xfrm rot="16200000">
              <a:off x="2434023" y="3314397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sp>
          <p:nvSpPr>
            <p:cNvPr id="14" name="Up-Down Arrow 13">
              <a:extLst>
                <a:ext uri="{FF2B5EF4-FFF2-40B4-BE49-F238E27FC236}">
                  <a16:creationId xmlns:a16="http://schemas.microsoft.com/office/drawing/2014/main" id="{D13E6E6C-6EDB-3A9E-01A3-53BA60CA833D}"/>
                </a:ext>
              </a:extLst>
            </p:cNvPr>
            <p:cNvSpPr/>
            <p:nvPr/>
          </p:nvSpPr>
          <p:spPr>
            <a:xfrm flipH="1">
              <a:off x="3570632" y="2223696"/>
              <a:ext cx="76803" cy="2931312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32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0BF1C0F-C214-8B94-0C9B-A854CB852572}"/>
              </a:ext>
            </a:extLst>
          </p:cNvPr>
          <p:cNvSpPr/>
          <p:nvPr/>
        </p:nvSpPr>
        <p:spPr bwMode="auto">
          <a:xfrm>
            <a:off x="6826388" y="142261"/>
            <a:ext cx="5286159" cy="497228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,-FRMADD</a:t>
            </a: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=sum        // get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address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r0, [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-PF]   // store sum in var pf</a:t>
            </a: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-I      // get address of I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r0, [fp,-OARG6]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6: 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 address of I</a:t>
            </a:r>
            <a:b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[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-PF]   // get PF from stack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r0, [fp,-OARG5] 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5: 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 sum() address</a:t>
            </a: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1          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1: 1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r1, 2          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2: 2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r2, 3          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3: 3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r3, 4          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4: 4</a:t>
            </a:r>
            <a:b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=.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//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1: "%d\n"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r1, [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-I]    //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2: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5B792-3695-68B1-F5F2-8E5E3A44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3" y="119999"/>
            <a:ext cx="6597564" cy="715294"/>
          </a:xfrm>
        </p:spPr>
        <p:txBody>
          <a:bodyPr/>
          <a:lstStyle/>
          <a:p>
            <a:r>
              <a:rPr lang="en-US" sz="2800" dirty="0"/>
              <a:t>Example: Passing Stack </a:t>
            </a:r>
            <a:r>
              <a:rPr lang="en-US" sz="2800" dirty="0" err="1"/>
              <a:t>Args</a:t>
            </a:r>
            <a:r>
              <a:rPr lang="en-US" sz="2800" dirty="0"/>
              <a:t>,  Calling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D77649-D122-977F-B0BC-B5B1235B757A}"/>
              </a:ext>
            </a:extLst>
          </p:cNvPr>
          <p:cNvSpPr/>
          <p:nvPr/>
        </p:nvSpPr>
        <p:spPr bwMode="auto">
          <a:xfrm>
            <a:off x="291149" y="918052"/>
            <a:ext cx="3077746" cy="180522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(*</a:t>
            </a:r>
            <a:r>
              <a:rPr lang="en-US" sz="1200" dirty="0">
                <a:solidFill>
                  <a:srgbClr val="7030A0"/>
                </a:solidFill>
                <a:latin typeface="Menlo" panose="020B0609030804020204" pitchFamily="49" charset="0"/>
              </a:rPr>
              <a:t>pf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)(int, int) = sum;</a:t>
            </a:r>
          </a:p>
          <a:p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(1, 2, 3, 4, </a:t>
            </a:r>
            <a:r>
              <a:rPr lang="en-US" sz="1200" dirty="0">
                <a:solidFill>
                  <a:srgbClr val="7030A0"/>
                </a:solidFill>
                <a:latin typeface="Menlo" panose="020B0609030804020204" pitchFamily="49" charset="0"/>
              </a:rPr>
              <a:t>pf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, &amp;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EB5D0-1405-A89C-9697-42D2C024DC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2293E96E-FA3B-6A66-176A-8DB06DE9ADFD}"/>
              </a:ext>
            </a:extLst>
          </p:cNvPr>
          <p:cNvGraphicFramePr>
            <a:graphicFrameLocks/>
          </p:cNvGraphicFramePr>
          <p:nvPr/>
        </p:nvGraphicFramePr>
        <p:xfrm>
          <a:off x="488441" y="5222257"/>
          <a:ext cx="8729450" cy="1539481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309347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992843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006658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254857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165745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5031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Variable or 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distance from </a:t>
                      </a:r>
                      <a:r>
                        <a:rPr lang="en-US" sz="1100" dirty="0" err="1"/>
                        <a:t>fp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Address on Stack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Read variable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Write Variable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221391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1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1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22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22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593623"/>
                  </a:ext>
                </a:extLst>
              </a:tr>
              <a:tr h="22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9047441"/>
                  </a:ext>
                </a:extLst>
              </a:tr>
            </a:tbl>
          </a:graphicData>
        </a:graphic>
      </p:graphicFrame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3E93E9D-D83A-5BBE-821F-568454198C46}"/>
              </a:ext>
            </a:extLst>
          </p:cNvPr>
          <p:cNvSpPr/>
          <p:nvPr/>
        </p:nvSpPr>
        <p:spPr bwMode="auto">
          <a:xfrm>
            <a:off x="194525" y="2929028"/>
            <a:ext cx="3675861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  .section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rodata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.string "%d\n"</a:t>
            </a: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// other stuff not shown</a:t>
            </a:r>
            <a:endParaRPr lang="en-US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I,      4 + FP_OFF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PF,     4 + I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PAD,    0 + PF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OARG6,  4 + PAD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OARG5   4 + OARG6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FRMADD, OARG5 - FP_OFF</a:t>
            </a:r>
          </a:p>
          <a:p>
            <a:r>
              <a:rPr lang="en-US" sz="1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20 - 4 = 16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D18639-8CD9-BD1A-9EFD-E2B20170283D}"/>
              </a:ext>
            </a:extLst>
          </p:cNvPr>
          <p:cNvSpPr/>
          <p:nvPr/>
        </p:nvSpPr>
        <p:spPr>
          <a:xfrm>
            <a:off x="4957758" y="277731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63170-B9B2-A9ED-99A2-9E64B7AE5E34}"/>
              </a:ext>
            </a:extLst>
          </p:cNvPr>
          <p:cNvSpPr txBox="1"/>
          <p:nvPr/>
        </p:nvSpPr>
        <p:spPr>
          <a:xfrm>
            <a:off x="6699375" y="2838402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6A31966D-8325-FE7E-F645-09B8198BAF75}"/>
              </a:ext>
            </a:extLst>
          </p:cNvPr>
          <p:cNvSpPr/>
          <p:nvPr/>
        </p:nvSpPr>
        <p:spPr>
          <a:xfrm>
            <a:off x="6348993" y="2958253"/>
            <a:ext cx="354731" cy="1296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15A071-E2E5-54C6-FF31-EECEB4ABC235}"/>
              </a:ext>
            </a:extLst>
          </p:cNvPr>
          <p:cNvSpPr/>
          <p:nvPr/>
        </p:nvSpPr>
        <p:spPr>
          <a:xfrm>
            <a:off x="4956177" y="2472362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9604C9A8-8992-9F57-2D32-34509316FD9D}"/>
              </a:ext>
            </a:extLst>
          </p:cNvPr>
          <p:cNvSpPr/>
          <p:nvPr/>
        </p:nvSpPr>
        <p:spPr>
          <a:xfrm>
            <a:off x="6326077" y="886936"/>
            <a:ext cx="354731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21155-FDC9-F755-C70C-728FB3718987}"/>
              </a:ext>
            </a:extLst>
          </p:cNvPr>
          <p:cNvSpPr txBox="1"/>
          <p:nvPr/>
        </p:nvSpPr>
        <p:spPr>
          <a:xfrm>
            <a:off x="6622694" y="763651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D587D3-1B72-A082-928B-B8276D93E301}"/>
              </a:ext>
            </a:extLst>
          </p:cNvPr>
          <p:cNvCxnSpPr>
            <a:cxnSpLocks/>
          </p:cNvCxnSpPr>
          <p:nvPr/>
        </p:nvCxnSpPr>
        <p:spPr>
          <a:xfrm>
            <a:off x="4459491" y="2478884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4B2A8C-66EE-296F-31DD-610F3D5658DA}"/>
              </a:ext>
            </a:extLst>
          </p:cNvPr>
          <p:cNvCxnSpPr>
            <a:cxnSpLocks/>
          </p:cNvCxnSpPr>
          <p:nvPr/>
        </p:nvCxnSpPr>
        <p:spPr>
          <a:xfrm>
            <a:off x="3715069" y="3115498"/>
            <a:ext cx="12841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E0C627-C884-9C82-D1B3-D934BBDDE67D}"/>
              </a:ext>
            </a:extLst>
          </p:cNvPr>
          <p:cNvCxnSpPr>
            <a:cxnSpLocks/>
          </p:cNvCxnSpPr>
          <p:nvPr/>
        </p:nvCxnSpPr>
        <p:spPr>
          <a:xfrm>
            <a:off x="4196862" y="1408126"/>
            <a:ext cx="80233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F57B86C-210A-95D6-7B0E-6FE30E2ABC0E}"/>
              </a:ext>
            </a:extLst>
          </p:cNvPr>
          <p:cNvSpPr/>
          <p:nvPr/>
        </p:nvSpPr>
        <p:spPr>
          <a:xfrm rot="16200000">
            <a:off x="3195549" y="2049280"/>
            <a:ext cx="18968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 = 16</a:t>
            </a:r>
          </a:p>
        </p:txBody>
      </p:sp>
      <p:sp>
        <p:nvSpPr>
          <p:cNvPr id="28" name="Up-Down Arrow 27">
            <a:extLst>
              <a:ext uri="{FF2B5EF4-FFF2-40B4-BE49-F238E27FC236}">
                <a16:creationId xmlns:a16="http://schemas.microsoft.com/office/drawing/2014/main" id="{03C7A906-58C5-4CED-DFFB-499317EDC209}"/>
              </a:ext>
            </a:extLst>
          </p:cNvPr>
          <p:cNvSpPr/>
          <p:nvPr/>
        </p:nvSpPr>
        <p:spPr>
          <a:xfrm>
            <a:off x="4254085" y="1416983"/>
            <a:ext cx="109106" cy="171153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3C93C-2873-D440-9E85-57A97EBFF982}"/>
              </a:ext>
            </a:extLst>
          </p:cNvPr>
          <p:cNvSpPr txBox="1"/>
          <p:nvPr/>
        </p:nvSpPr>
        <p:spPr>
          <a:xfrm>
            <a:off x="4480855" y="274616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7859C7-4D60-1F8B-CAD7-CC1AB1AE685E}"/>
              </a:ext>
            </a:extLst>
          </p:cNvPr>
          <p:cNvSpPr txBox="1"/>
          <p:nvPr/>
        </p:nvSpPr>
        <p:spPr>
          <a:xfrm>
            <a:off x="4521061" y="245743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B64CD9-72BD-4C41-66B4-14198E1C80E9}"/>
              </a:ext>
            </a:extLst>
          </p:cNvPr>
          <p:cNvSpPr/>
          <p:nvPr/>
        </p:nvSpPr>
        <p:spPr>
          <a:xfrm>
            <a:off x="4969680" y="668532"/>
            <a:ext cx="1337615" cy="360436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lr</a:t>
            </a:r>
            <a:r>
              <a:rPr lang="en-US" sz="2000" dirty="0"/>
              <a:t> to caller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FAD4D63-BBCD-5F3E-BF32-71AD40C5ACD4}"/>
              </a:ext>
            </a:extLst>
          </p:cNvPr>
          <p:cNvSpPr/>
          <p:nvPr/>
        </p:nvSpPr>
        <p:spPr>
          <a:xfrm>
            <a:off x="4969680" y="1047690"/>
            <a:ext cx="1337615" cy="36043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callers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171CFC8-C336-4FFB-F2CA-4065A08D2B30}"/>
              </a:ext>
            </a:extLst>
          </p:cNvPr>
          <p:cNvSpPr/>
          <p:nvPr/>
        </p:nvSpPr>
        <p:spPr>
          <a:xfrm>
            <a:off x="4975422" y="1399270"/>
            <a:ext cx="1337470" cy="36043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</a:t>
            </a:r>
            <a:endParaRPr 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999AC0-C523-1AC4-36E8-2873A6C05F9E}"/>
              </a:ext>
            </a:extLst>
          </p:cNvPr>
          <p:cNvSpPr txBox="1"/>
          <p:nvPr/>
        </p:nvSpPr>
        <p:spPr>
          <a:xfrm>
            <a:off x="4520434" y="1386803"/>
            <a:ext cx="316653" cy="46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7CDD9D-5E1B-62FD-9D55-5B3662DB6465}"/>
              </a:ext>
            </a:extLst>
          </p:cNvPr>
          <p:cNvCxnSpPr>
            <a:cxnSpLocks/>
          </p:cNvCxnSpPr>
          <p:nvPr/>
        </p:nvCxnSpPr>
        <p:spPr>
          <a:xfrm>
            <a:off x="4394437" y="2120121"/>
            <a:ext cx="5633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D66E8D9-6137-EC44-0198-6FD9F0D53DDB}"/>
              </a:ext>
            </a:extLst>
          </p:cNvPr>
          <p:cNvSpPr/>
          <p:nvPr/>
        </p:nvSpPr>
        <p:spPr>
          <a:xfrm>
            <a:off x="4971539" y="1775252"/>
            <a:ext cx="1337470" cy="360436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(*pf)()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7C9394-5F50-2682-087F-9C8AFB298D88}"/>
              </a:ext>
            </a:extLst>
          </p:cNvPr>
          <p:cNvSpPr txBox="1"/>
          <p:nvPr/>
        </p:nvSpPr>
        <p:spPr>
          <a:xfrm>
            <a:off x="4590510" y="1021490"/>
            <a:ext cx="316653" cy="46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5340BF-304B-9A7B-A6CE-B02A5466917C}"/>
              </a:ext>
            </a:extLst>
          </p:cNvPr>
          <p:cNvCxnSpPr>
            <a:cxnSpLocks/>
          </p:cNvCxnSpPr>
          <p:nvPr/>
        </p:nvCxnSpPr>
        <p:spPr>
          <a:xfrm>
            <a:off x="4412101" y="1759706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BB436501-10D6-B52B-A857-B1C611C4AF45}"/>
              </a:ext>
            </a:extLst>
          </p:cNvPr>
          <p:cNvSpPr/>
          <p:nvPr/>
        </p:nvSpPr>
        <p:spPr>
          <a:xfrm>
            <a:off x="4957758" y="2143559"/>
            <a:ext cx="1375959" cy="3353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4A966A-4716-07B6-CCEA-42A9FC197571}"/>
              </a:ext>
            </a:extLst>
          </p:cNvPr>
          <p:cNvSpPr txBox="1"/>
          <p:nvPr/>
        </p:nvSpPr>
        <p:spPr>
          <a:xfrm>
            <a:off x="4553284" y="210210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AFF63F-AE19-E062-99AC-9A9438993A7A}"/>
              </a:ext>
            </a:extLst>
          </p:cNvPr>
          <p:cNvCxnSpPr>
            <a:cxnSpLocks/>
          </p:cNvCxnSpPr>
          <p:nvPr/>
        </p:nvCxnSpPr>
        <p:spPr>
          <a:xfrm>
            <a:off x="4459491" y="2771650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FCBBB13-57D9-C2A8-E033-06B9C76BBFD4}"/>
              </a:ext>
            </a:extLst>
          </p:cNvPr>
          <p:cNvSpPr txBox="1"/>
          <p:nvPr/>
        </p:nvSpPr>
        <p:spPr>
          <a:xfrm>
            <a:off x="4548548" y="1750867"/>
            <a:ext cx="316653" cy="46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F80A671-99D5-DCBE-1C9F-964D74F66C8F}"/>
              </a:ext>
            </a:extLst>
          </p:cNvPr>
          <p:cNvCxnSpPr>
            <a:cxnSpLocks/>
          </p:cNvCxnSpPr>
          <p:nvPr/>
        </p:nvCxnSpPr>
        <p:spPr>
          <a:xfrm>
            <a:off x="4459491" y="1046913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1CE6223-A2B1-4ABD-5D0E-E9EE027456B8}"/>
              </a:ext>
            </a:extLst>
          </p:cNvPr>
          <p:cNvSpPr txBox="1"/>
          <p:nvPr/>
        </p:nvSpPr>
        <p:spPr>
          <a:xfrm>
            <a:off x="4578275" y="644060"/>
            <a:ext cx="316653" cy="46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2E066C7-C8DB-4A42-0249-E7E6A4B00234}"/>
              </a:ext>
            </a:extLst>
          </p:cNvPr>
          <p:cNvCxnSpPr>
            <a:cxnSpLocks/>
          </p:cNvCxnSpPr>
          <p:nvPr/>
        </p:nvCxnSpPr>
        <p:spPr>
          <a:xfrm>
            <a:off x="3714090" y="662728"/>
            <a:ext cx="1296487" cy="6755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4D93D23-B413-CDC5-40D2-0AE20E11646C}"/>
              </a:ext>
            </a:extLst>
          </p:cNvPr>
          <p:cNvGrpSpPr/>
          <p:nvPr/>
        </p:nvGrpSpPr>
        <p:grpSpPr>
          <a:xfrm>
            <a:off x="3483257" y="668532"/>
            <a:ext cx="473054" cy="2430219"/>
            <a:chOff x="3143297" y="2724789"/>
            <a:chExt cx="473054" cy="24302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B5655E-CB06-5114-E8D9-7D42ACA2E2A4}"/>
                </a:ext>
              </a:extLst>
            </p:cNvPr>
            <p:cNvSpPr/>
            <p:nvPr/>
          </p:nvSpPr>
          <p:spPr>
            <a:xfrm rot="16200000">
              <a:off x="2425693" y="3679326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sp>
          <p:nvSpPr>
            <p:cNvPr id="13" name="Up-Down Arrow 12">
              <a:extLst>
                <a:ext uri="{FF2B5EF4-FFF2-40B4-BE49-F238E27FC236}">
                  <a16:creationId xmlns:a16="http://schemas.microsoft.com/office/drawing/2014/main" id="{236A28DB-66FF-760C-1F5C-98CCADB8C655}"/>
                </a:ext>
              </a:extLst>
            </p:cNvPr>
            <p:cNvSpPr/>
            <p:nvPr/>
          </p:nvSpPr>
          <p:spPr>
            <a:xfrm flipH="1">
              <a:off x="3570632" y="2724789"/>
              <a:ext cx="45719" cy="2430219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684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B792-3695-68B1-F5F2-8E5E3A44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0" y="75027"/>
            <a:ext cx="6376111" cy="422260"/>
          </a:xfrm>
        </p:spPr>
        <p:txBody>
          <a:bodyPr/>
          <a:lstStyle/>
          <a:p>
            <a:r>
              <a:rPr lang="en-US" sz="2000" dirty="0"/>
              <a:t>Example: Passing Stack </a:t>
            </a:r>
            <a:r>
              <a:rPr lang="en-US" sz="2000" dirty="0" err="1"/>
              <a:t>Args</a:t>
            </a:r>
            <a:r>
              <a:rPr lang="en-US" sz="2000" dirty="0"/>
              <a:t>,  Called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D77649-D122-977F-B0BC-B5B1235B757A}"/>
              </a:ext>
            </a:extLst>
          </p:cNvPr>
          <p:cNvSpPr/>
          <p:nvPr/>
        </p:nvSpPr>
        <p:spPr bwMode="auto">
          <a:xfrm>
            <a:off x="0" y="672622"/>
            <a:ext cx="6376111" cy="142517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void </a:t>
            </a:r>
          </a:p>
          <a:p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(int j, int k, int l, int m, int (*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)(int, int), int *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*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(j, k) +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(l, m);</a:t>
            </a:r>
          </a:p>
          <a:p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EB5D0-1405-A89C-9697-42D2C024DC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D18639-8CD9-BD1A-9EFD-E2B20170283D}"/>
              </a:ext>
            </a:extLst>
          </p:cNvPr>
          <p:cNvSpPr/>
          <p:nvPr/>
        </p:nvSpPr>
        <p:spPr>
          <a:xfrm>
            <a:off x="2428051" y="424359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63170-B9B2-A9ED-99A2-9E64B7AE5E34}"/>
              </a:ext>
            </a:extLst>
          </p:cNvPr>
          <p:cNvSpPr txBox="1"/>
          <p:nvPr/>
        </p:nvSpPr>
        <p:spPr>
          <a:xfrm>
            <a:off x="4136676" y="5097467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6A31966D-8325-FE7E-F645-09B8198BAF75}"/>
              </a:ext>
            </a:extLst>
          </p:cNvPr>
          <p:cNvSpPr/>
          <p:nvPr/>
        </p:nvSpPr>
        <p:spPr>
          <a:xfrm>
            <a:off x="3786294" y="5217318"/>
            <a:ext cx="354731" cy="1296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15A071-E2E5-54C6-FF31-EECEB4ABC235}"/>
              </a:ext>
            </a:extLst>
          </p:cNvPr>
          <p:cNvSpPr/>
          <p:nvPr/>
        </p:nvSpPr>
        <p:spPr>
          <a:xfrm>
            <a:off x="2426470" y="393863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9604C9A8-8992-9F57-2D32-34509316FD9D}"/>
              </a:ext>
            </a:extLst>
          </p:cNvPr>
          <p:cNvSpPr/>
          <p:nvPr/>
        </p:nvSpPr>
        <p:spPr>
          <a:xfrm>
            <a:off x="3800719" y="4803880"/>
            <a:ext cx="354731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21155-FDC9-F755-C70C-728FB3718987}"/>
              </a:ext>
            </a:extLst>
          </p:cNvPr>
          <p:cNvSpPr txBox="1"/>
          <p:nvPr/>
        </p:nvSpPr>
        <p:spPr>
          <a:xfrm>
            <a:off x="4097336" y="4680595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3C93C-2873-D440-9E85-57A97EBFF982}"/>
              </a:ext>
            </a:extLst>
          </p:cNvPr>
          <p:cNvSpPr txBox="1"/>
          <p:nvPr/>
        </p:nvSpPr>
        <p:spPr>
          <a:xfrm>
            <a:off x="1951148" y="4212443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7859C7-4D60-1F8B-CAD7-CC1AB1AE685E}"/>
              </a:ext>
            </a:extLst>
          </p:cNvPr>
          <p:cNvSpPr txBox="1"/>
          <p:nvPr/>
        </p:nvSpPr>
        <p:spPr>
          <a:xfrm>
            <a:off x="1991354" y="3923713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B64CD9-72BD-4C41-66B4-14198E1C80E9}"/>
              </a:ext>
            </a:extLst>
          </p:cNvPr>
          <p:cNvSpPr/>
          <p:nvPr/>
        </p:nvSpPr>
        <p:spPr>
          <a:xfrm>
            <a:off x="2439973" y="2134809"/>
            <a:ext cx="1337615" cy="360436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lr</a:t>
            </a:r>
            <a:r>
              <a:rPr lang="en-US" sz="2000" dirty="0"/>
              <a:t> to caller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FAD4D63-BBCD-5F3E-BF32-71AD40C5ACD4}"/>
              </a:ext>
            </a:extLst>
          </p:cNvPr>
          <p:cNvSpPr/>
          <p:nvPr/>
        </p:nvSpPr>
        <p:spPr>
          <a:xfrm>
            <a:off x="2439973" y="2513967"/>
            <a:ext cx="1337615" cy="36043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callers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171CFC8-C336-4FFB-F2CA-4065A08D2B30}"/>
              </a:ext>
            </a:extLst>
          </p:cNvPr>
          <p:cNvSpPr/>
          <p:nvPr/>
        </p:nvSpPr>
        <p:spPr>
          <a:xfrm>
            <a:off x="2445715" y="2865547"/>
            <a:ext cx="1337470" cy="36043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</a:t>
            </a:r>
            <a:endParaRPr lang="en-US" sz="20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66E8D9-6137-EC44-0198-6FD9F0D53DDB}"/>
              </a:ext>
            </a:extLst>
          </p:cNvPr>
          <p:cNvSpPr/>
          <p:nvPr/>
        </p:nvSpPr>
        <p:spPr>
          <a:xfrm>
            <a:off x="2441832" y="3241529"/>
            <a:ext cx="1337470" cy="360436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(*pf)()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B436501-10D6-B52B-A857-B1C611C4AF45}"/>
              </a:ext>
            </a:extLst>
          </p:cNvPr>
          <p:cNvSpPr/>
          <p:nvPr/>
        </p:nvSpPr>
        <p:spPr>
          <a:xfrm>
            <a:off x="2428051" y="3609836"/>
            <a:ext cx="1375959" cy="3353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AFF63F-AE19-E062-99AC-9A9438993A7A}"/>
              </a:ext>
            </a:extLst>
          </p:cNvPr>
          <p:cNvCxnSpPr>
            <a:cxnSpLocks/>
          </p:cNvCxnSpPr>
          <p:nvPr/>
        </p:nvCxnSpPr>
        <p:spPr>
          <a:xfrm>
            <a:off x="1929784" y="4237927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7FC0105-EC5A-5715-DB55-318C1BD151D1}"/>
              </a:ext>
            </a:extLst>
          </p:cNvPr>
          <p:cNvSpPr txBox="1"/>
          <p:nvPr/>
        </p:nvSpPr>
        <p:spPr>
          <a:xfrm>
            <a:off x="609254" y="4581775"/>
            <a:ext cx="83869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testp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AB9B31B-128D-64A9-0DDE-2222FFE04F48}"/>
              </a:ext>
            </a:extLst>
          </p:cNvPr>
          <p:cNvCxnSpPr>
            <a:cxnSpLocks/>
          </p:cNvCxnSpPr>
          <p:nvPr/>
        </p:nvCxnSpPr>
        <p:spPr>
          <a:xfrm>
            <a:off x="1906165" y="4546783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ADDA36E-95A4-81D2-B3DC-46B0B154639B}"/>
              </a:ext>
            </a:extLst>
          </p:cNvPr>
          <p:cNvSpPr/>
          <p:nvPr/>
        </p:nvSpPr>
        <p:spPr>
          <a:xfrm>
            <a:off x="2447837" y="4562300"/>
            <a:ext cx="1337615" cy="360436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</a:t>
            </a:r>
            <a:r>
              <a:rPr lang="en-US" sz="2000" dirty="0" err="1"/>
              <a:t>lr</a:t>
            </a:r>
            <a:r>
              <a:rPr lang="en-US" sz="2000" dirty="0"/>
              <a:t> to 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916EA-9B24-A708-BEB7-8C972E7D4D97}"/>
              </a:ext>
            </a:extLst>
          </p:cNvPr>
          <p:cNvSpPr/>
          <p:nvPr/>
        </p:nvSpPr>
        <p:spPr>
          <a:xfrm>
            <a:off x="2447837" y="4941458"/>
            <a:ext cx="1337615" cy="36043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main's </a:t>
            </a:r>
            <a:r>
              <a:rPr lang="en-US" sz="2000" dirty="0" err="1"/>
              <a:t>fp</a:t>
            </a:r>
            <a:endParaRPr lang="en-US" sz="2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0805A52-5134-31A1-369A-581A38D518A8}"/>
              </a:ext>
            </a:extLst>
          </p:cNvPr>
          <p:cNvGraphicFramePr>
            <a:graphicFrameLocks/>
          </p:cNvGraphicFramePr>
          <p:nvPr/>
        </p:nvGraphicFramePr>
        <p:xfrm>
          <a:off x="284586" y="5577115"/>
          <a:ext cx="11325524" cy="118481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566020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373913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629381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878105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878105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4071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26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</a:t>
                      </a:r>
                      <a:r>
                        <a:rPr lang="en-US" sz="16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0" dirty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4423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9026146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BAAADA-B3B3-0FE4-C756-846D00676D56}"/>
              </a:ext>
            </a:extLst>
          </p:cNvPr>
          <p:cNvSpPr/>
          <p:nvPr/>
        </p:nvSpPr>
        <p:spPr bwMode="auto">
          <a:xfrm>
            <a:off x="6096000" y="215741"/>
            <a:ext cx="6096000" cy="5193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20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    ARG6,   8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    ARG5,   4</a:t>
            </a: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{r4-r7,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  <a:b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r4, r2          // save l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r5, r3          // save m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r6, [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ARG5]  // load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r7, [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ARG6]  // load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blx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r6              // r0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(j, k)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r1, r5          //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2 saved m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r5, r0          // save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return value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r4          //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1 saved l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blx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r6              // r0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(l, m)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r5      //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l,m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+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j,k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r0, [r7]        // store sum to *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b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{r4-r7,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9C6344-6DCD-31D6-0236-E8AD7798ED6E}"/>
              </a:ext>
            </a:extLst>
          </p:cNvPr>
          <p:cNvSpPr txBox="1"/>
          <p:nvPr/>
        </p:nvSpPr>
        <p:spPr>
          <a:xfrm>
            <a:off x="588899" y="3078789"/>
            <a:ext cx="90281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main() 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E20DDBA7-671C-FAEC-1557-68561ED2F75B}"/>
              </a:ext>
            </a:extLst>
          </p:cNvPr>
          <p:cNvSpPr/>
          <p:nvPr/>
        </p:nvSpPr>
        <p:spPr>
          <a:xfrm>
            <a:off x="1503944" y="2196173"/>
            <a:ext cx="478132" cy="238111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A6F7DE6-43F6-8441-5D2A-E8C5EB8741D8}"/>
              </a:ext>
            </a:extLst>
          </p:cNvPr>
          <p:cNvSpPr/>
          <p:nvPr/>
        </p:nvSpPr>
        <p:spPr>
          <a:xfrm>
            <a:off x="1484916" y="4571776"/>
            <a:ext cx="478132" cy="71844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0ABC4A-A99E-81FA-D1EC-08834B700A17}"/>
              </a:ext>
            </a:extLst>
          </p:cNvPr>
          <p:cNvSpPr txBox="1"/>
          <p:nvPr/>
        </p:nvSpPr>
        <p:spPr>
          <a:xfrm>
            <a:off x="642518" y="492613"/>
            <a:ext cx="52581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arg1       arg2     arg3	    arg4	       arg5		  arg6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F1A224-3E89-9D68-5130-92A0D0536D84}"/>
              </a:ext>
            </a:extLst>
          </p:cNvPr>
          <p:cNvSpPr txBox="1"/>
          <p:nvPr/>
        </p:nvSpPr>
        <p:spPr>
          <a:xfrm>
            <a:off x="1253102" y="1666654"/>
            <a:ext cx="332655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short circuit: make this call first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98ACEE95-A457-5FAE-F2E6-428F42AB46F7}"/>
              </a:ext>
            </a:extLst>
          </p:cNvPr>
          <p:cNvSpPr/>
          <p:nvPr/>
        </p:nvSpPr>
        <p:spPr>
          <a:xfrm>
            <a:off x="1248173" y="1478276"/>
            <a:ext cx="153113" cy="17719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0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415010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(int)(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5755754" y="3906440"/>
            <a:ext cx="3822093" cy="284039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*end;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35357-8192-1CA6-351F-392A3F6E04EF}"/>
              </a:ext>
            </a:extLst>
          </p:cNvPr>
          <p:cNvSpPr txBox="1"/>
          <p:nvPr/>
        </p:nvSpPr>
        <p:spPr>
          <a:xfrm>
            <a:off x="9876481" y="4965246"/>
            <a:ext cx="186461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same as:</a:t>
            </a:r>
          </a:p>
          <a:p>
            <a:r>
              <a:rPr lang="en-US" dirty="0"/>
              <a:t>sum = sum + *a;</a:t>
            </a:r>
          </a:p>
          <a:p>
            <a:r>
              <a:rPr lang="en-US" dirty="0"/>
              <a:t>a++;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EABD0-8861-2A69-9A85-51AF97C27CB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870371" y="5426911"/>
            <a:ext cx="2006110" cy="6110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10484355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number of chars in string, not counting \0</a:t>
            </a:r>
            <a:endParaRPr lang="en-US" sz="1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213748"/>
            <a:ext cx="4368319" cy="3370873"/>
            <a:chOff x="226830" y="2683877"/>
            <a:chExt cx="4368319" cy="337087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3454065"/>
              <a:ext cx="1479892" cy="2569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0x106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0x105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2683877"/>
              <a:ext cx="2964727" cy="3370873"/>
              <a:chOff x="226830" y="2683877"/>
              <a:chExt cx="2964727" cy="337087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2683877"/>
                <a:ext cx="2605272" cy="3356339"/>
                <a:chOff x="7027378" y="974102"/>
                <a:chExt cx="2605272" cy="3356339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72032" y="974102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322794"/>
                  <a:ext cx="2605272" cy="3007647"/>
                  <a:chOff x="7027378" y="1322794"/>
                  <a:chExt cx="2605272" cy="3007647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64507" y="1740648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54245" y="1040581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133184" y="2491793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789855" y="2235175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390367" y="3882321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55387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 != '\0')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p++;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12270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3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marL="354012" lvl="1" indent="0">
              <a:buNone/>
            </a:pPr>
            <a:endParaRPr lang="en-US" sz="36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</a:t>
            </a:r>
            <a:r>
              <a:rPr lang="en-US" sz="2200" dirty="0">
                <a:solidFill>
                  <a:schemeClr val="accent6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37440"/>
              </a:solidFill>
            </a:endParaRPr>
          </a:p>
          <a:p>
            <a:endParaRPr lang="en-US" sz="2200" dirty="0">
              <a:solidFill>
                <a:srgbClr val="F37440"/>
              </a:solidFill>
            </a:endParaRPr>
          </a:p>
          <a:p>
            <a:r>
              <a:rPr lang="en-US" sz="2200" dirty="0">
                <a:solidFill>
                  <a:srgbClr val="F37440"/>
                </a:solidFill>
              </a:rPr>
              <a:t>mess3</a:t>
            </a:r>
            <a:r>
              <a:rPr lang="en-US" sz="2200" dirty="0">
                <a:solidFill>
                  <a:schemeClr val="accent6"/>
                </a:solidFill>
              </a:rPr>
              <a:t> is a </a:t>
            </a:r>
            <a:r>
              <a:rPr lang="en-US" sz="2200" dirty="0">
                <a:solidFill>
                  <a:schemeClr val="accent1"/>
                </a:solidFill>
              </a:rPr>
              <a:t>pointer</a:t>
            </a:r>
            <a:r>
              <a:rPr lang="en-US" sz="2200" dirty="0">
                <a:solidFill>
                  <a:schemeClr val="accent6"/>
                </a:solidFill>
              </a:rPr>
              <a:t> to a mutable array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 - 1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531416" y="1109948"/>
            <a:ext cx="8278628" cy="79305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*(mess1 + 5) = '\0';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769189" y="2843661"/>
            <a:ext cx="10951097" cy="11860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read only string literal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*(mess2 + 1)  = '\0';		// Not OK (bus error)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7BA742-70CF-096C-7809-B6ED489AF2C6}"/>
              </a:ext>
            </a:extLst>
          </p:cNvPr>
          <p:cNvSpPr/>
          <p:nvPr/>
        </p:nvSpPr>
        <p:spPr bwMode="auto">
          <a:xfrm>
            <a:off x="201432" y="5078423"/>
            <a:ext cx="8634455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{"Hello World"};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*(mess3 + 1)  = '\0';		   // ok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4179E-05DD-67B0-E1FB-57ABA5B0C0A8}"/>
              </a:ext>
            </a:extLst>
          </p:cNvPr>
          <p:cNvSpPr txBox="1"/>
          <p:nvPr/>
        </p:nvSpPr>
        <p:spPr>
          <a:xfrm>
            <a:off x="5225250" y="1965450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B64C0-DE31-32DE-B839-CDDDDACED3F9}"/>
              </a:ext>
            </a:extLst>
          </p:cNvPr>
          <p:cNvSpPr txBox="1"/>
          <p:nvPr/>
        </p:nvSpPr>
        <p:spPr>
          <a:xfrm>
            <a:off x="4168550" y="19706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mess1[ 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C52B30-7124-1606-2CCA-D475EA4859CB}"/>
              </a:ext>
            </a:extLst>
          </p:cNvPr>
          <p:cNvGrpSpPr/>
          <p:nvPr/>
        </p:nvGrpSpPr>
        <p:grpSpPr>
          <a:xfrm>
            <a:off x="2525907" y="4051976"/>
            <a:ext cx="7229635" cy="400834"/>
            <a:chOff x="2915631" y="3678933"/>
            <a:chExt cx="7229635" cy="4008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F7BC3A-D651-E444-6A34-875CE456B82A}"/>
                </a:ext>
              </a:extLst>
            </p:cNvPr>
            <p:cNvSpPr txBox="1"/>
            <p:nvPr/>
          </p:nvSpPr>
          <p:spPr>
            <a:xfrm>
              <a:off x="4920343" y="3699158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41E262-7682-DC0A-9995-55B39090F744}"/>
                </a:ext>
              </a:extLst>
            </p:cNvPr>
            <p:cNvSpPr txBox="1"/>
            <p:nvPr/>
          </p:nvSpPr>
          <p:spPr>
            <a:xfrm>
              <a:off x="2915631" y="369513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mess2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778D89-7B28-1DF6-5609-D9CF3100DE4C}"/>
                </a:ext>
              </a:extLst>
            </p:cNvPr>
            <p:cNvSpPr txBox="1"/>
            <p:nvPr/>
          </p:nvSpPr>
          <p:spPr>
            <a:xfrm>
              <a:off x="3759155" y="3710435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55A4403-88AC-0EAC-E5CD-E31DA862EB05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3912888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94A4E3-2CAE-229A-E106-C96C5C02857F}"/>
                </a:ext>
              </a:extLst>
            </p:cNvPr>
            <p:cNvGrpSpPr/>
            <p:nvPr/>
          </p:nvGrpSpPr>
          <p:grpSpPr>
            <a:xfrm>
              <a:off x="6751293" y="3678933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8BD70B-94C1-E991-44EA-496D1B2F066A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359ABB3-D636-D73E-9691-AF33BB843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A5848-0501-2F98-868D-A18A4EFE47AA}"/>
              </a:ext>
            </a:extLst>
          </p:cNvPr>
          <p:cNvGrpSpPr/>
          <p:nvPr/>
        </p:nvGrpSpPr>
        <p:grpSpPr>
          <a:xfrm>
            <a:off x="8835887" y="5003371"/>
            <a:ext cx="3154682" cy="707886"/>
            <a:chOff x="4060867" y="3639076"/>
            <a:chExt cx="3154682" cy="7078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198246-874F-D2CC-623E-5517221F32C4}"/>
                </a:ext>
              </a:extLst>
            </p:cNvPr>
            <p:cNvSpPr txBox="1"/>
            <p:nvPr/>
          </p:nvSpPr>
          <p:spPr>
            <a:xfrm>
              <a:off x="4353483" y="3639076"/>
              <a:ext cx="2862066" cy="70788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using the cast </a:t>
              </a:r>
              <a:r>
                <a:rPr lang="en-US" sz="2000" dirty="0">
                  <a:solidFill>
                    <a:srgbClr val="7030A0"/>
                  </a:solidFill>
                </a:rPr>
                <a:t>(char [ ]) </a:t>
              </a:r>
              <a:r>
                <a:rPr lang="en-US" sz="2000" dirty="0">
                  <a:solidFill>
                    <a:srgbClr val="FF0000"/>
                  </a:solidFill>
                </a:rPr>
                <a:t>makes it mutable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334E39-CC77-D488-DFAD-D7F565D5E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0867" y="3962242"/>
              <a:ext cx="4481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2E1A4B-8865-058E-E77F-463D5D254D6D}"/>
              </a:ext>
            </a:extLst>
          </p:cNvPr>
          <p:cNvGrpSpPr/>
          <p:nvPr/>
        </p:nvGrpSpPr>
        <p:grpSpPr>
          <a:xfrm>
            <a:off x="2915631" y="6148288"/>
            <a:ext cx="6532996" cy="398984"/>
            <a:chOff x="2915631" y="5706586"/>
            <a:chExt cx="6532996" cy="39898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17CC82-4C3C-D543-0E67-4C4BEDFA953D}"/>
                </a:ext>
              </a:extLst>
            </p:cNvPr>
            <p:cNvSpPr txBox="1"/>
            <p:nvPr/>
          </p:nvSpPr>
          <p:spPr>
            <a:xfrm>
              <a:off x="4920343" y="5724961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BB8111-0C72-5AF4-2330-82AD3E7D09D8}"/>
                </a:ext>
              </a:extLst>
            </p:cNvPr>
            <p:cNvSpPr txBox="1"/>
            <p:nvPr/>
          </p:nvSpPr>
          <p:spPr>
            <a:xfrm>
              <a:off x="2915631" y="5720934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mess3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5737F2-085C-EE95-7614-C09C83BF0DDA}"/>
                </a:ext>
              </a:extLst>
            </p:cNvPr>
            <p:cNvSpPr txBox="1"/>
            <p:nvPr/>
          </p:nvSpPr>
          <p:spPr>
            <a:xfrm>
              <a:off x="3759155" y="5736238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42D87C-387A-6706-61DC-4B81B2FF318A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5938691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C058454-18C9-F263-FCC5-AAB8A98656D0}"/>
                </a:ext>
              </a:extLst>
            </p:cNvPr>
            <p:cNvGrpSpPr/>
            <p:nvPr/>
          </p:nvGrpSpPr>
          <p:grpSpPr>
            <a:xfrm>
              <a:off x="6751293" y="5706586"/>
              <a:ext cx="2697334" cy="369332"/>
              <a:chOff x="3253751" y="3637123"/>
              <a:chExt cx="2697334" cy="36933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A27D9-3C87-0F69-AC6E-097A0A82D71E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089A163-1C46-C8C3-FDFE-560E85C59D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8545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EF07D-6BF8-5D8E-8EFA-4D77CBD08F4E}"/>
              </a:ext>
            </a:extLst>
          </p:cNvPr>
          <p:cNvSpPr/>
          <p:nvPr/>
        </p:nvSpPr>
        <p:spPr>
          <a:xfrm>
            <a:off x="3045454" y="364662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115" name="Content Placeholder 114">
            <a:extLst>
              <a:ext uri="{FF2B5EF4-FFF2-40B4-BE49-F238E27FC236}">
                <a16:creationId xmlns:a16="http://schemas.microsoft.com/office/drawing/2014/main" id="{FCD35ED6-9D1A-F14B-8D5B-E3ED2DC49DA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8992" y="508023"/>
            <a:ext cx="11139644" cy="23994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lnSpc>
                <a:spcPct val="100000"/>
              </a:lnSpc>
            </a:pP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Arguments are passed to main() as a pointer to an array of pointers to char arrays (strings)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Conceptually: %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 ….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/>
              <a:t>is the number of VALID elements (they point at something) 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 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en-US" sz="1800" b="1" dirty="0">
                <a:solidFill>
                  <a:schemeClr val="tx2"/>
                </a:solidFill>
                <a:cs typeface="Courier New" panose="02070309020205020404" pitchFamily="49" charset="0"/>
              </a:rPr>
              <a:t>usually </a:t>
            </a:r>
            <a:r>
              <a:rPr lang="en-US" sz="1800" dirty="0">
                <a:cs typeface="Courier New" panose="02070309020205020404" pitchFamily="49" charset="0"/>
              </a:rPr>
              <a:t>is the </a:t>
            </a:r>
            <a:r>
              <a:rPr lang="en-US" sz="1800" dirty="0">
                <a:solidFill>
                  <a:srgbClr val="7030A0"/>
                </a:solidFill>
              </a:rPr>
              <a:t>name</a:t>
            </a:r>
            <a:r>
              <a:rPr lang="en-US" sz="1800" dirty="0"/>
              <a:t> of the executable file (% </a:t>
            </a:r>
            <a:r>
              <a:rPr lang="en-US" sz="1800" dirty="0">
                <a:solidFill>
                  <a:srgbClr val="7030A0"/>
                </a:solidFill>
              </a:rPr>
              <a:t>./vim </a:t>
            </a:r>
            <a:r>
              <a:rPr lang="en-US" sz="1800" dirty="0" err="1"/>
              <a:t>file.c</a:t>
            </a:r>
            <a:r>
              <a:rPr lang="en-US" sz="1800" dirty="0"/>
              <a:t>)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or *(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/>
              <a:t> always contains a NULL (0)  sentinel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elements point at </a:t>
            </a:r>
            <a:r>
              <a:rPr lang="en-US" sz="1800" b="1" dirty="0">
                <a:solidFill>
                  <a:srgbClr val="0070C0"/>
                </a:solidFill>
              </a:rPr>
              <a:t>mutable</a:t>
            </a:r>
            <a:r>
              <a:rPr lang="en-US" sz="1800" dirty="0">
                <a:solidFill>
                  <a:srgbClr val="0070C0"/>
                </a:solidFill>
              </a:rPr>
              <a:t> (fixed size) </a:t>
            </a:r>
            <a:r>
              <a:rPr lang="en-US" sz="1800" b="1" dirty="0">
                <a:solidFill>
                  <a:srgbClr val="0070C0"/>
                </a:solidFill>
              </a:rPr>
              <a:t>strings</a:t>
            </a:r>
            <a:r>
              <a:rPr lang="en-US" sz="1800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13133-5933-E14E-B1BD-DC47C068875B}"/>
              </a:ext>
            </a:extLst>
          </p:cNvPr>
          <p:cNvSpPr txBox="1"/>
          <p:nvPr/>
        </p:nvSpPr>
        <p:spPr>
          <a:xfrm>
            <a:off x="2173489" y="433264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2838E-E9F6-7F41-8A41-140862B98FF9}"/>
              </a:ext>
            </a:extLst>
          </p:cNvPr>
          <p:cNvSpPr txBox="1"/>
          <p:nvPr/>
        </p:nvSpPr>
        <p:spPr>
          <a:xfrm>
            <a:off x="2176526" y="399110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C928C-B33A-E748-ACFC-34C7FAB66B60}"/>
              </a:ext>
            </a:extLst>
          </p:cNvPr>
          <p:cNvSpPr/>
          <p:nvPr/>
        </p:nvSpPr>
        <p:spPr>
          <a:xfrm>
            <a:off x="3057166" y="399110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CA512-89A2-6C4D-B3E4-7524EA6E4F16}"/>
              </a:ext>
            </a:extLst>
          </p:cNvPr>
          <p:cNvSpPr txBox="1"/>
          <p:nvPr/>
        </p:nvSpPr>
        <p:spPr>
          <a:xfrm>
            <a:off x="2152068" y="365465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ADC5-CF25-7C4D-AA95-B20FBF8AB93C}"/>
              </a:ext>
            </a:extLst>
          </p:cNvPr>
          <p:cNvSpPr/>
          <p:nvPr/>
        </p:nvSpPr>
        <p:spPr>
          <a:xfrm>
            <a:off x="3056291" y="434699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6F7EE2-08ED-F94F-919E-EC106E8B6C8E}"/>
              </a:ext>
            </a:extLst>
          </p:cNvPr>
          <p:cNvSpPr txBox="1"/>
          <p:nvPr/>
        </p:nvSpPr>
        <p:spPr>
          <a:xfrm>
            <a:off x="2217758" y="635024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D9301F-9683-FB46-8D49-FF5EFA9C7C49}"/>
              </a:ext>
            </a:extLst>
          </p:cNvPr>
          <p:cNvSpPr/>
          <p:nvPr/>
        </p:nvSpPr>
        <p:spPr>
          <a:xfrm>
            <a:off x="2896151" y="63450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C6AE2-C34F-4641-9852-204119F9BDEA}"/>
              </a:ext>
            </a:extLst>
          </p:cNvPr>
          <p:cNvSpPr txBox="1"/>
          <p:nvPr/>
        </p:nvSpPr>
        <p:spPr>
          <a:xfrm>
            <a:off x="2217758" y="5888530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500BFF-DC5C-4049-B6C3-D6EF820D209E}"/>
              </a:ext>
            </a:extLst>
          </p:cNvPr>
          <p:cNvSpPr/>
          <p:nvPr/>
        </p:nvSpPr>
        <p:spPr>
          <a:xfrm>
            <a:off x="2896151" y="58833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95566-379C-8812-4B7A-84AAB90F5F7A}"/>
              </a:ext>
            </a:extLst>
          </p:cNvPr>
          <p:cNvSpPr txBox="1"/>
          <p:nvPr/>
        </p:nvSpPr>
        <p:spPr>
          <a:xfrm>
            <a:off x="7860975" y="4588326"/>
            <a:ext cx="168828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% ./csv 2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FF4B0-D656-DEB7-8E40-6CE642C7045E}"/>
              </a:ext>
            </a:extLst>
          </p:cNvPr>
          <p:cNvSpPr txBox="1"/>
          <p:nvPr/>
        </p:nvSpPr>
        <p:spPr>
          <a:xfrm>
            <a:off x="2146515" y="332623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185A9-B2C3-B30E-1CB9-697E8754667D}"/>
              </a:ext>
            </a:extLst>
          </p:cNvPr>
          <p:cNvSpPr/>
          <p:nvPr/>
        </p:nvSpPr>
        <p:spPr>
          <a:xfrm>
            <a:off x="3043024" y="3268290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78226-EC01-B134-B503-FEAEBCAE7458}"/>
              </a:ext>
            </a:extLst>
          </p:cNvPr>
          <p:cNvCxnSpPr>
            <a:cxnSpLocks/>
          </p:cNvCxnSpPr>
          <p:nvPr/>
        </p:nvCxnSpPr>
        <p:spPr>
          <a:xfrm flipV="1">
            <a:off x="3136388" y="4696360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67191-C8DA-70F9-F368-B4DCFF553B01}"/>
              </a:ext>
            </a:extLst>
          </p:cNvPr>
          <p:cNvCxnSpPr>
            <a:cxnSpLocks/>
          </p:cNvCxnSpPr>
          <p:nvPr/>
        </p:nvCxnSpPr>
        <p:spPr>
          <a:xfrm>
            <a:off x="3691615" y="4588326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1D81E-CE7C-5491-5344-B05549E5599B}"/>
              </a:ext>
            </a:extLst>
          </p:cNvPr>
          <p:cNvCxnSpPr>
            <a:cxnSpLocks/>
          </p:cNvCxnSpPr>
          <p:nvPr/>
        </p:nvCxnSpPr>
        <p:spPr>
          <a:xfrm>
            <a:off x="3513232" y="4183379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898EEE-3AED-5D23-0B6E-59FFE08611BD}"/>
              </a:ext>
            </a:extLst>
          </p:cNvPr>
          <p:cNvCxnSpPr>
            <a:cxnSpLocks/>
          </p:cNvCxnSpPr>
          <p:nvPr/>
        </p:nvCxnSpPr>
        <p:spPr>
          <a:xfrm>
            <a:off x="3513232" y="3832051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6AA9E-2D7E-2764-F685-522F19A6FEF3}"/>
              </a:ext>
            </a:extLst>
          </p:cNvPr>
          <p:cNvSpPr/>
          <p:nvPr/>
        </p:nvSpPr>
        <p:spPr>
          <a:xfrm>
            <a:off x="4325936" y="644785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699AAB-8683-697B-8F56-8795663D1904}"/>
              </a:ext>
            </a:extLst>
          </p:cNvPr>
          <p:cNvSpPr/>
          <p:nvPr/>
        </p:nvSpPr>
        <p:spPr>
          <a:xfrm>
            <a:off x="4692156" y="644785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324857-384E-1CC6-E22C-231DE4795D7E}"/>
              </a:ext>
            </a:extLst>
          </p:cNvPr>
          <p:cNvSpPr/>
          <p:nvPr/>
        </p:nvSpPr>
        <p:spPr>
          <a:xfrm>
            <a:off x="5080932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9B9D5-B0EA-EF55-D9DC-EAD2B47DDC0C}"/>
              </a:ext>
            </a:extLst>
          </p:cNvPr>
          <p:cNvSpPr/>
          <p:nvPr/>
        </p:nvSpPr>
        <p:spPr>
          <a:xfrm>
            <a:off x="5469708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518172-BA40-19C3-C5A9-BCB293D85002}"/>
              </a:ext>
            </a:extLst>
          </p:cNvPr>
          <p:cNvSpPr/>
          <p:nvPr/>
        </p:nvSpPr>
        <p:spPr>
          <a:xfrm>
            <a:off x="5858484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01E2-F5D9-786B-E5BD-12F565573F8B}"/>
              </a:ext>
            </a:extLst>
          </p:cNvPr>
          <p:cNvSpPr/>
          <p:nvPr/>
        </p:nvSpPr>
        <p:spPr>
          <a:xfrm>
            <a:off x="6247260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0924C8-9086-EE8D-7ED4-3ABD35D80E07}"/>
              </a:ext>
            </a:extLst>
          </p:cNvPr>
          <p:cNvSpPr/>
          <p:nvPr/>
        </p:nvSpPr>
        <p:spPr>
          <a:xfrm>
            <a:off x="4873416" y="519406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5011CF-32B2-78F8-BBB2-A9F33D76AD78}"/>
              </a:ext>
            </a:extLst>
          </p:cNvPr>
          <p:cNvSpPr/>
          <p:nvPr/>
        </p:nvSpPr>
        <p:spPr>
          <a:xfrm>
            <a:off x="5279079" y="518633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AC63AC-AF3F-47D4-85DD-FB34A4B05496}"/>
              </a:ext>
            </a:extLst>
          </p:cNvPr>
          <p:cNvSpPr/>
          <p:nvPr/>
        </p:nvSpPr>
        <p:spPr>
          <a:xfrm>
            <a:off x="4968269" y="382540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061A6B-14B6-AB74-85EE-E391C5C07AD4}"/>
              </a:ext>
            </a:extLst>
          </p:cNvPr>
          <p:cNvSpPr/>
          <p:nvPr/>
        </p:nvSpPr>
        <p:spPr>
          <a:xfrm>
            <a:off x="5347482" y="382540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C5B440-AC59-9BFF-7965-B2F28DFB70BC}"/>
              </a:ext>
            </a:extLst>
          </p:cNvPr>
          <p:cNvGrpSpPr/>
          <p:nvPr/>
        </p:nvGrpSpPr>
        <p:grpSpPr>
          <a:xfrm>
            <a:off x="4454222" y="5714583"/>
            <a:ext cx="3129700" cy="718533"/>
            <a:chOff x="2414564" y="5599725"/>
            <a:chExt cx="3129700" cy="718533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22DC8B-68FE-07D1-E2AC-5A1A8716B38A}"/>
                </a:ext>
              </a:extLst>
            </p:cNvPr>
            <p:cNvSpPr txBox="1"/>
            <p:nvPr/>
          </p:nvSpPr>
          <p:spPr>
            <a:xfrm>
              <a:off x="4093226" y="559972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[0][5]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4A8FB3-9A77-FF28-072C-139CF96264E1}"/>
                </a:ext>
              </a:extLst>
            </p:cNvPr>
            <p:cNvSpPr txBox="1"/>
            <p:nvPr/>
          </p:nvSpPr>
          <p:spPr>
            <a:xfrm>
              <a:off x="2414564" y="566396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EDB628-14C9-8C99-7CB0-72C5040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7800" y="5969057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77701E-3016-14F6-B91D-B66D91950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7259" y="5976851"/>
              <a:ext cx="353229" cy="321425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22EA81-FAFE-B99B-9FF6-0C5A80C7EAA5}"/>
              </a:ext>
            </a:extLst>
          </p:cNvPr>
          <p:cNvGrpSpPr/>
          <p:nvPr/>
        </p:nvGrpSpPr>
        <p:grpSpPr>
          <a:xfrm>
            <a:off x="5132965" y="3175678"/>
            <a:ext cx="1495552" cy="662087"/>
            <a:chOff x="2986450" y="3053874"/>
            <a:chExt cx="1495552" cy="66208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2261967-94B2-7B5C-25FA-91F808AB77F4}"/>
                </a:ext>
              </a:extLst>
            </p:cNvPr>
            <p:cNvSpPr txBox="1"/>
            <p:nvPr/>
          </p:nvSpPr>
          <p:spPr>
            <a:xfrm>
              <a:off x="3030964" y="3053874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EB37DC-E3EF-7017-B50C-87A93B9E0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A704DF-4070-52BC-DAC5-9FB13F4AEA96}"/>
              </a:ext>
            </a:extLst>
          </p:cNvPr>
          <p:cNvGrpSpPr/>
          <p:nvPr/>
        </p:nvGrpSpPr>
        <p:grpSpPr>
          <a:xfrm>
            <a:off x="5417675" y="4525204"/>
            <a:ext cx="1495552" cy="662087"/>
            <a:chOff x="3271160" y="4403400"/>
            <a:chExt cx="1495552" cy="66208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35EEC79-EFDE-D892-51FB-8D800142E61E}"/>
                </a:ext>
              </a:extLst>
            </p:cNvPr>
            <p:cNvSpPr txBox="1"/>
            <p:nvPr/>
          </p:nvSpPr>
          <p:spPr>
            <a:xfrm>
              <a:off x="3315674" y="4403400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</a:t>
              </a:r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2C0850-10EE-D2D1-D58B-A64381750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440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uiExpand="1" build="p" animBg="1"/>
      <p:bldP spid="9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11948"/>
          </a:xfrm>
        </p:spPr>
        <p:txBody>
          <a:bodyPr/>
          <a:lstStyle/>
          <a:p>
            <a:r>
              <a:rPr lang="en-US" dirty="0"/>
              <a:t>Accessing </a:t>
            </a:r>
            <a:r>
              <a:rPr lang="en-US" dirty="0" err="1"/>
              <a:t>argv</a:t>
            </a:r>
            <a:r>
              <a:rPr lang="en-US" dirty="0"/>
              <a:t> char at a time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6D6D886-C776-249A-5F8E-E1A94C0B93C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25145" y="102586"/>
            <a:ext cx="4595465" cy="154060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 err="1">
                <a:solidFill>
                  <a:schemeClr val="accent6"/>
                </a:solidFill>
              </a:rPr>
              <a:t>argv</a:t>
            </a:r>
            <a:r>
              <a:rPr lang="en-US" sz="1800" dirty="0">
                <a:solidFill>
                  <a:schemeClr val="accent6"/>
                </a:solidFill>
              </a:rPr>
              <a:t> is a pointer variable, whose contents can be changed 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it is not an array name, which is just an address that cannot be changed</a:t>
            </a:r>
          </a:p>
          <a:p>
            <a:endParaRPr lang="en-US" sz="18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7338178" y="1875854"/>
            <a:ext cx="4706129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(void)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// shut up the compiler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7F3F4A-464D-320E-636E-B804408D73C9}"/>
              </a:ext>
            </a:extLst>
          </p:cNvPr>
          <p:cNvSpPr/>
          <p:nvPr/>
        </p:nvSpPr>
        <p:spPr>
          <a:xfrm>
            <a:off x="1619218" y="146588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77AA8-3A8D-6DD6-5BDD-C376FA8BEDCD}"/>
              </a:ext>
            </a:extLst>
          </p:cNvPr>
          <p:cNvSpPr txBox="1"/>
          <p:nvPr/>
        </p:nvSpPr>
        <p:spPr>
          <a:xfrm>
            <a:off x="747253" y="215190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68FFE-04DB-B9D4-574D-31D591C72843}"/>
              </a:ext>
            </a:extLst>
          </p:cNvPr>
          <p:cNvSpPr txBox="1"/>
          <p:nvPr/>
        </p:nvSpPr>
        <p:spPr>
          <a:xfrm>
            <a:off x="750290" y="181036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4D9221-FE69-1D04-9022-BA3834BE8185}"/>
              </a:ext>
            </a:extLst>
          </p:cNvPr>
          <p:cNvSpPr/>
          <p:nvPr/>
        </p:nvSpPr>
        <p:spPr>
          <a:xfrm>
            <a:off x="1630930" y="18103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950FE-118F-655D-5B50-D27E373F1707}"/>
              </a:ext>
            </a:extLst>
          </p:cNvPr>
          <p:cNvSpPr txBox="1"/>
          <p:nvPr/>
        </p:nvSpPr>
        <p:spPr>
          <a:xfrm>
            <a:off x="725832" y="1473915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A16C2-35B9-3BFE-3654-AE07B22A131E}"/>
              </a:ext>
            </a:extLst>
          </p:cNvPr>
          <p:cNvSpPr/>
          <p:nvPr/>
        </p:nvSpPr>
        <p:spPr>
          <a:xfrm>
            <a:off x="1630055" y="216625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CE89A8-F5D4-DD3D-971D-6335953BB464}"/>
              </a:ext>
            </a:extLst>
          </p:cNvPr>
          <p:cNvSpPr txBox="1"/>
          <p:nvPr/>
        </p:nvSpPr>
        <p:spPr>
          <a:xfrm>
            <a:off x="253038" y="373598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FB26F-B275-4DB9-7F73-0614340073DD}"/>
              </a:ext>
            </a:extLst>
          </p:cNvPr>
          <p:cNvSpPr/>
          <p:nvPr/>
        </p:nvSpPr>
        <p:spPr>
          <a:xfrm>
            <a:off x="931431" y="373077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5612F5-B7A5-C27C-0128-087488B4EA86}"/>
              </a:ext>
            </a:extLst>
          </p:cNvPr>
          <p:cNvSpPr txBox="1"/>
          <p:nvPr/>
        </p:nvSpPr>
        <p:spPr>
          <a:xfrm>
            <a:off x="253038" y="3274273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3CA5C-FBBE-D7DD-FA5D-4C4D06063363}"/>
              </a:ext>
            </a:extLst>
          </p:cNvPr>
          <p:cNvSpPr/>
          <p:nvPr/>
        </p:nvSpPr>
        <p:spPr>
          <a:xfrm>
            <a:off x="931431" y="326906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8579C1-D82F-148E-72E2-5A2CFBEFA400}"/>
              </a:ext>
            </a:extLst>
          </p:cNvPr>
          <p:cNvSpPr txBox="1"/>
          <p:nvPr/>
        </p:nvSpPr>
        <p:spPr>
          <a:xfrm>
            <a:off x="744126" y="5968996"/>
            <a:ext cx="168828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% ./csv 2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D4160-66F4-AB49-2ECC-250C6045BBAA}"/>
              </a:ext>
            </a:extLst>
          </p:cNvPr>
          <p:cNvSpPr txBox="1"/>
          <p:nvPr/>
        </p:nvSpPr>
        <p:spPr>
          <a:xfrm>
            <a:off x="720279" y="114549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D19DAE-A7BA-32BD-7ADF-634CF2267B89}"/>
              </a:ext>
            </a:extLst>
          </p:cNvPr>
          <p:cNvSpPr/>
          <p:nvPr/>
        </p:nvSpPr>
        <p:spPr>
          <a:xfrm>
            <a:off x="1616788" y="1087551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07EC08-7C13-980A-55A2-0739C9B9F1C6}"/>
              </a:ext>
            </a:extLst>
          </p:cNvPr>
          <p:cNvCxnSpPr>
            <a:cxnSpLocks/>
          </p:cNvCxnSpPr>
          <p:nvPr/>
        </p:nvCxnSpPr>
        <p:spPr>
          <a:xfrm flipV="1">
            <a:off x="1131376" y="2512008"/>
            <a:ext cx="478448" cy="91699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0572B0-8F5B-9451-B41B-61CF8146605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115816" y="2384744"/>
            <a:ext cx="1149276" cy="351077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227F34-E320-5D40-E574-9D9150F08FBD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082724" y="2000561"/>
            <a:ext cx="1539220" cy="193142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02AB14-77DB-12EA-9866-9735127A38FD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2086996" y="1651312"/>
            <a:ext cx="2178903" cy="16572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69B44AE-CB61-030D-66BA-026A5A23747F}"/>
              </a:ext>
            </a:extLst>
          </p:cNvPr>
          <p:cNvSpPr/>
          <p:nvPr/>
        </p:nvSpPr>
        <p:spPr>
          <a:xfrm>
            <a:off x="3265092" y="57298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2C64E9-BB21-F22A-F96B-12BA5FAB73E1}"/>
              </a:ext>
            </a:extLst>
          </p:cNvPr>
          <p:cNvSpPr/>
          <p:nvPr/>
        </p:nvSpPr>
        <p:spPr>
          <a:xfrm>
            <a:off x="3631312" y="57298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302D0-F788-7FF3-47CF-4611E24F91BF}"/>
              </a:ext>
            </a:extLst>
          </p:cNvPr>
          <p:cNvSpPr/>
          <p:nvPr/>
        </p:nvSpPr>
        <p:spPr>
          <a:xfrm>
            <a:off x="4020088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07E682-DE2E-FF48-2F68-64090A6ED545}"/>
              </a:ext>
            </a:extLst>
          </p:cNvPr>
          <p:cNvSpPr/>
          <p:nvPr/>
        </p:nvSpPr>
        <p:spPr>
          <a:xfrm>
            <a:off x="4408864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229652-402B-4AA6-DAEE-7EE3FDA6AB77}"/>
              </a:ext>
            </a:extLst>
          </p:cNvPr>
          <p:cNvSpPr/>
          <p:nvPr/>
        </p:nvSpPr>
        <p:spPr>
          <a:xfrm>
            <a:off x="4797640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E0170A-54A0-B6B6-962F-A13FC753282C}"/>
              </a:ext>
            </a:extLst>
          </p:cNvPr>
          <p:cNvSpPr/>
          <p:nvPr/>
        </p:nvSpPr>
        <p:spPr>
          <a:xfrm>
            <a:off x="5186416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5BDD0E-034F-8328-0865-54A3974C4A97}"/>
              </a:ext>
            </a:extLst>
          </p:cNvPr>
          <p:cNvSpPr/>
          <p:nvPr/>
        </p:nvSpPr>
        <p:spPr>
          <a:xfrm>
            <a:off x="3621944" y="376628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C2E404B-5CA6-FA12-7E1D-8B4CA4C4A1C6}"/>
              </a:ext>
            </a:extLst>
          </p:cNvPr>
          <p:cNvSpPr/>
          <p:nvPr/>
        </p:nvSpPr>
        <p:spPr>
          <a:xfrm>
            <a:off x="4027607" y="375856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1D2CDA-E530-5C84-37B1-5222F7E46A1E}"/>
              </a:ext>
            </a:extLst>
          </p:cNvPr>
          <p:cNvSpPr/>
          <p:nvPr/>
        </p:nvSpPr>
        <p:spPr>
          <a:xfrm>
            <a:off x="4265899" y="165134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129774-5CB2-3892-2225-E3A381D53797}"/>
              </a:ext>
            </a:extLst>
          </p:cNvPr>
          <p:cNvSpPr/>
          <p:nvPr/>
        </p:nvSpPr>
        <p:spPr>
          <a:xfrm>
            <a:off x="4645112" y="165134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8CB131-C29B-ABD4-A39F-ECA1D4E507EB}"/>
              </a:ext>
            </a:extLst>
          </p:cNvPr>
          <p:cNvGrpSpPr/>
          <p:nvPr/>
        </p:nvGrpSpPr>
        <p:grpSpPr>
          <a:xfrm>
            <a:off x="4456528" y="542092"/>
            <a:ext cx="2515805" cy="1109248"/>
            <a:chOff x="3736249" y="2601027"/>
            <a:chExt cx="2515805" cy="1109248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57A240B-F81D-6189-9963-B5C5923F3491}"/>
                </a:ext>
              </a:extLst>
            </p:cNvPr>
            <p:cNvSpPr txBox="1"/>
            <p:nvPr/>
          </p:nvSpPr>
          <p:spPr>
            <a:xfrm>
              <a:off x="3787918" y="2601027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 + 0)</a:t>
              </a:r>
              <a:endParaRPr lang="en-US" dirty="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3109A5C-5DD8-19FD-D9DB-24AC6DBF21F4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3736249" y="3146486"/>
              <a:ext cx="51669" cy="56378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9B372F3-F8AA-BFA9-69FF-B6DCE4A704B9}"/>
              </a:ext>
            </a:extLst>
          </p:cNvPr>
          <p:cNvGrpSpPr/>
          <p:nvPr/>
        </p:nvGrpSpPr>
        <p:grpSpPr>
          <a:xfrm>
            <a:off x="4256344" y="3169157"/>
            <a:ext cx="2915980" cy="577166"/>
            <a:chOff x="3323193" y="4626341"/>
            <a:chExt cx="2915980" cy="57716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B533AC0-2655-AE2B-6803-F31FB33F849C}"/>
                </a:ext>
              </a:extLst>
            </p:cNvPr>
            <p:cNvSpPr txBox="1"/>
            <p:nvPr/>
          </p:nvSpPr>
          <p:spPr>
            <a:xfrm>
              <a:off x="3775037" y="4626341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</a:t>
              </a:r>
              <a:endParaRPr lang="en-US" dirty="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D4CAA1A1-AA5D-30EF-D1A0-E90580713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994820"/>
              <a:ext cx="541296" cy="208687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499CFAA-EAF2-ADF9-4D7B-142611857FB9}"/>
              </a:ext>
            </a:extLst>
          </p:cNvPr>
          <p:cNvGrpSpPr/>
          <p:nvPr/>
        </p:nvGrpSpPr>
        <p:grpSpPr>
          <a:xfrm>
            <a:off x="3487789" y="4506566"/>
            <a:ext cx="5346248" cy="1221121"/>
            <a:chOff x="2903861" y="2755809"/>
            <a:chExt cx="5346248" cy="1221121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029D88C-D0CA-4C43-4C55-53DF7E59499D}"/>
                </a:ext>
              </a:extLst>
            </p:cNvPr>
            <p:cNvSpPr txBox="1"/>
            <p:nvPr/>
          </p:nvSpPr>
          <p:spPr>
            <a:xfrm>
              <a:off x="5671969" y="3299901"/>
              <a:ext cx="2578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+ 5)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+ 0) + 5)</a:t>
              </a:r>
              <a:endParaRPr 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46551BC-F28B-275E-E0DE-5A5CDBB4A63F}"/>
                </a:ext>
              </a:extLst>
            </p:cNvPr>
            <p:cNvSpPr txBox="1"/>
            <p:nvPr/>
          </p:nvSpPr>
          <p:spPr>
            <a:xfrm>
              <a:off x="3172272" y="2755809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+ 0) + 0)</a:t>
              </a:r>
              <a:endParaRPr lang="en-US" dirty="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DF3EF8E-1B49-A09E-B34F-16308E107B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EC677C5A-79FD-2C6C-58C8-4092ECD2AA6A}"/>
                </a:ext>
              </a:extLst>
            </p:cNvPr>
            <p:cNvCxnSpPr>
              <a:cxnSpLocks/>
              <a:stCxn id="90" idx="1"/>
            </p:cNvCxnSpPr>
            <p:nvPr/>
          </p:nvCxnSpPr>
          <p:spPr>
            <a:xfrm flipH="1">
              <a:off x="4854261" y="3623067"/>
              <a:ext cx="817708" cy="35386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8E3145D-F81C-ACBC-2C0C-5FA4698F356D}"/>
              </a:ext>
            </a:extLst>
          </p:cNvPr>
          <p:cNvGrpSpPr/>
          <p:nvPr/>
        </p:nvGrpSpPr>
        <p:grpSpPr>
          <a:xfrm>
            <a:off x="3791761" y="2239700"/>
            <a:ext cx="2464136" cy="1526586"/>
            <a:chOff x="3966475" y="3024974"/>
            <a:chExt cx="2464136" cy="1526586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72D9B4D-CBAB-6BBB-3D03-E946187D615E}"/>
                </a:ext>
              </a:extLst>
            </p:cNvPr>
            <p:cNvSpPr txBox="1"/>
            <p:nvPr/>
          </p:nvSpPr>
          <p:spPr>
            <a:xfrm>
              <a:off x="3966475" y="3024974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+ 0)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FCA0E7F-7895-E4B1-4564-8A0EF2A56660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flipH="1">
              <a:off x="3987287" y="3641590"/>
              <a:ext cx="825028" cy="90997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9F87C64-1929-5A59-773F-D9E415F0C231}"/>
              </a:ext>
            </a:extLst>
          </p:cNvPr>
          <p:cNvSpPr txBox="1"/>
          <p:nvPr/>
        </p:nvSpPr>
        <p:spPr>
          <a:xfrm rot="4135722">
            <a:off x="1639473" y="4172546"/>
            <a:ext cx="1577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+ 0)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F4A70E9-9B7C-8A0B-0EFC-9919AAB4087F}"/>
              </a:ext>
            </a:extLst>
          </p:cNvPr>
          <p:cNvSpPr txBox="1"/>
          <p:nvPr/>
        </p:nvSpPr>
        <p:spPr>
          <a:xfrm rot="2882972">
            <a:off x="2376589" y="282942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8A67F22-1560-6C87-B855-991DC2066A5B}"/>
              </a:ext>
            </a:extLst>
          </p:cNvPr>
          <p:cNvSpPr txBox="1"/>
          <p:nvPr/>
        </p:nvSpPr>
        <p:spPr>
          <a:xfrm rot="296726">
            <a:off x="2615944" y="1345154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+ 2)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C9693F7D-C5D5-B84E-4926-2EBA22AC43CF}"/>
              </a:ext>
            </a:extLst>
          </p:cNvPr>
          <p:cNvSpPr/>
          <p:nvPr/>
        </p:nvSpPr>
        <p:spPr>
          <a:xfrm>
            <a:off x="10485356" y="1665797"/>
            <a:ext cx="174851" cy="3573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8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animBg="1"/>
      <p:bldP spid="3" grpId="0" animBg="1"/>
      <p:bldP spid="96" grpId="0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4E22-F358-2E43-BE9A-14D577B1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9818"/>
          </a:xfrm>
        </p:spPr>
        <p:txBody>
          <a:bodyPr/>
          <a:lstStyle/>
          <a:p>
            <a:r>
              <a:rPr lang="en-US" dirty="0"/>
              <a:t>Process Memory Under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E3D2-3E76-C441-B74F-EBC55F1355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0029" y="744027"/>
            <a:ext cx="7519209" cy="5764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When your </a:t>
            </a:r>
            <a:r>
              <a:rPr lang="en-US" sz="2200" dirty="0">
                <a:solidFill>
                  <a:srgbClr val="2C895B"/>
                </a:solidFill>
              </a:rPr>
              <a:t>program is running </a:t>
            </a:r>
            <a:r>
              <a:rPr lang="en-US" sz="2200" dirty="0"/>
              <a:t>it has been </a:t>
            </a:r>
            <a:r>
              <a:rPr lang="en-US" sz="2200" dirty="0">
                <a:solidFill>
                  <a:srgbClr val="0070C0"/>
                </a:solidFill>
              </a:rPr>
              <a:t>loaded into memory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called a process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Stack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Local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and freed at function call entry &amp; exit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Data segment + BSS: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Global</a:t>
            </a:r>
            <a:r>
              <a:rPr lang="en-US" sz="2200" dirty="0">
                <a:solidFill>
                  <a:schemeClr val="accent5"/>
                </a:solidFill>
              </a:rPr>
              <a:t> and </a:t>
            </a:r>
            <a:r>
              <a:rPr lang="en-US" sz="2200" i="1" dirty="0">
                <a:solidFill>
                  <a:schemeClr val="accent5"/>
                </a:solidFill>
              </a:rPr>
              <a:t>static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  <a:endParaRPr lang="en-US" sz="2200" u="sng" dirty="0"/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Allocated/freed </a:t>
            </a:r>
            <a:r>
              <a:rPr lang="en-US" sz="2200" dirty="0"/>
              <a:t>when the process </a:t>
            </a:r>
            <a:r>
              <a:rPr lang="en-US" sz="2200" dirty="0">
                <a:solidFill>
                  <a:srgbClr val="7030A0"/>
                </a:solidFill>
              </a:rPr>
              <a:t>starts/exits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BSS</a:t>
            </a:r>
            <a:r>
              <a:rPr lang="en-US" sz="2200" dirty="0"/>
              <a:t> - Static variables with an implicit initial value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Static Data </a:t>
            </a:r>
            <a:r>
              <a:rPr lang="en-US" sz="2200" dirty="0"/>
              <a:t>-  Initialized with an explicit initial value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accent1"/>
                </a:solidFill>
              </a:rPr>
              <a:t>Heap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rgbClr val="2C895B"/>
                </a:solidFill>
              </a:rPr>
              <a:t> dynamically-allocated</a:t>
            </a:r>
            <a:r>
              <a:rPr lang="en-US" sz="2200" i="1" dirty="0"/>
              <a:t> </a:t>
            </a:r>
            <a:r>
              <a:rPr lang="en-US" sz="2200" dirty="0"/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with a function call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Managed by the </a:t>
            </a:r>
            <a:r>
              <a:rPr lang="en-US" sz="2000" dirty="0" err="1"/>
              <a:t>stdio</a:t>
            </a:r>
            <a:r>
              <a:rPr lang="en-US" sz="2000" dirty="0"/>
              <a:t> library malloc() routines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Read Only Data: Stores immutable </a:t>
            </a:r>
            <a:r>
              <a:rPr lang="en-US" sz="2200" dirty="0"/>
              <a:t>Literals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Text</a:t>
            </a:r>
            <a:r>
              <a:rPr lang="en-US" sz="2200" dirty="0"/>
              <a:t>: Stores your code in machine language + libraries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FDB44D-531C-4E44-B077-661CDC81F063}"/>
              </a:ext>
            </a:extLst>
          </p:cNvPr>
          <p:cNvGrpSpPr/>
          <p:nvPr/>
        </p:nvGrpSpPr>
        <p:grpSpPr>
          <a:xfrm>
            <a:off x="7946368" y="602584"/>
            <a:ext cx="1276422" cy="5978146"/>
            <a:chOff x="5391446" y="535470"/>
            <a:chExt cx="1557995" cy="59268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D211CA-F89F-CC48-9B0C-0AFCF498EF9D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AC5B56-9A09-974F-A087-44DC2FE59460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F7EAB13-4908-1E46-9853-9F037C13072B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35524E-970D-EB44-870B-1D863558B66E}"/>
                </a:ext>
              </a:extLst>
            </p:cNvPr>
            <p:cNvSpPr txBox="1"/>
            <p:nvPr/>
          </p:nvSpPr>
          <p:spPr>
            <a:xfrm rot="16200000">
              <a:off x="4584291" y="3112669"/>
              <a:ext cx="3849608" cy="4883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per process </a:t>
              </a:r>
              <a:r>
                <a:rPr lang="en-US" sz="2000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address 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8FA9B4-194D-0E46-B697-FBFC6B635F39}"/>
              </a:ext>
            </a:extLst>
          </p:cNvPr>
          <p:cNvGrpSpPr/>
          <p:nvPr/>
        </p:nvGrpSpPr>
        <p:grpSpPr>
          <a:xfrm>
            <a:off x="9160389" y="520299"/>
            <a:ext cx="2526190" cy="6021446"/>
            <a:chOff x="6583679" y="1280160"/>
            <a:chExt cx="2377441" cy="5257800"/>
          </a:xfrm>
        </p:grpSpPr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91690B94-BEDB-7A41-81B5-A98AD6CEA36F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6D0612-1A91-6243-9CD0-7964E2BA1F41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62B49B-2CFF-2C48-AAD6-E2F751825133}"/>
                </a:ext>
              </a:extLst>
            </p:cNvPr>
            <p:cNvSpPr/>
            <p:nvPr/>
          </p:nvSpPr>
          <p:spPr bwMode="auto">
            <a:xfrm>
              <a:off x="6583680" y="1910987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0FAC8F-5295-4F41-A0FC-C9FACB168240}"/>
                </a:ext>
              </a:extLst>
            </p:cNvPr>
            <p:cNvSpPr/>
            <p:nvPr/>
          </p:nvSpPr>
          <p:spPr bwMode="auto">
            <a:xfrm>
              <a:off x="6583679" y="389196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7C0CCD-0F50-3B44-B25E-C97C1A2BCFE3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37E590-E3AA-EA4A-B918-0E368A7CE401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6E5728C-7959-B947-8526-59A099D6A939}"/>
                </a:ext>
              </a:extLst>
            </p:cNvPr>
            <p:cNvCxnSpPr/>
            <p:nvPr/>
          </p:nvCxnSpPr>
          <p:spPr bwMode="auto">
            <a:xfrm>
              <a:off x="7772400" y="2368187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09D0A10-8B41-D94C-8009-BF34C831AD31}"/>
                </a:ext>
              </a:extLst>
            </p:cNvPr>
            <p:cNvCxnSpPr/>
            <p:nvPr/>
          </p:nvCxnSpPr>
          <p:spPr bwMode="auto">
            <a:xfrm>
              <a:off x="7772400" y="3526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BEB4027-6194-0D42-9A26-FBF390F54881}"/>
              </a:ext>
            </a:extLst>
          </p:cNvPr>
          <p:cNvSpPr/>
          <p:nvPr/>
        </p:nvSpPr>
        <p:spPr bwMode="auto">
          <a:xfrm>
            <a:off x="9160390" y="535510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76274F-9CC8-BD4A-B4C0-338F07CC8CEA}"/>
              </a:ext>
            </a:extLst>
          </p:cNvPr>
          <p:cNvSpPr/>
          <p:nvPr/>
        </p:nvSpPr>
        <p:spPr bwMode="auto">
          <a:xfrm>
            <a:off x="9160389" y="4593814"/>
            <a:ext cx="2526189" cy="337950"/>
          </a:xfrm>
          <a:prstGeom prst="rect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bg1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bg1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E187FD-FDA7-C940-A82D-51D66E5D99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789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CCF512-9C42-CF4B-B66C-DBEB567CABF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3449" y="782101"/>
            <a:ext cx="8398041" cy="566851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/>
              <a:t>Heap</a:t>
            </a:r>
            <a:r>
              <a:rPr lang="en-US" sz="2200" dirty="0"/>
              <a:t>: "pool" of memory that is available to a program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Managed by C runtime library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70C0"/>
                </a:solidFill>
              </a:rPr>
              <a:t>linked to your code</a:t>
            </a:r>
            <a:r>
              <a:rPr lang="en-US" sz="2200" dirty="0"/>
              <a:t>; </a:t>
            </a:r>
            <a:r>
              <a:rPr lang="en-US" sz="2200" b="1" dirty="0"/>
              <a:t> not managed by the OS</a:t>
            </a:r>
          </a:p>
          <a:p>
            <a:r>
              <a:rPr lang="en-US" sz="2200" dirty="0"/>
              <a:t>Heap memory is </a:t>
            </a:r>
            <a:r>
              <a:rPr lang="en-US" sz="2200" b="1" dirty="0"/>
              <a:t>dynamically </a:t>
            </a:r>
            <a:r>
              <a:rPr lang="en-US" sz="2200" i="1" dirty="0">
                <a:solidFill>
                  <a:srgbClr val="F3753F"/>
                </a:solidFill>
              </a:rPr>
              <a:t>"borrowed"</a:t>
            </a:r>
            <a:r>
              <a:rPr lang="en-US" sz="2200" i="1" dirty="0"/>
              <a:t>  or "</a:t>
            </a:r>
            <a:r>
              <a:rPr lang="en-US" sz="2200" i="1" dirty="0">
                <a:solidFill>
                  <a:srgbClr val="FF0000"/>
                </a:solidFill>
              </a:rPr>
              <a:t>allocated"</a:t>
            </a:r>
            <a:r>
              <a:rPr lang="en-US" sz="2200" i="1" dirty="0"/>
              <a:t> </a:t>
            </a:r>
            <a:r>
              <a:rPr lang="en-US" sz="2200" dirty="0"/>
              <a:t>by</a:t>
            </a:r>
            <a:r>
              <a:rPr lang="en-US" sz="2200" i="1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calling a library </a:t>
            </a:r>
            <a:r>
              <a:rPr lang="en-US" sz="2200" dirty="0"/>
              <a:t>function</a:t>
            </a:r>
          </a:p>
          <a:p>
            <a:r>
              <a:rPr lang="en-US" sz="2200" dirty="0"/>
              <a:t>When heap memory is no longer needed, it is </a:t>
            </a:r>
            <a:r>
              <a:rPr lang="en-US" sz="2200" i="1" dirty="0">
                <a:solidFill>
                  <a:srgbClr val="2C895B"/>
                </a:solidFill>
              </a:rPr>
              <a:t>"returned" </a:t>
            </a:r>
            <a:r>
              <a:rPr lang="en-US" sz="2200" i="1" dirty="0"/>
              <a:t>or </a:t>
            </a:r>
            <a:r>
              <a:rPr lang="en-US" sz="2200" i="1" dirty="0">
                <a:solidFill>
                  <a:srgbClr val="FF0000"/>
                </a:solidFill>
              </a:rPr>
              <a:t>deallocated</a:t>
            </a:r>
            <a:r>
              <a:rPr lang="en-US" sz="2200" i="1" dirty="0"/>
              <a:t>  for </a:t>
            </a:r>
            <a:r>
              <a:rPr lang="en-US" sz="2200" b="1" dirty="0">
                <a:solidFill>
                  <a:srgbClr val="2C895B"/>
                </a:solidFill>
              </a:rPr>
              <a:t>reuse</a:t>
            </a: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Heap memory has a lifetime from allocation until it is deallocated</a:t>
            </a:r>
          </a:p>
          <a:p>
            <a:pPr lvl="1"/>
            <a:r>
              <a:rPr lang="en-US" sz="2200" dirty="0">
                <a:solidFill>
                  <a:schemeClr val="accent3"/>
                </a:solidFill>
              </a:rPr>
              <a:t>Lifetime is independent of the scope it is allocated in </a:t>
            </a:r>
            <a:r>
              <a:rPr lang="en-US" sz="2200" dirty="0"/>
              <a:t>(it is like a static variable)</a:t>
            </a:r>
          </a:p>
          <a:p>
            <a:r>
              <a:rPr lang="en-US" sz="2200" dirty="0"/>
              <a:t>If </a:t>
            </a:r>
            <a:r>
              <a:rPr lang="en-US" sz="2200" dirty="0">
                <a:solidFill>
                  <a:srgbClr val="0070C0"/>
                </a:solidFill>
              </a:rPr>
              <a:t>too much memory has already been allocated</a:t>
            </a:r>
            <a:r>
              <a:rPr lang="en-US" sz="2200" dirty="0"/>
              <a:t>, the library will attempt to borrow additional memory from the OS and will fail, returning a NULL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079BB-F530-1A4F-A394-ACBB62E5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054597" cy="533536"/>
          </a:xfrm>
        </p:spPr>
        <p:txBody>
          <a:bodyPr/>
          <a:lstStyle/>
          <a:p>
            <a:r>
              <a:rPr lang="en-US" dirty="0"/>
              <a:t>The Heap Memory Segment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45FA8-A793-2745-9331-1093F4325F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F7AC507-4D02-B24A-8224-FEB908BE2B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60391" y="572659"/>
            <a:ext cx="2526189" cy="59690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Ctr="1"/>
          <a:lstStyle/>
          <a:p>
            <a:pPr algn="ctr">
              <a:lnSpc>
                <a:spcPct val="100000"/>
              </a:lnSpc>
            </a:pPr>
            <a:endParaRPr lang="en-US" b="0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A4BCCC-0DFE-BF47-B497-687C251EEF70}"/>
              </a:ext>
            </a:extLst>
          </p:cNvPr>
          <p:cNvSpPr/>
          <p:nvPr/>
        </p:nvSpPr>
        <p:spPr bwMode="auto">
          <a:xfrm>
            <a:off x="9160391" y="520299"/>
            <a:ext cx="2526189" cy="523604"/>
          </a:xfrm>
          <a:prstGeom prst="rect">
            <a:avLst/>
          </a:prstGeom>
          <a:solidFill>
            <a:srgbClr val="CC0066">
              <a:alpha val="6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OS kernel [protected]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3D96C-7625-CC45-96D0-8721DDB2E0DC}"/>
              </a:ext>
            </a:extLst>
          </p:cNvPr>
          <p:cNvSpPr/>
          <p:nvPr/>
        </p:nvSpPr>
        <p:spPr bwMode="auto">
          <a:xfrm>
            <a:off x="9157612" y="1410426"/>
            <a:ext cx="2526189" cy="523604"/>
          </a:xfrm>
          <a:prstGeom prst="rect">
            <a:avLst/>
          </a:prstGeom>
          <a:solidFill>
            <a:srgbClr val="FFCA8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Stack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3511C-E24C-8244-82B2-42E0FA601F8B}"/>
              </a:ext>
            </a:extLst>
          </p:cNvPr>
          <p:cNvSpPr/>
          <p:nvPr/>
        </p:nvSpPr>
        <p:spPr bwMode="auto">
          <a:xfrm>
            <a:off x="9157611" y="3531023"/>
            <a:ext cx="2526189" cy="523604"/>
          </a:xfrm>
          <a:prstGeom prst="rect">
            <a:avLst/>
          </a:prstGeom>
          <a:solidFill>
            <a:srgbClr val="ED917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Heap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B2A0C-DFAD-B04B-AACD-69692E96F138}"/>
              </a:ext>
            </a:extLst>
          </p:cNvPr>
          <p:cNvSpPr/>
          <p:nvPr/>
        </p:nvSpPr>
        <p:spPr bwMode="auto">
          <a:xfrm>
            <a:off x="9157611" y="4195276"/>
            <a:ext cx="2526189" cy="337950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F3D583-F61C-6648-9A25-B9253D0097BE}"/>
              </a:ext>
            </a:extLst>
          </p:cNvPr>
          <p:cNvSpPr/>
          <p:nvPr/>
        </p:nvSpPr>
        <p:spPr bwMode="auto">
          <a:xfrm>
            <a:off x="9160391" y="4937823"/>
            <a:ext cx="2526189" cy="471244"/>
          </a:xfrm>
          <a:prstGeom prst="rect">
            <a:avLst/>
          </a:prstGeom>
          <a:solidFill>
            <a:srgbClr val="FFFFB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Data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C138B7-F967-BF48-B931-701446DE4DF6}"/>
              </a:ext>
            </a:extLst>
          </p:cNvPr>
          <p:cNvCxnSpPr/>
          <p:nvPr/>
        </p:nvCxnSpPr>
        <p:spPr bwMode="auto">
          <a:xfrm>
            <a:off x="10420706" y="1934030"/>
            <a:ext cx="0" cy="41888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5A6381-9906-E945-B119-A7967C3D120F}"/>
              </a:ext>
            </a:extLst>
          </p:cNvPr>
          <p:cNvCxnSpPr/>
          <p:nvPr/>
        </p:nvCxnSpPr>
        <p:spPr bwMode="auto">
          <a:xfrm>
            <a:off x="10420705" y="3112140"/>
            <a:ext cx="0" cy="41888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BE78932-D779-8943-AECD-B6D1F864068E}"/>
              </a:ext>
            </a:extLst>
          </p:cNvPr>
          <p:cNvSpPr/>
          <p:nvPr/>
        </p:nvSpPr>
        <p:spPr bwMode="auto">
          <a:xfrm>
            <a:off x="9160389" y="5409067"/>
            <a:ext cx="2526189" cy="1132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Text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447600-92DD-7F4D-B4F8-661726146477}"/>
              </a:ext>
            </a:extLst>
          </p:cNvPr>
          <p:cNvSpPr/>
          <p:nvPr/>
        </p:nvSpPr>
        <p:spPr bwMode="auto">
          <a:xfrm>
            <a:off x="9157611" y="4533226"/>
            <a:ext cx="2526189" cy="337950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B271C7-50E3-0BC0-BA93-7157A1883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581"/>
          <a:stretch/>
        </p:blipFill>
        <p:spPr>
          <a:xfrm>
            <a:off x="300456" y="0"/>
            <a:ext cx="4932381" cy="3732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283EF1-79F0-C749-36E6-6D2E50D5E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702" b="4102"/>
          <a:stretch/>
        </p:blipFill>
        <p:spPr>
          <a:xfrm>
            <a:off x="5146431" y="328246"/>
            <a:ext cx="7045569" cy="4035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E47B7-8CD4-26D4-8061-E7BD054E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12" y="4618031"/>
            <a:ext cx="6785219" cy="1037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AB513B-F16F-E428-3AD5-043AA8B25F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75"/>
          <a:stretch/>
        </p:blipFill>
        <p:spPr>
          <a:xfrm>
            <a:off x="1626780" y="5768533"/>
            <a:ext cx="6396173" cy="9193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1647B-74BE-CBF7-E59F-F1288CD70C37}"/>
              </a:ext>
            </a:extLst>
          </p:cNvPr>
          <p:cNvSpPr txBox="1"/>
          <p:nvPr/>
        </p:nvSpPr>
        <p:spPr>
          <a:xfrm>
            <a:off x="8229601" y="469218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Asking me to Count the most dots…</a:t>
            </a:r>
          </a:p>
          <a:p>
            <a:r>
              <a:rPr lang="en-US" dirty="0">
                <a:solidFill>
                  <a:schemeClr val="accent6"/>
                </a:solidFill>
              </a:rPr>
              <a:t>WILL NOT Get Credit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FCE511-A1E3-A18D-9F4D-FF969C97908D}"/>
              </a:ext>
            </a:extLst>
          </p:cNvPr>
          <p:cNvSpPr txBox="1"/>
          <p:nvPr/>
        </p:nvSpPr>
        <p:spPr>
          <a:xfrm>
            <a:off x="8148931" y="6043539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Nice Job, Will get Credit</a:t>
            </a:r>
          </a:p>
        </p:txBody>
      </p:sp>
    </p:spTree>
    <p:extLst>
      <p:ext uri="{BB962C8B-B14F-4D97-AF65-F5344CB8AC3E}">
        <p14:creationId xmlns:p14="http://schemas.microsoft.com/office/powerpoint/2010/main" val="1200681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3D89-1547-F246-99F1-83D12D40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14" y="190290"/>
            <a:ext cx="10515600" cy="306099"/>
          </a:xfrm>
        </p:spPr>
        <p:txBody>
          <a:bodyPr/>
          <a:lstStyle/>
          <a:p>
            <a:r>
              <a:rPr lang="en-US" dirty="0"/>
              <a:t>Heap Dynamic Memory Allocation Library Functions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9790EA1-7D2A-F74F-8A51-8D107E3C11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10336" y="737053"/>
          <a:ext cx="9765671" cy="245128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08359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4616101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  <a:gridCol w="2341211">
                  <a:extLst>
                    <a:ext uri="{9D8B030D-6E8A-4147-A177-3AD203B41FA5}">
                      <a16:colId xmlns:a16="http://schemas.microsoft.com/office/drawing/2014/main" val="2489619946"/>
                    </a:ext>
                  </a:extLst>
                </a:gridCol>
              </a:tblGrid>
              <a:tr h="49638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1800" b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stdlib.h</a:t>
                      </a:r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args</a:t>
                      </a:r>
                      <a:endParaRPr lang="en-US" sz="20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Clears memory at runtime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60099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*malloc(…)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size_t</a:t>
                      </a:r>
                      <a:r>
                        <a:rPr lang="en-US" sz="20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722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*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calloc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size_t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nmemb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size_t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memsize</a:t>
                      </a:r>
                      <a:endParaRPr lang="en-US" sz="20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free(...)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*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ptr</a:t>
                      </a:r>
                      <a:endParaRPr lang="en-US" sz="20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</a:tbl>
          </a:graphicData>
        </a:graphic>
      </p:graphicFrame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818F791-E654-DB4A-BFCE-181B6670209E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75920" y="3429000"/>
            <a:ext cx="11551857" cy="2830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*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means these library functions return a pointer to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generic (untyped) memory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Be careful with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void *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pointers and </a:t>
            </a:r>
            <a:r>
              <a:rPr lang="en-US" sz="2000" b="1" dirty="0">
                <a:solidFill>
                  <a:schemeClr val="accent2"/>
                </a:solidFill>
                <a:cs typeface="Courier New" panose="02070309020205020404" pitchFamily="49" charset="0"/>
              </a:rPr>
              <a:t>pointer math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as void * points </a:t>
            </a:r>
            <a:r>
              <a:rPr lang="en-US" sz="2000" b="1" dirty="0">
                <a:solidFill>
                  <a:schemeClr val="accent2"/>
                </a:solidFill>
                <a:cs typeface="Courier New" panose="02070309020205020404" pitchFamily="49" charset="0"/>
              </a:rPr>
              <a:t>at untyped memory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When </a:t>
            </a:r>
            <a:r>
              <a:rPr lang="en-US" sz="2000" dirty="0">
                <a:solidFill>
                  <a:srgbClr val="7030A0"/>
                </a:solidFill>
                <a:cs typeface="Courier New" panose="02070309020205020404" pitchFamily="49" charset="0"/>
              </a:rPr>
              <a:t>assigned to a typed pointer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, it </a:t>
            </a:r>
            <a:r>
              <a:rPr lang="en-US" sz="2000" i="1" dirty="0">
                <a:solidFill>
                  <a:schemeClr val="accent2"/>
                </a:solidFill>
                <a:cs typeface="Courier New" panose="02070309020205020404" pitchFamily="49" charset="0"/>
              </a:rPr>
              <a:t>"</a:t>
            </a:r>
            <a:r>
              <a:rPr lang="en-US" sz="2000" i="1" dirty="0">
                <a:solidFill>
                  <a:srgbClr val="0070C0"/>
                </a:solidFill>
                <a:cs typeface="Courier New" panose="02070309020205020404" pitchFamily="49" charset="0"/>
              </a:rPr>
              <a:t>converts"</a:t>
            </a:r>
            <a:r>
              <a:rPr lang="en-US" sz="2000" i="1" dirty="0">
                <a:solidFill>
                  <a:schemeClr val="accent2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it </a:t>
            </a:r>
            <a:r>
              <a:rPr lang="en-US" sz="2000" dirty="0">
                <a:solidFill>
                  <a:schemeClr val="accent6"/>
                </a:solidFill>
                <a:cs typeface="Courier New" panose="02070309020205020404" pitchFamily="49" charset="0"/>
              </a:rPr>
              <a:t>from a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void * </a:t>
            </a:r>
            <a:r>
              <a:rPr lang="en-US" sz="2000" dirty="0">
                <a:solidFill>
                  <a:schemeClr val="accent6"/>
                </a:solidFill>
                <a:cs typeface="Courier New" panose="02070309020205020404" pitchFamily="49" charset="0"/>
              </a:rPr>
              <a:t>to the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type of the pointer variable</a:t>
            </a:r>
          </a:p>
          <a:p>
            <a:r>
              <a:rPr lang="en-US" sz="2000" b="1" dirty="0" err="1">
                <a:solidFill>
                  <a:schemeClr val="accent2"/>
                </a:solidFill>
              </a:rPr>
              <a:t>size_t</a:t>
            </a:r>
            <a:r>
              <a:rPr lang="en-US" sz="2000" b="1" dirty="0">
                <a:solidFill>
                  <a:schemeClr val="accent2"/>
                </a:solidFill>
              </a:rPr>
              <a:t> is </a:t>
            </a:r>
            <a:r>
              <a:rPr lang="en-US" sz="2000" dirty="0">
                <a:solidFill>
                  <a:schemeClr val="accent2"/>
                </a:solidFill>
              </a:rPr>
              <a:t>an </a:t>
            </a:r>
            <a:r>
              <a:rPr lang="en-US" sz="2000" dirty="0">
                <a:solidFill>
                  <a:srgbClr val="0070C0"/>
                </a:solidFill>
              </a:rPr>
              <a:t>unsigned integer data type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2"/>
                </a:solidFill>
              </a:rPr>
              <a:t>the result of a </a:t>
            </a:r>
            <a:r>
              <a:rPr lang="en-US" sz="2000" dirty="0" err="1">
                <a:solidFill>
                  <a:srgbClr val="2C895B"/>
                </a:solidFill>
              </a:rPr>
              <a:t>sizeof</a:t>
            </a:r>
            <a:r>
              <a:rPr lang="en-US" sz="2000" dirty="0">
                <a:solidFill>
                  <a:srgbClr val="2C895B"/>
                </a:solidFill>
              </a:rPr>
              <a:t>()</a:t>
            </a:r>
            <a:r>
              <a:rPr lang="en-US" sz="2000" dirty="0">
                <a:solidFill>
                  <a:schemeClr val="accent2"/>
                </a:solidFill>
              </a:rPr>
              <a:t> operator </a:t>
            </a:r>
          </a:p>
          <a:p>
            <a:endParaRPr lang="en-US" sz="2000" b="1" dirty="0">
              <a:solidFill>
                <a:schemeClr val="accent2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please read: % man 3 malloc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1FB66-BEC8-1048-B298-DD576217FA6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36A91D-3E50-1F4A-8939-7E87CD29E296}"/>
              </a:ext>
            </a:extLst>
          </p:cNvPr>
          <p:cNvSpPr/>
          <p:nvPr/>
        </p:nvSpPr>
        <p:spPr bwMode="auto">
          <a:xfrm>
            <a:off x="1010336" y="5156528"/>
            <a:ext cx="10171328" cy="4406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malloc(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100);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an array of 100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178A-67DE-8D45-8075-3D754E0F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1" y="0"/>
            <a:ext cx="2961486" cy="589722"/>
          </a:xfrm>
        </p:spPr>
        <p:txBody>
          <a:bodyPr/>
          <a:lstStyle/>
          <a:p>
            <a:r>
              <a:rPr lang="en-US" sz="3200" dirty="0"/>
              <a:t>Use of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5524-6B09-FB47-9B90-4B01BE40259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6193" y="768047"/>
            <a:ext cx="12063045" cy="2266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size)</a:t>
            </a:r>
          </a:p>
          <a:p>
            <a:pPr lvl="1"/>
            <a:r>
              <a:rPr lang="en-US" sz="2000" dirty="0"/>
              <a:t>Returns a pointer to a </a:t>
            </a:r>
            <a:r>
              <a:rPr lang="en-US" sz="2000" b="1" dirty="0">
                <a:solidFill>
                  <a:srgbClr val="0070C0"/>
                </a:solidFill>
              </a:rPr>
              <a:t>contiguous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block</a:t>
            </a:r>
            <a:r>
              <a:rPr lang="en-US" sz="2000" dirty="0"/>
              <a:t> of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000" dirty="0"/>
              <a:t> bytes </a:t>
            </a:r>
            <a:r>
              <a:rPr lang="en-US" sz="2000" b="1" dirty="0">
                <a:solidFill>
                  <a:srgbClr val="0070C0"/>
                </a:solidFill>
              </a:rPr>
              <a:t>of </a:t>
            </a:r>
            <a:r>
              <a:rPr lang="en-US" sz="2000" b="1" u="sng" dirty="0">
                <a:solidFill>
                  <a:srgbClr val="C00000"/>
                </a:solidFill>
              </a:rPr>
              <a:t>uninitialized</a:t>
            </a:r>
            <a:r>
              <a:rPr lang="en-US" sz="2000" b="1" dirty="0">
                <a:solidFill>
                  <a:srgbClr val="0070C0"/>
                </a:solidFill>
              </a:rPr>
              <a:t>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from the heap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The block is </a:t>
            </a:r>
            <a:r>
              <a:rPr lang="en-US" sz="2000" b="1" dirty="0">
                <a:solidFill>
                  <a:srgbClr val="0070C0"/>
                </a:solidFill>
              </a:rPr>
              <a:t>aligned </a:t>
            </a:r>
            <a:r>
              <a:rPr lang="en-GB" sz="2000" b="1" dirty="0">
                <a:solidFill>
                  <a:srgbClr val="0070C0"/>
                </a:solidFill>
              </a:rPr>
              <a:t>to an 8-byte (arm32) or 16-byte (64-bit arm/intel) boundary</a:t>
            </a:r>
          </a:p>
          <a:p>
            <a:pPr lvl="2">
              <a:lnSpc>
                <a:spcPct val="100000"/>
              </a:lnSpc>
            </a:pPr>
            <a:r>
              <a:rPr lang="en-GB" sz="2000" dirty="0">
                <a:solidFill>
                  <a:schemeClr val="accent1"/>
                </a:solidFill>
              </a:rPr>
              <a:t>returns 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GB" sz="2000" dirty="0">
                <a:solidFill>
                  <a:schemeClr val="accent1"/>
                </a:solidFill>
              </a:rPr>
              <a:t> if allocation </a:t>
            </a:r>
            <a:r>
              <a:rPr lang="en-GB" sz="2000" dirty="0"/>
              <a:t>failed (also sets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GB" sz="2000" dirty="0"/>
              <a:t>) </a:t>
            </a:r>
            <a:r>
              <a:rPr lang="en-GB" sz="2000" b="1" dirty="0">
                <a:solidFill>
                  <a:srgbClr val="FF0000"/>
                </a:solidFill>
              </a:rPr>
              <a:t>always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b="1" dirty="0">
                <a:solidFill>
                  <a:srgbClr val="FF0000"/>
                </a:solidFill>
              </a:rPr>
              <a:t>CHECK for NULL RETURN!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Blocks </a:t>
            </a:r>
            <a:r>
              <a:rPr lang="en-US" sz="2000" dirty="0">
                <a:solidFill>
                  <a:srgbClr val="0070C0"/>
                </a:solidFill>
              </a:rPr>
              <a:t>returned on </a:t>
            </a:r>
            <a:r>
              <a:rPr lang="en-US" sz="2000" b="1" dirty="0">
                <a:solidFill>
                  <a:srgbClr val="0070C0"/>
                </a:solidFill>
              </a:rPr>
              <a:t>different calls to malloc() </a:t>
            </a:r>
            <a:r>
              <a:rPr lang="en-US" sz="2000" dirty="0">
                <a:solidFill>
                  <a:srgbClr val="2C895B"/>
                </a:solidFill>
              </a:rPr>
              <a:t>are </a:t>
            </a:r>
            <a:r>
              <a:rPr lang="en-US" sz="2000" b="1" dirty="0">
                <a:solidFill>
                  <a:srgbClr val="2C895B"/>
                </a:solidFill>
              </a:rPr>
              <a:t>not necessarily adjacent</a:t>
            </a:r>
          </a:p>
          <a:p>
            <a:pPr lvl="1"/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GB" sz="2000" b="1" dirty="0"/>
              <a:t> </a:t>
            </a:r>
            <a:r>
              <a:rPr lang="en-GB" sz="2000" dirty="0"/>
              <a:t>is implicitly cast into </a:t>
            </a:r>
            <a:r>
              <a:rPr lang="en-GB" sz="2000" b="1" dirty="0"/>
              <a:t>any pointer type on assignment to a pointer variable</a:t>
            </a:r>
            <a:endParaRPr lang="en-US" sz="2000" b="1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7ED99-59E5-B54C-A663-B613722C9FD1}"/>
              </a:ext>
            </a:extLst>
          </p:cNvPr>
          <p:cNvSpPr/>
          <p:nvPr/>
        </p:nvSpPr>
        <p:spPr bwMode="auto">
          <a:xfrm>
            <a:off x="1137713" y="3144585"/>
            <a:ext cx="9190897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ALWAYS CHECK THE RETURN VALUE FROM MALLOC!!!! */</a:t>
            </a: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allocates a character array with 10 elements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74B2F-7B4F-7749-AD6D-9F2B29E27B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F48676-EA8B-0319-550B-914A484F74E3}"/>
              </a:ext>
            </a:extLst>
          </p:cNvPr>
          <p:cNvGraphicFramePr>
            <a:graphicFrameLocks noGrp="1"/>
          </p:cNvGraphicFramePr>
          <p:nvPr/>
        </p:nvGraphicFramePr>
        <p:xfrm>
          <a:off x="3371703" y="6353056"/>
          <a:ext cx="8128000" cy="3708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637127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77694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551078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777850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623418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4089272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37227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54027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9540177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4130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256676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C00B313F-9AC7-93FB-1731-A6B44EE975A0}"/>
              </a:ext>
            </a:extLst>
          </p:cNvPr>
          <p:cNvGrpSpPr/>
          <p:nvPr/>
        </p:nvGrpSpPr>
        <p:grpSpPr>
          <a:xfrm>
            <a:off x="616688" y="6353056"/>
            <a:ext cx="2755015" cy="413739"/>
            <a:chOff x="616688" y="6353056"/>
            <a:chExt cx="2755015" cy="4137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DFA97C-69CA-8B57-CBC0-081920AFDEBA}"/>
                </a:ext>
              </a:extLst>
            </p:cNvPr>
            <p:cNvSpPr txBox="1"/>
            <p:nvPr/>
          </p:nvSpPr>
          <p:spPr>
            <a:xfrm>
              <a:off x="616688" y="635305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bufptr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389182-F359-D5CC-C1A8-9AAADF633920}"/>
                </a:ext>
              </a:extLst>
            </p:cNvPr>
            <p:cNvSpPr txBox="1"/>
            <p:nvPr/>
          </p:nvSpPr>
          <p:spPr>
            <a:xfrm>
              <a:off x="1391259" y="6397463"/>
              <a:ext cx="633507" cy="369332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9727A9F8-DC01-4811-45D8-DB0ACA98FD9E}"/>
                </a:ext>
              </a:extLst>
            </p:cNvPr>
            <p:cNvSpPr/>
            <p:nvPr/>
          </p:nvSpPr>
          <p:spPr>
            <a:xfrm>
              <a:off x="1708012" y="6501263"/>
              <a:ext cx="1663691" cy="1617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51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6FD5-965D-9540-9674-F38F9A9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76967"/>
            <a:ext cx="10515600" cy="494856"/>
          </a:xfrm>
        </p:spPr>
        <p:txBody>
          <a:bodyPr/>
          <a:lstStyle/>
          <a:p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1C5D-9D8C-AC41-8BD9-65A684591F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7305" y="565497"/>
            <a:ext cx="11363426" cy="621553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elementSize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000" dirty="0"/>
              <a:t>variant 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/>
              <a:t>but </a:t>
            </a:r>
            <a:r>
              <a:rPr lang="en-US" sz="2000" dirty="0">
                <a:solidFill>
                  <a:srgbClr val="0070C0"/>
                </a:solidFill>
              </a:rPr>
              <a:t>zeros out </a:t>
            </a:r>
            <a:r>
              <a:rPr lang="en-US" sz="2000" dirty="0"/>
              <a:t>every byte of memory during program execution  </a:t>
            </a:r>
            <a:r>
              <a:rPr lang="en-US" sz="2000" dirty="0">
                <a:solidFill>
                  <a:srgbClr val="0070C0"/>
                </a:solidFill>
              </a:rPr>
              <a:t>before</a:t>
            </a:r>
            <a:r>
              <a:rPr lang="en-US" sz="2000" dirty="0"/>
              <a:t> returning a pointer to it </a:t>
            </a:r>
            <a:r>
              <a:rPr lang="en-US" sz="2000" dirty="0">
                <a:solidFill>
                  <a:srgbClr val="FF0000"/>
                </a:solidFill>
              </a:rPr>
              <a:t>(so this has a runtime cost!)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First parameter </a:t>
            </a:r>
            <a:r>
              <a:rPr lang="en-US" sz="2000" dirty="0"/>
              <a:t>is the number of elements you would like to allocate space for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Second parameter </a:t>
            </a:r>
            <a:r>
              <a:rPr lang="en-US" sz="2000" dirty="0"/>
              <a:t>is the size of each element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Originally designed to allocate arrays but works for any memory allocation  </a:t>
            </a:r>
          </a:p>
          <a:p>
            <a:pPr lvl="1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>
                <a:solidFill>
                  <a:srgbClr val="0070C0"/>
                </a:solidFill>
              </a:rPr>
              <a:t>multiplies the two parameters together for the total size</a:t>
            </a:r>
          </a:p>
          <a:p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>
                <a:solidFill>
                  <a:srgbClr val="0070C0"/>
                </a:solidFill>
              </a:rPr>
              <a:t>is more expensive at runtime </a:t>
            </a:r>
            <a:r>
              <a:rPr lang="en-US" sz="2000" dirty="0"/>
              <a:t>(uses both </a:t>
            </a:r>
            <a:r>
              <a:rPr lang="en-US" sz="2000" dirty="0" err="1"/>
              <a:t>cpu</a:t>
            </a:r>
            <a:r>
              <a:rPr lang="en-US" sz="2000" dirty="0"/>
              <a:t> and memory bandwidth) than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 </a:t>
            </a:r>
            <a:r>
              <a:rPr lang="en-US" sz="2000" dirty="0"/>
              <a:t>because it must zero out memory it allocates at runtime</a:t>
            </a:r>
          </a:p>
          <a:p>
            <a:r>
              <a:rPr lang="en-US" sz="2000" dirty="0">
                <a:solidFill>
                  <a:schemeClr val="tx2"/>
                </a:solidFill>
              </a:rPr>
              <a:t>Use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2C895B"/>
                </a:solidFill>
              </a:rPr>
              <a:t>only when you need the buffer</a:t>
            </a:r>
            <a:r>
              <a:rPr lang="en-US" sz="2000" dirty="0">
                <a:solidFill>
                  <a:schemeClr val="tx2"/>
                </a:solidFill>
              </a:rPr>
              <a:t> to be </a:t>
            </a:r>
            <a:r>
              <a:rPr lang="en-US" sz="2000" dirty="0">
                <a:solidFill>
                  <a:srgbClr val="0070C0"/>
                </a:solidFill>
              </a:rPr>
              <a:t>zero filled </a:t>
            </a:r>
            <a:r>
              <a:rPr lang="en-US" sz="2000" dirty="0">
                <a:solidFill>
                  <a:srgbClr val="FF0000"/>
                </a:solidFill>
              </a:rPr>
              <a:t>prior to FIRST use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7857D3-92C2-3E48-8A18-05781EAFB13E}"/>
              </a:ext>
            </a:extLst>
          </p:cNvPr>
          <p:cNvSpPr/>
          <p:nvPr/>
        </p:nvSpPr>
        <p:spPr bwMode="auto">
          <a:xfrm>
            <a:off x="1901830" y="2610964"/>
            <a:ext cx="7991087" cy="1227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10-element array of pointers to char, zero filled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handle the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0F6DE-49F7-9746-BAB7-2A6108CBB7F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149867C-8B4E-72CA-D176-96EEE6DC36DB}"/>
              </a:ext>
            </a:extLst>
          </p:cNvPr>
          <p:cNvGraphicFramePr>
            <a:graphicFrameLocks noGrp="1"/>
          </p:cNvGraphicFramePr>
          <p:nvPr/>
        </p:nvGraphicFramePr>
        <p:xfrm>
          <a:off x="3446131" y="4141463"/>
          <a:ext cx="8128000" cy="3708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637127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77694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551078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777850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623418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4089272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37227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54027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9540177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4130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256676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5ADEAD39-2060-8E1C-840D-AFAE69079106}"/>
              </a:ext>
            </a:extLst>
          </p:cNvPr>
          <p:cNvGrpSpPr/>
          <p:nvPr/>
        </p:nvGrpSpPr>
        <p:grpSpPr>
          <a:xfrm>
            <a:off x="691116" y="4141463"/>
            <a:ext cx="2755015" cy="413739"/>
            <a:chOff x="616688" y="6353056"/>
            <a:chExt cx="2755015" cy="4137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C8D401-174B-2445-7D57-0EE0830FEFC0}"/>
                </a:ext>
              </a:extLst>
            </p:cNvPr>
            <p:cNvSpPr txBox="1"/>
            <p:nvPr/>
          </p:nvSpPr>
          <p:spPr>
            <a:xfrm>
              <a:off x="616688" y="635305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bufptr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735DB8-A0EA-4612-0ABB-CEACCF622898}"/>
                </a:ext>
              </a:extLst>
            </p:cNvPr>
            <p:cNvSpPr txBox="1"/>
            <p:nvPr/>
          </p:nvSpPr>
          <p:spPr>
            <a:xfrm>
              <a:off x="1391259" y="6397463"/>
              <a:ext cx="6335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FA24FE31-06C8-81E3-0E3A-54F4337706FD}"/>
                </a:ext>
              </a:extLst>
            </p:cNvPr>
            <p:cNvSpPr/>
            <p:nvPr/>
          </p:nvSpPr>
          <p:spPr>
            <a:xfrm>
              <a:off x="1708012" y="6501263"/>
              <a:ext cx="1663691" cy="1617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864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66E0-2279-2242-A469-0B44C705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8640"/>
          </a:xfrm>
        </p:spPr>
        <p:txBody>
          <a:bodyPr/>
          <a:lstStyle/>
          <a:p>
            <a:r>
              <a:rPr lang="en-US" dirty="0"/>
              <a:t>Using and Freeing Heap Memory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5BB1-784F-A744-ADDF-15F8BD3C74B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5734" y="548640"/>
            <a:ext cx="11832085" cy="303453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(void *p)</a:t>
            </a:r>
          </a:p>
          <a:p>
            <a:pPr lvl="1"/>
            <a:r>
              <a:rPr lang="en-US" sz="2200" dirty="0"/>
              <a:t>Deallocates the </a:t>
            </a:r>
            <a:r>
              <a:rPr lang="en-US" sz="2200" dirty="0">
                <a:solidFill>
                  <a:schemeClr val="accent1"/>
                </a:solidFill>
              </a:rPr>
              <a:t>whole block pointed to by 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to the pool of available memory</a:t>
            </a:r>
          </a:p>
          <a:p>
            <a:pPr lvl="1"/>
            <a:r>
              <a:rPr lang="en-US" sz="2200" b="1" dirty="0"/>
              <a:t>Freed memory </a:t>
            </a:r>
            <a:r>
              <a:rPr lang="en-US" sz="2200" dirty="0"/>
              <a:t>is </a:t>
            </a:r>
            <a:r>
              <a:rPr lang="en-US" sz="2200" b="1" dirty="0"/>
              <a:t>used in future allocations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FF0000"/>
                </a:solidFill>
              </a:rPr>
              <a:t>expect the contents to change after freed</a:t>
            </a:r>
            <a:r>
              <a:rPr lang="en-US" sz="2200" dirty="0"/>
              <a:t>)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Pointer </a:t>
            </a:r>
            <a:r>
              <a:rPr lang="en-US" sz="22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must be the same address as </a:t>
            </a:r>
            <a:r>
              <a:rPr lang="en-US" sz="2200" i="1" dirty="0">
                <a:solidFill>
                  <a:srgbClr val="FF0000"/>
                </a:solidFill>
              </a:rPr>
              <a:t>originally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i="1" dirty="0">
                <a:solidFill>
                  <a:srgbClr val="FF0000"/>
                </a:solidFill>
              </a:rPr>
              <a:t>returned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accent1"/>
                </a:solidFill>
              </a:rPr>
              <a:t>by one of the heap allocation routines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malloc(),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200" b="1" dirty="0"/>
              <a:t>Pointer argument to free() is not changed by the call to free()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Defensive programming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3753F"/>
                </a:solidFill>
              </a:rPr>
              <a:t>set the pointer to NULL </a:t>
            </a:r>
            <a:r>
              <a:rPr lang="en-US" sz="2400" dirty="0">
                <a:solidFill>
                  <a:schemeClr val="accent1"/>
                </a:solidFill>
              </a:rPr>
              <a:t>after passing it to free()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56E4DD-8A0B-EB47-B500-9EBDBAB94A9E}"/>
              </a:ext>
            </a:extLst>
          </p:cNvPr>
          <p:cNvSpPr/>
          <p:nvPr/>
        </p:nvSpPr>
        <p:spPr bwMode="auto">
          <a:xfrm>
            <a:off x="1670455" y="3862423"/>
            <a:ext cx="9047843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other code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memory to the heap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NULL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82DE3-F422-354E-996B-826D5253BAF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9930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DE2-D062-7648-9E80-7D7E4C2A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69" y="32742"/>
            <a:ext cx="10515600" cy="549819"/>
          </a:xfrm>
        </p:spPr>
        <p:txBody>
          <a:bodyPr/>
          <a:lstStyle/>
          <a:p>
            <a:r>
              <a:rPr lang="en-US" dirty="0"/>
              <a:t>Mis-Use of Free()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066F3-4D62-5D43-AD2F-6F75516C68D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283735" y="970205"/>
            <a:ext cx="10412079" cy="51624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1800" dirty="0"/>
              <a:t>Call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</a:p>
          <a:p>
            <a:pPr lvl="1"/>
            <a:r>
              <a:rPr lang="en-US" sz="1800" dirty="0"/>
              <a:t>With the same address that you obtained with malloc() (or other allocators)</a:t>
            </a:r>
          </a:p>
          <a:p>
            <a:pPr lvl="1"/>
            <a:r>
              <a:rPr lang="en-US" sz="1800" dirty="0"/>
              <a:t>It is NOT an error to pass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  <a:r>
              <a:rPr lang="en-US" sz="1800" dirty="0"/>
              <a:t>a pointer to NULL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1800" b="1" dirty="0"/>
              <a:t>Freeing unallocated memory: </a:t>
            </a:r>
            <a:r>
              <a:rPr lang="en-US" sz="1800" dirty="0"/>
              <a:t>Only call free() to free memory address that you obtain from one of the allocators (malloc(), </a:t>
            </a:r>
            <a:r>
              <a:rPr lang="en-US" sz="1800" dirty="0" err="1"/>
              <a:t>calloc</a:t>
            </a:r>
            <a:r>
              <a:rPr lang="en-US" sz="1800" dirty="0"/>
              <a:t>(), etc.)</a:t>
            </a:r>
          </a:p>
          <a:p>
            <a:pPr lvl="1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22EA3A-DED9-6849-8D9D-C083654AF3EF}"/>
              </a:ext>
            </a:extLst>
          </p:cNvPr>
          <p:cNvSpPr/>
          <p:nvPr/>
        </p:nvSpPr>
        <p:spPr bwMode="auto">
          <a:xfrm>
            <a:off x="1688428" y="2221208"/>
            <a:ext cx="9392845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((bytes = 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free(bytes + 5);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aborts free(): invalid pointer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56256-74C8-CF45-9274-FA461B8A56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8CCA09D-3735-B63C-2A83-0A5478879E2A}"/>
              </a:ext>
            </a:extLst>
          </p:cNvPr>
          <p:cNvSpPr/>
          <p:nvPr/>
        </p:nvSpPr>
        <p:spPr bwMode="auto">
          <a:xfrm>
            <a:off x="1509823" y="4560041"/>
            <a:ext cx="9750056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"cse30"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aborts free(): invalid pointer</a:t>
            </a:r>
          </a:p>
        </p:txBody>
      </p:sp>
    </p:spTree>
    <p:extLst>
      <p:ext uri="{BB962C8B-B14F-4D97-AF65-F5344CB8AC3E}">
        <p14:creationId xmlns:p14="http://schemas.microsoft.com/office/powerpoint/2010/main" val="252998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6" grpId="0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DE2-D062-7648-9E80-7D7E4C2A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69" y="32742"/>
            <a:ext cx="10515600" cy="549819"/>
          </a:xfrm>
        </p:spPr>
        <p:txBody>
          <a:bodyPr/>
          <a:lstStyle/>
          <a:p>
            <a:r>
              <a:rPr lang="en-US" dirty="0"/>
              <a:t>Mis-Use of Free()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066F3-4D62-5D43-AD2F-6F75516C68D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092" y="691911"/>
            <a:ext cx="10806222" cy="5945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1800" dirty="0"/>
              <a:t>Continuing to write to memory after you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it </a:t>
            </a:r>
            <a:r>
              <a:rPr lang="en-US" sz="1800" dirty="0"/>
              <a:t>is likely to corrupt the heap or return changed values</a:t>
            </a:r>
          </a:p>
          <a:p>
            <a:pPr lvl="1"/>
            <a:r>
              <a:rPr lang="en-US" sz="1800" dirty="0"/>
              <a:t>Later calls to heap routines (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strdup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en-US" sz="1800" dirty="0"/>
              <a:t>may fail or seg fault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354012" lvl="1" indent="0">
              <a:buNone/>
            </a:pPr>
            <a:endParaRPr lang="en-US" sz="1800" dirty="0"/>
          </a:p>
          <a:p>
            <a:pPr marL="354012" lvl="1" indent="0">
              <a:buNone/>
            </a:pPr>
            <a:endParaRPr lang="en-US" sz="1800" dirty="0"/>
          </a:p>
          <a:p>
            <a:pPr marL="354012" lvl="1" indent="0">
              <a:buNone/>
            </a:pPr>
            <a:endParaRPr lang="en-US" sz="1800" dirty="0"/>
          </a:p>
          <a:p>
            <a:r>
              <a:rPr lang="en-US" sz="1800" b="1" dirty="0"/>
              <a:t>Double Free: </a:t>
            </a:r>
            <a:r>
              <a:rPr lang="en-US" sz="1800" dirty="0"/>
              <a:t>Freeing allocated memory more than once will cause your program to abort (terminate)</a:t>
            </a:r>
          </a:p>
          <a:p>
            <a:pPr lvl="1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457BFA3-1B22-6E47-8A12-C3C3DDDB1B3F}"/>
              </a:ext>
            </a:extLst>
          </p:cNvPr>
          <p:cNvSpPr/>
          <p:nvPr/>
        </p:nvSpPr>
        <p:spPr bwMode="auto">
          <a:xfrm>
            <a:off x="1717409" y="1864971"/>
            <a:ext cx="8240247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((bytes = 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	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(bytes, "cse30");   // INVALID! used after free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56256-74C8-CF45-9274-FA461B8A56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49C5C3-3578-326C-6600-37B734888BB7}"/>
              </a:ext>
            </a:extLst>
          </p:cNvPr>
          <p:cNvSpPr/>
          <p:nvPr/>
        </p:nvSpPr>
        <p:spPr bwMode="auto">
          <a:xfrm>
            <a:off x="2113052" y="4391483"/>
            <a:ext cx="8240247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((bytes = 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	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free(bytes); // Program abort double free detected….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76222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49" y="125414"/>
            <a:ext cx="11447470" cy="547191"/>
          </a:xfrm>
        </p:spPr>
        <p:txBody>
          <a:bodyPr/>
          <a:lstStyle/>
          <a:p>
            <a:r>
              <a:rPr lang="en-US" dirty="0"/>
              <a:t>More Dangling Pointers: Continuing to use "freed"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1898" y="997639"/>
            <a:ext cx="11623542" cy="55645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Review: </a:t>
            </a:r>
            <a:r>
              <a:rPr lang="en-US" sz="2200" b="1" dirty="0">
                <a:solidFill>
                  <a:srgbClr val="7030A0"/>
                </a:solidFill>
              </a:rPr>
              <a:t>Dangling pointer </a:t>
            </a:r>
            <a:r>
              <a:rPr lang="en-US" sz="2200" dirty="0">
                <a:solidFill>
                  <a:srgbClr val="0070C0"/>
                </a:solidFill>
              </a:rPr>
              <a:t>points to a memory location that is no longer "valid"</a:t>
            </a:r>
          </a:p>
          <a:p>
            <a:r>
              <a:rPr lang="en-US" sz="2200" dirty="0"/>
              <a:t>Really hard to debug as the use of the return pointers may not generate a seg fault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may cause</a:t>
            </a:r>
            <a:r>
              <a:rPr lang="en-US" sz="2200" b="1" dirty="0"/>
              <a:t> </a:t>
            </a:r>
            <a:r>
              <a:rPr lang="en-US" sz="2200" dirty="0"/>
              <a:t>the allocators (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/>
              <a:t>and friends) to </a:t>
            </a:r>
            <a:r>
              <a:rPr lang="en-US" sz="2200" b="1" dirty="0">
                <a:solidFill>
                  <a:srgbClr val="0070C0"/>
                </a:solidFill>
              </a:rPr>
              <a:t>seg fault when called later to allocate memory</a:t>
            </a:r>
          </a:p>
          <a:p>
            <a:pPr lvl="1"/>
            <a:r>
              <a:rPr lang="en-US" sz="2200" dirty="0"/>
              <a:t>Why? Because it corrupts data structures the heap code uses to manage the memory pool (it often stores meta-data in the freed memory)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898071" y="2208314"/>
            <a:ext cx="10270671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*buff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(*buff));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free(buff);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memory pointed at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may be reused</a:t>
            </a:r>
            <a:endParaRPr lang="en-US" sz="20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buff;   // but it is returned to the caller anyway - bad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CEA7D-F7E9-674A-BDE0-8A60A5250B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781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C5B9-0D51-CE1C-4465-21E2662A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strdup</a:t>
            </a:r>
            <a:r>
              <a:rPr lang="en-US" dirty="0"/>
              <a:t>(): Allocate Space and Copy a 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C11A4-B8AF-F42D-686D-F1FF83C54F39}"/>
              </a:ext>
            </a:extLst>
          </p:cNvPr>
          <p:cNvSpPr txBox="1"/>
          <p:nvPr/>
        </p:nvSpPr>
        <p:spPr>
          <a:xfrm>
            <a:off x="336332" y="1182817"/>
            <a:ext cx="11698014" cy="48474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solidFill>
                  <a:schemeClr val="tx2"/>
                </a:solidFill>
              </a:rPr>
              <a:t> is a function that has a </a:t>
            </a:r>
            <a:r>
              <a:rPr lang="en-US" sz="2400" b="1" dirty="0">
                <a:solidFill>
                  <a:schemeClr val="tx2"/>
                </a:solidFill>
              </a:rPr>
              <a:t>side effect </a:t>
            </a:r>
            <a:r>
              <a:rPr lang="en-US" sz="2400" dirty="0">
                <a:solidFill>
                  <a:schemeClr val="tx2"/>
                </a:solidFill>
              </a:rPr>
              <a:t>of returning a </a:t>
            </a:r>
            <a:r>
              <a:rPr lang="en-US" sz="2400" b="1" dirty="0">
                <a:solidFill>
                  <a:schemeClr val="tx2"/>
                </a:solidFill>
              </a:rPr>
              <a:t>null-terminated</a:t>
            </a:r>
            <a:r>
              <a:rPr lang="en-US" sz="2400" dirty="0">
                <a:solidFill>
                  <a:schemeClr val="tx2"/>
                </a:solidFill>
              </a:rPr>
              <a:t>, heap-allocated string copy of the provided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Alternative: 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solidFill>
                  <a:schemeClr val="tx2"/>
                </a:solidFill>
              </a:rPr>
              <a:t> and copy the string with </a:t>
            </a:r>
            <a:r>
              <a:rPr lang="en-US" sz="2400" dirty="0" err="1">
                <a:solidFill>
                  <a:schemeClr val="tx2"/>
                </a:solidFill>
              </a:rPr>
              <a:t>strncpy</a:t>
            </a:r>
            <a:r>
              <a:rPr lang="en-US" sz="2400" dirty="0">
                <a:solidFill>
                  <a:schemeClr val="tx2"/>
                </a:solidFill>
              </a:rPr>
              <a:t>();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The caller is responsible for freeing this memory when no longer needed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ECDBED-73E0-CD5E-D6DF-E88D9EA37122}"/>
              </a:ext>
            </a:extLst>
          </p:cNvPr>
          <p:cNvGraphicFramePr>
            <a:graphicFrameLocks noGrp="1"/>
          </p:cNvGraphicFramePr>
          <p:nvPr/>
        </p:nvGraphicFramePr>
        <p:xfrm>
          <a:off x="4079143" y="5400631"/>
          <a:ext cx="4876800" cy="3708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637127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77694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551078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777850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623418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40892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256676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03CE594-F5DA-E914-78E0-F0157EE71CA7}"/>
              </a:ext>
            </a:extLst>
          </p:cNvPr>
          <p:cNvGrpSpPr/>
          <p:nvPr/>
        </p:nvGrpSpPr>
        <p:grpSpPr>
          <a:xfrm>
            <a:off x="1657553" y="5433096"/>
            <a:ext cx="2421590" cy="381274"/>
            <a:chOff x="950113" y="6385521"/>
            <a:chExt cx="2421590" cy="381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48CADD-CD69-BE01-FBE1-35C8C3DEC7FE}"/>
                </a:ext>
              </a:extLst>
            </p:cNvPr>
            <p:cNvSpPr txBox="1"/>
            <p:nvPr/>
          </p:nvSpPr>
          <p:spPr>
            <a:xfrm>
              <a:off x="950113" y="638552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str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25DBD1-C438-49BB-550D-CFDB820F2C1A}"/>
                </a:ext>
              </a:extLst>
            </p:cNvPr>
            <p:cNvSpPr txBox="1"/>
            <p:nvPr/>
          </p:nvSpPr>
          <p:spPr>
            <a:xfrm>
              <a:off x="1391259" y="6397463"/>
              <a:ext cx="6335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</a:t>
              </a:r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7F1C799C-2C00-4285-1767-D2F7FCCFB1AE}"/>
                </a:ext>
              </a:extLst>
            </p:cNvPr>
            <p:cNvSpPr/>
            <p:nvPr/>
          </p:nvSpPr>
          <p:spPr>
            <a:xfrm>
              <a:off x="1708012" y="6501263"/>
              <a:ext cx="1663691" cy="1617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E5D0C8A-9148-A7F5-F1DF-819E06A6B88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FE18B8-7326-1860-A286-C33541BC26EF}"/>
              </a:ext>
            </a:extLst>
          </p:cNvPr>
          <p:cNvSpPr txBox="1"/>
          <p:nvPr/>
        </p:nvSpPr>
        <p:spPr>
          <a:xfrm>
            <a:off x="1787340" y="3298781"/>
            <a:ext cx="8795998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*str =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*str = 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 points at a mutable string</a:t>
            </a:r>
          </a:p>
          <a:p>
            <a:pPr marL="0" indent="0">
              <a:buNone/>
            </a:pP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free(str);  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caller correctly frees up space allocated by 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= NULL;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1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84" y="141110"/>
            <a:ext cx="10515600" cy="494510"/>
          </a:xfrm>
        </p:spPr>
        <p:txBody>
          <a:bodyPr/>
          <a:lstStyle/>
          <a:p>
            <a:r>
              <a:rPr lang="en-US" dirty="0"/>
              <a:t>Heap Memory "Leaks"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3765" y="978321"/>
            <a:ext cx="11674014" cy="528836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memory leak </a:t>
            </a:r>
            <a:r>
              <a:rPr lang="en-US" dirty="0"/>
              <a:t>is when you </a:t>
            </a:r>
            <a:r>
              <a:rPr lang="en-US" b="1" dirty="0">
                <a:solidFill>
                  <a:schemeClr val="accent1"/>
                </a:solidFill>
              </a:rPr>
              <a:t>allocate memory </a:t>
            </a:r>
            <a:r>
              <a:rPr lang="en-US" dirty="0">
                <a:solidFill>
                  <a:schemeClr val="accent1"/>
                </a:solidFill>
              </a:rPr>
              <a:t>on the heap, </a:t>
            </a:r>
            <a:r>
              <a:rPr lang="en-US" b="1" dirty="0">
                <a:solidFill>
                  <a:schemeClr val="accent1"/>
                </a:solidFill>
              </a:rPr>
              <a:t>but never free it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sz="3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Best practice: </a:t>
            </a:r>
            <a:r>
              <a:rPr lang="en-US" dirty="0"/>
              <a:t>free up memory </a:t>
            </a:r>
            <a:r>
              <a:rPr lang="en-US" dirty="0">
                <a:solidFill>
                  <a:srgbClr val="0070C0"/>
                </a:solidFill>
              </a:rPr>
              <a:t>you allocated </a:t>
            </a:r>
            <a:r>
              <a:rPr lang="en-US" dirty="0"/>
              <a:t>when you no longer need it</a:t>
            </a:r>
          </a:p>
          <a:p>
            <a:pPr lvl="1"/>
            <a:r>
              <a:rPr lang="en-US" dirty="0"/>
              <a:t> If you keep allocating memory, you may run out of memory in the heap!</a:t>
            </a:r>
          </a:p>
          <a:p>
            <a:r>
              <a:rPr lang="en-US" dirty="0">
                <a:solidFill>
                  <a:srgbClr val="0070C0"/>
                </a:solidFill>
              </a:rPr>
              <a:t>Memory leaks </a:t>
            </a:r>
            <a:r>
              <a:rPr lang="en-US" dirty="0"/>
              <a:t>may cause </a:t>
            </a:r>
            <a:r>
              <a:rPr lang="en-US" dirty="0">
                <a:solidFill>
                  <a:srgbClr val="C00000"/>
                </a:solidFill>
              </a:rPr>
              <a:t>long running programs to fault </a:t>
            </a:r>
            <a:r>
              <a:rPr lang="en-US" dirty="0"/>
              <a:t>when they </a:t>
            </a:r>
            <a:r>
              <a:rPr lang="en-US" dirty="0">
                <a:solidFill>
                  <a:srgbClr val="F3753F"/>
                </a:solidFill>
              </a:rPr>
              <a:t>exhaust OS memory limits</a:t>
            </a:r>
          </a:p>
          <a:p>
            <a:r>
              <a:rPr lang="en-US" dirty="0" err="1">
                <a:solidFill>
                  <a:srgbClr val="F37440"/>
                </a:solidFill>
              </a:rPr>
              <a:t>Valgrind</a:t>
            </a:r>
            <a:r>
              <a:rPr lang="en-US" dirty="0"/>
              <a:t> is a tool for finding memory leaks (not pre-installed in all </a:t>
            </a:r>
            <a:r>
              <a:rPr lang="en-US" dirty="0" err="1"/>
              <a:t>linux</a:t>
            </a:r>
            <a:r>
              <a:rPr lang="en-US" dirty="0"/>
              <a:t> distributions though!)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1410969" y="1532190"/>
            <a:ext cx="937005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leaky_memory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code that never calls free() to deallocates the memory */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return;  // you lose the address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when leaving scope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0A1E3-9838-1C40-85DE-5373B486EFE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9474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CB0B-2A0F-EB40-92FD-6BA31CE5E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90" y="96026"/>
            <a:ext cx="10515600" cy="488994"/>
          </a:xfrm>
        </p:spPr>
        <p:txBody>
          <a:bodyPr/>
          <a:lstStyle/>
          <a:p>
            <a:r>
              <a:rPr lang="en-US" dirty="0"/>
              <a:t>Introduction to Structs – An Aggregate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81FC0-DC8F-5341-BCEE-46140132EF7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5291" y="548323"/>
            <a:ext cx="11041420" cy="590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accent1"/>
                </a:solidFill>
                <a:cs typeface="Calibri" panose="020F0502020204030204" pitchFamily="34" charset="0"/>
              </a:rPr>
              <a:t>Structs</a:t>
            </a:r>
            <a:r>
              <a:rPr lang="en-US" sz="2200" b="1" dirty="0">
                <a:cs typeface="Calibri" panose="020F0502020204030204" pitchFamily="34" charset="0"/>
              </a:rPr>
              <a:t> </a:t>
            </a:r>
            <a:r>
              <a:rPr lang="en-US" sz="2200" dirty="0">
                <a:cs typeface="Calibri" panose="020F0502020204030204" pitchFamily="34" charset="0"/>
              </a:rPr>
              <a:t>are a</a:t>
            </a:r>
            <a:r>
              <a:rPr lang="en-US" sz="2200" b="1" dirty="0"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chemeClr val="accent1"/>
                </a:solidFill>
                <a:cs typeface="Calibri" panose="020F0502020204030204" pitchFamily="34" charset="0"/>
              </a:rPr>
              <a:t>collection (or aggregation) of values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 </a:t>
            </a:r>
            <a:r>
              <a:rPr lang="en-US" sz="2200" dirty="0">
                <a:cs typeface="Calibri" panose="020F0502020204030204" pitchFamily="34" charset="0"/>
              </a:rPr>
              <a:t>grouped </a:t>
            </a:r>
            <a:r>
              <a:rPr lang="en-US" sz="2200" dirty="0">
                <a:solidFill>
                  <a:schemeClr val="accent5"/>
                </a:solidFill>
                <a:cs typeface="Calibri" panose="020F0502020204030204" pitchFamily="34" charset="0"/>
              </a:rPr>
              <a:t>under a </a:t>
            </a:r>
            <a:r>
              <a:rPr lang="en-US" sz="2200" b="1" dirty="0">
                <a:solidFill>
                  <a:schemeClr val="accent5"/>
                </a:solidFill>
                <a:cs typeface="Calibri" panose="020F0502020204030204" pitchFamily="34" charset="0"/>
              </a:rPr>
              <a:t>single name</a:t>
            </a:r>
          </a:p>
          <a:p>
            <a:pPr lvl="1"/>
            <a:r>
              <a:rPr lang="en-US" sz="2200" dirty="0">
                <a:cs typeface="Calibri" panose="020F0502020204030204" pitchFamily="34" charset="0"/>
              </a:rPr>
              <a:t>Each 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variable </a:t>
            </a:r>
            <a:r>
              <a:rPr lang="en-US" sz="2200" dirty="0">
                <a:solidFill>
                  <a:schemeClr val="accent6"/>
                </a:solidFill>
                <a:cs typeface="Calibri" panose="020F0502020204030204" pitchFamily="34" charset="0"/>
              </a:rPr>
              <a:t>in a 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struct is called a </a:t>
            </a:r>
            <a:r>
              <a:rPr lang="en-US" sz="2200" b="1" dirty="0">
                <a:solidFill>
                  <a:schemeClr val="accent1"/>
                </a:solidFill>
                <a:cs typeface="Calibri" panose="020F0502020204030204" pitchFamily="34" charset="0"/>
              </a:rPr>
              <a:t>member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 </a:t>
            </a:r>
            <a:r>
              <a:rPr lang="en-US" sz="2200" dirty="0">
                <a:cs typeface="Calibri" panose="020F0502020204030204" pitchFamily="34" charset="0"/>
              </a:rPr>
              <a:t>(sometimes </a:t>
            </a:r>
            <a:r>
              <a:rPr lang="en-US" sz="2200" b="1" dirty="0">
                <a:solidFill>
                  <a:schemeClr val="accent3"/>
                </a:solidFill>
                <a:cs typeface="Calibri" panose="020F0502020204030204" pitchFamily="34" charset="0"/>
              </a:rPr>
              <a:t>field</a:t>
            </a:r>
            <a:r>
              <a:rPr lang="en-US" sz="2200" dirty="0">
                <a:cs typeface="Calibri" panose="020F0502020204030204" pitchFamily="34" charset="0"/>
              </a:rPr>
              <a:t> is used) </a:t>
            </a:r>
          </a:p>
          <a:p>
            <a:pPr lvl="1"/>
            <a:r>
              <a:rPr lang="en-US" sz="2200" dirty="0">
                <a:cs typeface="Calibri" panose="020F0502020204030204" pitchFamily="34" charset="0"/>
              </a:rPr>
              <a:t>Each </a:t>
            </a:r>
            <a:r>
              <a:rPr lang="en-US" sz="2200" dirty="0">
                <a:solidFill>
                  <a:srgbClr val="00B050"/>
                </a:solidFill>
                <a:cs typeface="Calibri" panose="020F0502020204030204" pitchFamily="34" charset="0"/>
              </a:rPr>
              <a:t>member</a:t>
            </a:r>
            <a:r>
              <a:rPr lang="en-US" sz="2200" dirty="0">
                <a:cs typeface="Calibri" panose="020F0502020204030204" pitchFamily="34" charset="0"/>
              </a:rPr>
              <a:t> is identified with a </a:t>
            </a:r>
            <a:r>
              <a:rPr lang="en-US" sz="2200" dirty="0">
                <a:solidFill>
                  <a:srgbClr val="F37440"/>
                </a:solidFill>
                <a:cs typeface="Calibri" panose="020F0502020204030204" pitchFamily="34" charset="0"/>
              </a:rPr>
              <a:t>name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Each </a:t>
            </a:r>
            <a:r>
              <a:rPr lang="en-US" sz="2200" dirty="0">
                <a:solidFill>
                  <a:srgbClr val="00B050"/>
                </a:solidFill>
                <a:cs typeface="Calibri" panose="020F0502020204030204" pitchFamily="34" charset="0"/>
              </a:rPr>
              <a:t>member</a:t>
            </a:r>
            <a:r>
              <a:rPr lang="en-US" sz="2200" dirty="0">
                <a:cs typeface="Calibri" panose="020F0502020204030204" pitchFamily="34" charset="0"/>
              </a:rPr>
              <a:t> can be (and quite often are) 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different types, include other structs</a:t>
            </a:r>
          </a:p>
          <a:p>
            <a:pPr lvl="1"/>
            <a:r>
              <a:rPr lang="en-US" sz="2200" dirty="0">
                <a:cs typeface="Calibri" panose="020F0502020204030204" pitchFamily="34" charset="0"/>
              </a:rPr>
              <a:t>Like a Java class, but no associated methods or constructors with a struct</a:t>
            </a:r>
          </a:p>
          <a:p>
            <a:r>
              <a:rPr lang="en-US" sz="2200" dirty="0">
                <a:solidFill>
                  <a:srgbClr val="0070C0"/>
                </a:solidFill>
              </a:rPr>
              <a:t>Structure definition </a:t>
            </a:r>
            <a:r>
              <a:rPr lang="en-US" sz="2200" b="1" dirty="0">
                <a:solidFill>
                  <a:srgbClr val="0070C0"/>
                </a:solidFill>
              </a:rPr>
              <a:t>does not </a:t>
            </a:r>
            <a:r>
              <a:rPr lang="en-US" sz="2200" dirty="0">
                <a:solidFill>
                  <a:srgbClr val="0070C0"/>
                </a:solidFill>
              </a:rPr>
              <a:t>define a variable instance, nor does it allocate memory:</a:t>
            </a:r>
          </a:p>
          <a:p>
            <a:pPr lvl="1"/>
            <a:r>
              <a:rPr lang="en-US" sz="2200" dirty="0"/>
              <a:t>It creates a </a:t>
            </a:r>
            <a:r>
              <a:rPr lang="en-US" sz="2200" dirty="0">
                <a:solidFill>
                  <a:srgbClr val="C00000"/>
                </a:solidFill>
              </a:rPr>
              <a:t>new variable type </a:t>
            </a:r>
            <a:r>
              <a:rPr lang="en-US" sz="2200" dirty="0"/>
              <a:t>uniquely identified by its </a:t>
            </a:r>
            <a:r>
              <a:rPr lang="en-US" sz="2200" dirty="0" err="1">
                <a:solidFill>
                  <a:schemeClr val="accent5"/>
                </a:solidFill>
              </a:rPr>
              <a:t>tagname</a:t>
            </a:r>
            <a:r>
              <a:rPr lang="en-US" sz="2200" dirty="0">
                <a:solidFill>
                  <a:schemeClr val="accent5"/>
                </a:solidFill>
              </a:rPr>
              <a:t>:</a:t>
            </a:r>
          </a:p>
          <a:p>
            <a:pPr marL="354012" lvl="1" indent="0">
              <a:buNone/>
            </a:pP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/>
              <a:t> "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struct</a:t>
            </a:r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 </a:t>
            </a:r>
            <a:r>
              <a:rPr lang="en-US" sz="2200" dirty="0" err="1">
                <a:solidFill>
                  <a:schemeClr val="accent5"/>
                </a:solidFill>
                <a:cs typeface="Courier New" panose="02070309020205020404" pitchFamily="49" charset="0"/>
              </a:rPr>
              <a:t>tagname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includes the 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keyword struct 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and the </a:t>
            </a:r>
            <a:r>
              <a:rPr lang="en-US" sz="2200" dirty="0" err="1">
                <a:solidFill>
                  <a:srgbClr val="7030A0"/>
                </a:solidFill>
                <a:cs typeface="Courier New" panose="02070309020205020404" pitchFamily="49" charset="0"/>
              </a:rPr>
              <a:t>tagname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accent1"/>
                </a:solidFill>
                <a:cs typeface="Courier New" panose="02070309020205020404" pitchFamily="49" charset="0"/>
              </a:rPr>
              <a:t>for this type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553E95-AD20-7A4E-95A0-7BBBF3313139}"/>
              </a:ext>
            </a:extLst>
          </p:cNvPr>
          <p:cNvSpPr txBox="1"/>
          <p:nvPr/>
        </p:nvSpPr>
        <p:spPr>
          <a:xfrm>
            <a:off x="2962595" y="4284841"/>
            <a:ext cx="2860594" cy="17851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tagname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type1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memberN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2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90A614-BEC8-1341-A512-5433404829D8}"/>
              </a:ext>
            </a:extLst>
          </p:cNvPr>
          <p:cNvGrpSpPr/>
          <p:nvPr/>
        </p:nvGrpSpPr>
        <p:grpSpPr>
          <a:xfrm>
            <a:off x="1123871" y="4570243"/>
            <a:ext cx="2183451" cy="1214299"/>
            <a:chOff x="976652" y="2785341"/>
            <a:chExt cx="2183451" cy="12142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D23470-7A30-6C44-BD78-A24255260602}"/>
                </a:ext>
              </a:extLst>
            </p:cNvPr>
            <p:cNvSpPr txBox="1"/>
            <p:nvPr/>
          </p:nvSpPr>
          <p:spPr>
            <a:xfrm>
              <a:off x="976652" y="2785341"/>
              <a:ext cx="14755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Easy to forget semicolon!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DA1ADBC-0A9A-784F-8E7D-9DE4A187078D}"/>
                </a:ext>
              </a:extLst>
            </p:cNvPr>
            <p:cNvCxnSpPr>
              <a:cxnSpLocks/>
            </p:cNvCxnSpPr>
            <p:nvPr/>
          </p:nvCxnSpPr>
          <p:spPr>
            <a:xfrm>
              <a:off x="2452204" y="3429000"/>
              <a:ext cx="707899" cy="57064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9E870F-5156-7043-8DF2-A10E2B9C18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93C9DE-4582-0E6E-3CCF-1856967B9E86}"/>
              </a:ext>
            </a:extLst>
          </p:cNvPr>
          <p:cNvSpPr txBox="1"/>
          <p:nvPr/>
        </p:nvSpPr>
        <p:spPr>
          <a:xfrm>
            <a:off x="7419876" y="4185880"/>
            <a:ext cx="3002834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*make;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year;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20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9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21" grpId="0" animBg="1"/>
      <p:bldP spid="19" grpId="0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D33734-3449-8E48-AE43-48115E63D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1135" y="1880402"/>
            <a:ext cx="6388832" cy="4048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5D4F6-4B2C-384C-97B5-0C1268DB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382"/>
            <a:ext cx="12100562" cy="484323"/>
          </a:xfrm>
        </p:spPr>
        <p:txBody>
          <a:bodyPr/>
          <a:lstStyle/>
          <a:p>
            <a:r>
              <a:rPr lang="en-US" sz="2800" dirty="0"/>
              <a:t>Memory Triangle: Hardware Cost/Performance/Capacity Tiers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021E7-5C98-7C43-8D81-71ABD8EE3BC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07098C-1036-393C-C257-5228F0362AE9}"/>
              </a:ext>
            </a:extLst>
          </p:cNvPr>
          <p:cNvGrpSpPr/>
          <p:nvPr/>
        </p:nvGrpSpPr>
        <p:grpSpPr>
          <a:xfrm>
            <a:off x="187098" y="4461974"/>
            <a:ext cx="3385998" cy="674916"/>
            <a:chOff x="7631672" y="2560925"/>
            <a:chExt cx="3385998" cy="6749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4B3F70-AC32-235E-DED3-4FBA13447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8345396" y="2560925"/>
              <a:ext cx="2672274" cy="6205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FA50C4-1EBE-B1BF-A726-26526FBF1F08}"/>
                </a:ext>
              </a:extLst>
            </p:cNvPr>
            <p:cNvSpPr txBox="1"/>
            <p:nvPr/>
          </p:nvSpPr>
          <p:spPr>
            <a:xfrm>
              <a:off x="7631672" y="2589510"/>
              <a:ext cx="782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DIMM memory Module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1034CB-5FE2-2C56-FD1F-6020FEF77724}"/>
              </a:ext>
            </a:extLst>
          </p:cNvPr>
          <p:cNvGrpSpPr/>
          <p:nvPr/>
        </p:nvGrpSpPr>
        <p:grpSpPr>
          <a:xfrm>
            <a:off x="1292632" y="2929517"/>
            <a:ext cx="2793943" cy="3039745"/>
            <a:chOff x="8737206" y="1028468"/>
            <a:chExt cx="2793943" cy="3039745"/>
          </a:xfrm>
        </p:grpSpPr>
        <p:pic>
          <p:nvPicPr>
            <p:cNvPr id="1026" name="Picture 2" descr="980 PRO PCIe 4.0 NVMe SSD 1TB Memory &amp; Storage - MZ-V8P1T0B/AM | Samsung US">
              <a:extLst>
                <a:ext uri="{FF2B5EF4-FFF2-40B4-BE49-F238E27FC236}">
                  <a16:creationId xmlns:a16="http://schemas.microsoft.com/office/drawing/2014/main" id="{9F1ED529-3157-3380-8CC1-F37E83379B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37206" y="3396742"/>
              <a:ext cx="1810332" cy="50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1A007B6-D4CF-D5BB-D12B-7902BACA1D00}"/>
                </a:ext>
              </a:extLst>
            </p:cNvPr>
            <p:cNvSpPr/>
            <p:nvPr/>
          </p:nvSpPr>
          <p:spPr>
            <a:xfrm>
              <a:off x="10808380" y="1028468"/>
              <a:ext cx="690219" cy="4572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BA22D85-FB16-D9F6-A5C7-9B84DC3D2146}"/>
                </a:ext>
              </a:extLst>
            </p:cNvPr>
            <p:cNvSpPr/>
            <p:nvPr/>
          </p:nvSpPr>
          <p:spPr>
            <a:xfrm rot="16200000" flipV="1">
              <a:off x="10207805" y="2361272"/>
              <a:ext cx="2600967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7DF6F7A-A9B3-13B4-108E-F1ACD9F6E3A9}"/>
                </a:ext>
              </a:extLst>
            </p:cNvPr>
            <p:cNvSpPr/>
            <p:nvPr/>
          </p:nvSpPr>
          <p:spPr>
            <a:xfrm flipV="1">
              <a:off x="10448083" y="3618097"/>
              <a:ext cx="1083066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24BFC59-B0A2-7549-710C-6792D7B19AF3}"/>
                </a:ext>
              </a:extLst>
            </p:cNvPr>
            <p:cNvSpPr txBox="1"/>
            <p:nvPr/>
          </p:nvSpPr>
          <p:spPr>
            <a:xfrm>
              <a:off x="10547538" y="3698881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PCI-E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9C9D9-4798-1E27-C7D1-444850ED02A9}"/>
              </a:ext>
            </a:extLst>
          </p:cNvPr>
          <p:cNvGrpSpPr/>
          <p:nvPr/>
        </p:nvGrpSpPr>
        <p:grpSpPr>
          <a:xfrm>
            <a:off x="97447" y="2528139"/>
            <a:ext cx="3299795" cy="1971630"/>
            <a:chOff x="7542021" y="627090"/>
            <a:chExt cx="3299795" cy="1971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02A87E-0CF5-813E-932E-108666200982}"/>
                </a:ext>
              </a:extLst>
            </p:cNvPr>
            <p:cNvSpPr txBox="1"/>
            <p:nvPr/>
          </p:nvSpPr>
          <p:spPr>
            <a:xfrm>
              <a:off x="7565391" y="627090"/>
              <a:ext cx="3276425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     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CD94E7-6E77-80BB-8DAC-93ADB4A92D0F}"/>
                </a:ext>
              </a:extLst>
            </p:cNvPr>
            <p:cNvSpPr txBox="1"/>
            <p:nvPr/>
          </p:nvSpPr>
          <p:spPr>
            <a:xfrm>
              <a:off x="9005933" y="722592"/>
              <a:ext cx="109517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ALU &amp; Logic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139BFE-FDA9-392D-E549-3CFCE0F20280}"/>
                </a:ext>
              </a:extLst>
            </p:cNvPr>
            <p:cNvSpPr/>
            <p:nvPr/>
          </p:nvSpPr>
          <p:spPr>
            <a:xfrm rot="5400000">
              <a:off x="9119012" y="2347819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89BDB6-F0EC-B46A-3248-026C22DEA101}"/>
                </a:ext>
              </a:extLst>
            </p:cNvPr>
            <p:cNvSpPr txBox="1"/>
            <p:nvPr/>
          </p:nvSpPr>
          <p:spPr>
            <a:xfrm>
              <a:off x="8189620" y="222938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D68056-469A-4E57-8A0C-46A4BB503B00}"/>
                </a:ext>
              </a:extLst>
            </p:cNvPr>
            <p:cNvSpPr txBox="1"/>
            <p:nvPr/>
          </p:nvSpPr>
          <p:spPr>
            <a:xfrm>
              <a:off x="9903616" y="222017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C8C676-1BB7-7F6E-D6E3-AECADC0DC615}"/>
                </a:ext>
              </a:extLst>
            </p:cNvPr>
            <p:cNvSpPr/>
            <p:nvPr/>
          </p:nvSpPr>
          <p:spPr>
            <a:xfrm rot="5400000">
              <a:off x="9020268" y="2358447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5A9E69-8253-E83A-DA67-0FC8DC0D3246}"/>
                </a:ext>
              </a:extLst>
            </p:cNvPr>
            <p:cNvSpPr/>
            <p:nvPr/>
          </p:nvSpPr>
          <p:spPr>
            <a:xfrm rot="5400000">
              <a:off x="9703103" y="2355791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3F97ED-A5CE-57AC-7149-34697992F44A}"/>
                </a:ext>
              </a:extLst>
            </p:cNvPr>
            <p:cNvSpPr/>
            <p:nvPr/>
          </p:nvSpPr>
          <p:spPr>
            <a:xfrm rot="5400000">
              <a:off x="9604359" y="2366419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E7A48F-1810-39A8-CD85-D1EBDA05E815}"/>
                </a:ext>
              </a:extLst>
            </p:cNvPr>
            <p:cNvSpPr txBox="1"/>
            <p:nvPr/>
          </p:nvSpPr>
          <p:spPr>
            <a:xfrm>
              <a:off x="7625817" y="842498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Registers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CD9093-53AC-F028-CE65-B770D9F269AD}"/>
                </a:ext>
              </a:extLst>
            </p:cNvPr>
            <p:cNvSpPr txBox="1"/>
            <p:nvPr/>
          </p:nvSpPr>
          <p:spPr>
            <a:xfrm>
              <a:off x="8913794" y="1801006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Caches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DF30E7-9571-47DA-F9AF-449EF5C6951E}"/>
                </a:ext>
              </a:extLst>
            </p:cNvPr>
            <p:cNvSpPr/>
            <p:nvPr/>
          </p:nvSpPr>
          <p:spPr>
            <a:xfrm rot="5400000">
              <a:off x="9057544" y="1563885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61CE96-CF42-8C27-B0F7-20AA51825FBC}"/>
                </a:ext>
              </a:extLst>
            </p:cNvPr>
            <p:cNvSpPr txBox="1"/>
            <p:nvPr/>
          </p:nvSpPr>
          <p:spPr>
            <a:xfrm>
              <a:off x="8181584" y="146583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2A017B-3260-4EF9-F265-32C9B55CB937}"/>
                </a:ext>
              </a:extLst>
            </p:cNvPr>
            <p:cNvSpPr txBox="1"/>
            <p:nvPr/>
          </p:nvSpPr>
          <p:spPr>
            <a:xfrm>
              <a:off x="9868661" y="146724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B0ACBF0-061B-195D-AF54-418A2E717555}"/>
                </a:ext>
              </a:extLst>
            </p:cNvPr>
            <p:cNvSpPr/>
            <p:nvPr/>
          </p:nvSpPr>
          <p:spPr>
            <a:xfrm rot="5400000">
              <a:off x="8958800" y="1574513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0BF03BF-7629-E653-3082-D320E5146A8F}"/>
                </a:ext>
              </a:extLst>
            </p:cNvPr>
            <p:cNvSpPr/>
            <p:nvPr/>
          </p:nvSpPr>
          <p:spPr>
            <a:xfrm rot="5400000">
              <a:off x="9641635" y="1571857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2350737-513C-725C-7D08-7E71A7DA7CEE}"/>
                </a:ext>
              </a:extLst>
            </p:cNvPr>
            <p:cNvSpPr/>
            <p:nvPr/>
          </p:nvSpPr>
          <p:spPr>
            <a:xfrm rot="5400000">
              <a:off x="9542891" y="1582485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B370B4-E432-1AFF-689C-320083E41EC8}"/>
                </a:ext>
              </a:extLst>
            </p:cNvPr>
            <p:cNvSpPr txBox="1"/>
            <p:nvPr/>
          </p:nvSpPr>
          <p:spPr>
            <a:xfrm>
              <a:off x="7542021" y="194419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CPU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60031B1-B625-E88A-8C7B-6AB1DBED73C9}"/>
              </a:ext>
            </a:extLst>
          </p:cNvPr>
          <p:cNvSpPr txBox="1"/>
          <p:nvPr/>
        </p:nvSpPr>
        <p:spPr>
          <a:xfrm>
            <a:off x="8000717" y="5247110"/>
            <a:ext cx="15119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~300 K Cycles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555ABCC-678D-174A-71BA-B5B8038CEAE5}"/>
              </a:ext>
            </a:extLst>
          </p:cNvPr>
          <p:cNvSpPr txBox="1"/>
          <p:nvPr/>
        </p:nvSpPr>
        <p:spPr>
          <a:xfrm>
            <a:off x="9456477" y="5163436"/>
            <a:ext cx="282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Largest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Slowest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Lowest Cost $/capacity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EC4969E-0F38-F52C-BCCE-AF542D5B9228}"/>
              </a:ext>
            </a:extLst>
          </p:cNvPr>
          <p:cNvSpPr txBox="1">
            <a:spLocks/>
          </p:cNvSpPr>
          <p:nvPr/>
        </p:nvSpPr>
        <p:spPr>
          <a:xfrm>
            <a:off x="3102964" y="668344"/>
            <a:ext cx="5985575" cy="1031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</a:rPr>
              <a:t>Assume each instruction takes 1 clock cycle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Clock cycle =~ time to access; larger is </a:t>
            </a:r>
            <a:r>
              <a:rPr lang="en-US" sz="2200" dirty="0">
                <a:solidFill>
                  <a:srgbClr val="0070C0"/>
                </a:solidFill>
              </a:rPr>
              <a:t>slower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054DBF-C8B7-F0F4-27E2-9448B6565F0D}"/>
              </a:ext>
            </a:extLst>
          </p:cNvPr>
          <p:cNvSpPr/>
          <p:nvPr/>
        </p:nvSpPr>
        <p:spPr>
          <a:xfrm>
            <a:off x="8177276" y="1880402"/>
            <a:ext cx="1279201" cy="2396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-Down Arrow 24">
            <a:extLst>
              <a:ext uri="{FF2B5EF4-FFF2-40B4-BE49-F238E27FC236}">
                <a16:creationId xmlns:a16="http://schemas.microsoft.com/office/drawing/2014/main" id="{ACEC9231-AB73-4467-F4F0-443FDC886D4B}"/>
              </a:ext>
            </a:extLst>
          </p:cNvPr>
          <p:cNvSpPr/>
          <p:nvPr/>
        </p:nvSpPr>
        <p:spPr>
          <a:xfrm rot="19868102">
            <a:off x="9093027" y="2692446"/>
            <a:ext cx="594360" cy="2675629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915F2-024A-F7F2-3491-2E1161158A4A}"/>
              </a:ext>
            </a:extLst>
          </p:cNvPr>
          <p:cNvSpPr txBox="1"/>
          <p:nvPr/>
        </p:nvSpPr>
        <p:spPr>
          <a:xfrm>
            <a:off x="7678165" y="2034198"/>
            <a:ext cx="282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Smallest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Highest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Highest cost/capacity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A99B1-064A-DD29-620D-BF6A8BD23F53}"/>
              </a:ext>
            </a:extLst>
          </p:cNvPr>
          <p:cNvSpPr txBox="1"/>
          <p:nvPr/>
        </p:nvSpPr>
        <p:spPr>
          <a:xfrm>
            <a:off x="2017189" y="6121856"/>
            <a:ext cx="933672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Design Goal: </a:t>
            </a:r>
            <a:r>
              <a:rPr lang="en-US" dirty="0">
                <a:solidFill>
                  <a:schemeClr val="accent1"/>
                </a:solidFill>
              </a:rPr>
              <a:t>best performance </a:t>
            </a:r>
            <a:r>
              <a:rPr lang="en-US" dirty="0"/>
              <a:t>at </a:t>
            </a:r>
            <a:r>
              <a:rPr lang="en-US" dirty="0">
                <a:solidFill>
                  <a:schemeClr val="accent1"/>
                </a:solidFill>
              </a:rPr>
              <a:t>the lowest (or specific) cost</a:t>
            </a:r>
          </a:p>
          <a:p>
            <a:r>
              <a:rPr lang="en-US" b="1" dirty="0">
                <a:solidFill>
                  <a:schemeClr val="accent1"/>
                </a:solidFill>
              </a:rPr>
              <a:t>Other goals: </a:t>
            </a:r>
            <a:r>
              <a:rPr lang="en-US" dirty="0">
                <a:solidFill>
                  <a:schemeClr val="accent1"/>
                </a:solidFill>
              </a:rPr>
              <a:t>performance/energy (operating cost), expandability, high margin (price/cost)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1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Front</a:t>
            </a:r>
            <a:r>
              <a:rPr lang="en-US" dirty="0"/>
              <a:t> of the List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FDB8C1D-6198-76C0-1B77-FB3546FBB170}"/>
              </a:ext>
            </a:extLst>
          </p:cNvPr>
          <p:cNvSpPr/>
          <p:nvPr/>
        </p:nvSpPr>
        <p:spPr bwMode="auto">
          <a:xfrm>
            <a:off x="7615557" y="62719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88D07C9-53C4-1C89-B317-CE58EF28585C}"/>
              </a:ext>
            </a:extLst>
          </p:cNvPr>
          <p:cNvSpPr/>
          <p:nvPr/>
        </p:nvSpPr>
        <p:spPr bwMode="auto">
          <a:xfrm>
            <a:off x="98872" y="530251"/>
            <a:ext cx="6889757" cy="42856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node;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 at front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when passed head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link)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(name)) ==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free(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return NULL;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 = year;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link;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5717628" y="2581414"/>
            <a:ext cx="6207877" cy="25437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calling function body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*head = NULL;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front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3D04D71-F97C-E874-18BB-AD446369F545}"/>
              </a:ext>
            </a:extLst>
          </p:cNvPr>
          <p:cNvGrpSpPr/>
          <p:nvPr/>
        </p:nvGrpSpPr>
        <p:grpSpPr>
          <a:xfrm>
            <a:off x="174707" y="5630005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EA9BB7-490F-4EA6-DF6A-2E220DDA481E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1AE0562-C1F2-0C81-E05D-D387146BDA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79EC8EB-5155-DC97-736E-AE0338C9E59C}"/>
              </a:ext>
            </a:extLst>
          </p:cNvPr>
          <p:cNvGrpSpPr/>
          <p:nvPr/>
        </p:nvGrpSpPr>
        <p:grpSpPr>
          <a:xfrm>
            <a:off x="1706037" y="5406300"/>
            <a:ext cx="3180637" cy="1226320"/>
            <a:chOff x="1706037" y="5406300"/>
            <a:chExt cx="3180637" cy="12263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9E5BA5-984F-6CFD-2310-D68D0F5630E8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DFB9006-F68C-A30A-3AAB-A29BF946BEE2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DE0378-E591-CA42-BE39-0AA0021E4F93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5916FF-65EB-9A9B-00D8-AA0235BEB036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1DD2EB-60C6-0A74-B7E2-EF9678191CC3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F4FD07-4A67-523A-0515-112EFAB8C57F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2D987D-2E06-0875-56E3-68C1E319C6DA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02CB9E7-1357-9E5C-6878-3A3B7E9576BD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3E2E802-FB76-7461-1D38-4466D9B8668D}"/>
              </a:ext>
            </a:extLst>
          </p:cNvPr>
          <p:cNvGrpSpPr/>
          <p:nvPr/>
        </p:nvGrpSpPr>
        <p:grpSpPr>
          <a:xfrm>
            <a:off x="5841612" y="5494521"/>
            <a:ext cx="6086166" cy="1262306"/>
            <a:chOff x="5841612" y="5494521"/>
            <a:chExt cx="6086166" cy="12623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88B381-0127-A706-4897-B0E3E55BCBDD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B8BAEC3-A014-52CF-0ADD-30CA1010AC38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5A6ACB-138F-9281-308C-9A277AF91A30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C1262E-3097-6E0F-F849-FE5F2156C427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1579BC-EB98-3068-F00D-3DED103DEDD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37B55D-6921-B7A2-1307-BAAD0A854814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854CFF-FAA6-3C39-2467-2BF22BC347AC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27B171B-B394-25AC-9ADD-4A5897260EA3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FC65312-6F69-3FEF-8FB6-6F053F316C48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A81428-A080-147A-13A1-4DF897AA5F3B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E8684F-1D3B-33B9-A910-A8D12E7A7E56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F50445-8327-BC37-465F-FE5A2F7118E0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0ABB8A3-EF55-2656-AAA3-6B911A9B4046}"/>
                </a:ext>
              </a:extLst>
            </p:cNvPr>
            <p:cNvCxnSpPr>
              <a:cxnSpLocks/>
              <a:endCxn id="29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506652F-41BA-68BC-1AB0-6A6DCABEF68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B8FBEC-3A59-612E-4EFF-05C6B6CE98A3}"/>
              </a:ext>
            </a:extLst>
          </p:cNvPr>
          <p:cNvGrpSpPr/>
          <p:nvPr/>
        </p:nvGrpSpPr>
        <p:grpSpPr>
          <a:xfrm>
            <a:off x="2464809" y="3853300"/>
            <a:ext cx="3934266" cy="1195094"/>
            <a:chOff x="1714726" y="3162644"/>
            <a:chExt cx="3934266" cy="11950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8785F-C2CB-EC9B-0811-797537B44F79}"/>
                </a:ext>
              </a:extLst>
            </p:cNvPr>
            <p:cNvSpPr txBox="1"/>
            <p:nvPr/>
          </p:nvSpPr>
          <p:spPr>
            <a:xfrm>
              <a:off x="1714726" y="3434408"/>
              <a:ext cx="296212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Never use head here!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you can lose your linked list</a:t>
              </a:r>
            </a:p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if </a:t>
              </a:r>
              <a:r>
                <a:rPr lang="en-US" sz="1800" b="0" dirty="0" err="1">
                  <a:solidFill>
                    <a:srgbClr val="FF0000"/>
                  </a:solidFill>
                  <a:latin typeface="Calibri" pitchFamily="34" charset="0"/>
                </a:rPr>
                <a:t>creatNode</a:t>
              </a:r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() fails!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DE6762-2A8A-5B6B-A32B-2718F320C8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846" y="3162644"/>
              <a:ext cx="972146" cy="2717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77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96037" y="545008"/>
            <a:ext cx="7219122" cy="56981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node and insert at the end of the list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// base case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((new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(year, name, NULL))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NULL;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head;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1963849-7D6E-853C-FFDD-A160EE0C29A4}"/>
              </a:ext>
            </a:extLst>
          </p:cNvPr>
          <p:cNvSpPr/>
          <p:nvPr/>
        </p:nvSpPr>
        <p:spPr bwMode="auto">
          <a:xfrm>
            <a:off x="4352144" y="5064603"/>
            <a:ext cx="6433777" cy="177950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NULL;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end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C6FB34-75AB-FEFD-811A-904AF32AD28C}"/>
              </a:ext>
            </a:extLst>
          </p:cNvPr>
          <p:cNvGrpSpPr/>
          <p:nvPr/>
        </p:nvGrpSpPr>
        <p:grpSpPr>
          <a:xfrm>
            <a:off x="8498724" y="437662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7D1894-71ED-8754-9829-2F9CE6FF5E79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9B7687-D041-889E-67F7-499AD063D010}"/>
              </a:ext>
            </a:extLst>
          </p:cNvPr>
          <p:cNvGrpSpPr/>
          <p:nvPr/>
        </p:nvGrpSpPr>
        <p:grpSpPr>
          <a:xfrm>
            <a:off x="7333300" y="1425033"/>
            <a:ext cx="3180637" cy="1226320"/>
            <a:chOff x="1706037" y="5406300"/>
            <a:chExt cx="3180637" cy="12263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794206-C91D-C856-FE49-3F93993FE440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E6CF0B-2367-D04A-3815-024FF44793E1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E6DF74-2CA4-803A-FD36-DDD5BC8B8C8B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FE1AE1-F61B-7477-9009-08A983A8AB91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DABB89-5D61-F2B9-B091-24A4D8B99F96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47C1C7-C34B-4D2B-5C10-07D188FC8BC9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8C93D9-A26A-BB69-0BCC-3DD456B989EE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4ECC3D-5D40-50B1-461F-9280860956C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D3154D-30BF-7136-1C43-6A372A52C8F9}"/>
              </a:ext>
            </a:extLst>
          </p:cNvPr>
          <p:cNvGrpSpPr/>
          <p:nvPr/>
        </p:nvGrpSpPr>
        <p:grpSpPr>
          <a:xfrm>
            <a:off x="7203273" y="3186252"/>
            <a:ext cx="4806002" cy="1790768"/>
            <a:chOff x="5841612" y="4966059"/>
            <a:chExt cx="4806002" cy="179076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70EB27-58E1-2E04-F87F-7BECAD9F7A33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14608BA-C69C-6242-3CD6-B69E52B98CCF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1503F-7AF9-4E17-30A5-047C0B4D1E73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EB5E61-BFC2-05E5-F392-DF3988BA53C8}"/>
                </a:ext>
              </a:extLst>
            </p:cNvPr>
            <p:cNvSpPr txBox="1"/>
            <p:nvPr/>
          </p:nvSpPr>
          <p:spPr>
            <a:xfrm>
              <a:off x="8572337" y="571163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2606AB-E4D5-00E7-9324-1F00AE8B6D2D}"/>
                </a:ext>
              </a:extLst>
            </p:cNvPr>
            <p:cNvSpPr txBox="1"/>
            <p:nvPr/>
          </p:nvSpPr>
          <p:spPr>
            <a:xfrm>
              <a:off x="9706809" y="5694691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9D4BC5-0344-7695-6D65-9FECD1B14B65}"/>
                </a:ext>
              </a:extLst>
            </p:cNvPr>
            <p:cNvSpPr txBox="1"/>
            <p:nvPr/>
          </p:nvSpPr>
          <p:spPr>
            <a:xfrm>
              <a:off x="8572337" y="5342304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85E051-1163-84A4-9174-D39D818930CE}"/>
                </a:ext>
              </a:extLst>
            </p:cNvPr>
            <p:cNvSpPr txBox="1"/>
            <p:nvPr/>
          </p:nvSpPr>
          <p:spPr>
            <a:xfrm>
              <a:off x="8581160" y="4966059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128CD4B-909C-FF50-E696-5B166956F559}"/>
                </a:ext>
              </a:extLst>
            </p:cNvPr>
            <p:cNvCxnSpPr>
              <a:cxnSpLocks/>
              <a:endCxn id="31" idx="1"/>
            </p:cNvCxnSpPr>
            <p:nvPr/>
          </p:nvCxnSpPr>
          <p:spPr bwMode="auto">
            <a:xfrm>
              <a:off x="8946920" y="5526970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A5586D-BFE2-2A71-C7C1-B5937B4D5A29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54C8FA-722F-21AE-D977-00FE78AC0816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71018A0-3660-9B7A-CFDF-CEC082D0AFBC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BB204F-FEB1-CE66-F753-ABAC13C4970C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FA616D7-BBC8-04CA-9FCA-E1C5E9DF2DE5}"/>
                </a:ext>
              </a:extLst>
            </p:cNvPr>
            <p:cNvCxnSpPr>
              <a:cxnSpLocks/>
              <a:endCxn id="36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20367BB-2F56-9F83-3793-3F1275ED4ACF}"/>
                </a:ext>
              </a:extLst>
            </p:cNvPr>
            <p:cNvCxnSpPr>
              <a:cxnSpLocks/>
              <a:endCxn id="30" idx="1"/>
            </p:cNvCxnSpPr>
            <p:nvPr/>
          </p:nvCxnSpPr>
          <p:spPr bwMode="auto">
            <a:xfrm>
              <a:off x="7399252" y="5690123"/>
              <a:ext cx="1173085" cy="206179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</p:spTree>
    <p:extLst>
      <p:ext uri="{BB962C8B-B14F-4D97-AF65-F5344CB8AC3E}">
        <p14:creationId xmlns:p14="http://schemas.microsoft.com/office/powerpoint/2010/main" val="20776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44" y="528610"/>
            <a:ext cx="10515600" cy="425009"/>
          </a:xfrm>
        </p:spPr>
        <p:txBody>
          <a:bodyPr/>
          <a:lstStyle/>
          <a:p>
            <a:r>
              <a:rPr lang="en-US" dirty="0"/>
              <a:t>"Dumping" the Linked List</a:t>
            </a:r>
            <a:br>
              <a:rPr lang="en-US" dirty="0"/>
            </a:br>
            <a:r>
              <a:rPr lang="en-US" i="1" dirty="0">
                <a:solidFill>
                  <a:schemeClr val="accent5"/>
                </a:solidFill>
              </a:rPr>
              <a:t> </a:t>
            </a:r>
            <a:r>
              <a:rPr lang="en-US" sz="2400" i="1" dirty="0">
                <a:solidFill>
                  <a:schemeClr val="accent5"/>
                </a:solidFill>
              </a:rPr>
              <a:t>"walk the list from head to tail"</a:t>
            </a:r>
            <a:endParaRPr lang="en-US" i="1" dirty="0">
              <a:solidFill>
                <a:schemeClr val="accent5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1322166" y="3542610"/>
            <a:ext cx="8728436" cy="29236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nDumping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 Data\n");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913C7628-EDA5-DB14-EFD9-3F7B04F422AB}"/>
              </a:ext>
            </a:extLst>
          </p:cNvPr>
          <p:cNvSpPr/>
          <p:nvPr/>
        </p:nvSpPr>
        <p:spPr bwMode="auto">
          <a:xfrm>
            <a:off x="7067918" y="3583875"/>
            <a:ext cx="3184816" cy="112023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Dumping All Data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1955 name: Sam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2020 name: Joe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3AC97A-99DB-9EFD-E93E-3572F85F933B}"/>
              </a:ext>
            </a:extLst>
          </p:cNvPr>
          <p:cNvGrpSpPr/>
          <p:nvPr/>
        </p:nvGrpSpPr>
        <p:grpSpPr>
          <a:xfrm>
            <a:off x="5172671" y="2219982"/>
            <a:ext cx="731520" cy="914336"/>
            <a:chOff x="511627" y="3595741"/>
            <a:chExt cx="731520" cy="91433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14661D-3ED4-4A1B-0F83-29AFEEA74813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AC6DDB-0258-336B-967D-BC35CDFA2ACE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332184D-3EBC-93C8-62A6-FBE1E2FC6F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2388A3-1526-8AE5-9D02-08BBEA8A2D60}"/>
              </a:ext>
            </a:extLst>
          </p:cNvPr>
          <p:cNvGrpSpPr/>
          <p:nvPr/>
        </p:nvGrpSpPr>
        <p:grpSpPr>
          <a:xfrm>
            <a:off x="7980927" y="2131678"/>
            <a:ext cx="731520" cy="914336"/>
            <a:chOff x="511627" y="3595741"/>
            <a:chExt cx="731520" cy="91433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A44E1A-8FEF-CEA7-9113-53B7FA609C94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10029B-41A6-DD36-6BC8-3FC16DD7544F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305CD3-E808-6FA8-9A76-4F97F8D86E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E353F9-A0A8-DB98-930C-1656138607BC}"/>
              </a:ext>
            </a:extLst>
          </p:cNvPr>
          <p:cNvGrpSpPr/>
          <p:nvPr/>
        </p:nvGrpSpPr>
        <p:grpSpPr>
          <a:xfrm>
            <a:off x="10789182" y="2396888"/>
            <a:ext cx="731520" cy="670217"/>
            <a:chOff x="4722914" y="3800170"/>
            <a:chExt cx="731520" cy="67021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7C67EE0-5B5F-14B9-B671-A20AB4B06E73}"/>
                </a:ext>
              </a:extLst>
            </p:cNvPr>
            <p:cNvGrpSpPr/>
            <p:nvPr/>
          </p:nvGrpSpPr>
          <p:grpSpPr>
            <a:xfrm>
              <a:off x="4722914" y="3821261"/>
              <a:ext cx="731520" cy="649126"/>
              <a:chOff x="511627" y="3860951"/>
              <a:chExt cx="731520" cy="649126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7A16E7-A086-CFDC-E4C3-E0AAB527176F}"/>
                  </a:ext>
                </a:extLst>
              </p:cNvPr>
              <p:cNvSpPr txBox="1"/>
              <p:nvPr/>
            </p:nvSpPr>
            <p:spPr>
              <a:xfrm>
                <a:off x="716081" y="3860951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74184D-3AD4-BEAE-7AB8-44EAFC39F0CE}"/>
                  </a:ext>
                </a:extLst>
              </p:cNvPr>
              <p:cNvSpPr txBox="1"/>
              <p:nvPr/>
            </p:nvSpPr>
            <p:spPr>
              <a:xfrm>
                <a:off x="511627" y="414074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ptr</a:t>
                </a: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/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667" r="-10000" b="-2069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3D5D38-7FE5-A81B-2B67-92814ED8F779}"/>
              </a:ext>
            </a:extLst>
          </p:cNvPr>
          <p:cNvGrpSpPr/>
          <p:nvPr/>
        </p:nvGrpSpPr>
        <p:grpSpPr>
          <a:xfrm>
            <a:off x="4268844" y="994884"/>
            <a:ext cx="6086166" cy="1262306"/>
            <a:chOff x="5841612" y="5494521"/>
            <a:chExt cx="6086166" cy="12623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D1FFCE-8EA6-C63F-A806-712B6B5D94F8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16A990B-34DC-B630-D382-BB1C9DC150A1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E3143E-16EA-BC3A-834E-2F39A187650D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89F456-270F-53A9-931A-B778AB5F64CC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D123FA-BB32-6E39-1C09-7B6D57EF79F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9E1691-798B-851F-39B2-68681EBACDCC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239A30-C2B7-A811-EFBD-A788DF6F3823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40DD595-5244-97C4-6234-7A83E0560C64}"/>
                </a:ext>
              </a:extLst>
            </p:cNvPr>
            <p:cNvCxnSpPr>
              <a:cxnSpLocks/>
              <a:endCxn id="9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C54260-4417-1551-55C1-CD17397F4AB0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DE56EC-AB6D-D30E-4D9B-51AD27920E61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B84136-8F97-5D76-FA15-8B5DA3C37A78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B5B12-5869-D1C9-5D10-C82C9E8DBFAE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7752C2-ABF8-2C1F-A366-9FF262F8A70E}"/>
                </a:ext>
              </a:extLst>
            </p:cNvPr>
            <p:cNvCxnSpPr>
              <a:cxnSpLocks/>
              <a:endCxn id="14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896D98-AD37-83B1-A1F4-8CA333F48840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FA29AF6-E007-029B-B78B-46A28AFB6D70}"/>
              </a:ext>
            </a:extLst>
          </p:cNvPr>
          <p:cNvSpPr/>
          <p:nvPr/>
        </p:nvSpPr>
        <p:spPr bwMode="auto">
          <a:xfrm>
            <a:off x="584147" y="128091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9698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0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61" y="377700"/>
            <a:ext cx="11016019" cy="715294"/>
          </a:xfrm>
        </p:spPr>
        <p:txBody>
          <a:bodyPr/>
          <a:lstStyle/>
          <a:p>
            <a:r>
              <a:rPr lang="en-US" dirty="0"/>
              <a:t>Allocating an empty Hash Table</a:t>
            </a:r>
            <a:br>
              <a:rPr lang="en-US" dirty="0"/>
            </a:br>
            <a:r>
              <a:rPr lang="en-US" dirty="0"/>
              <a:t>Good use for </a:t>
            </a:r>
            <a:r>
              <a:rPr lang="en-US" dirty="0" err="1"/>
              <a:t>calloc</a:t>
            </a:r>
            <a:r>
              <a:rPr lang="en-US" dirty="0"/>
              <a:t>() to initialize all entries with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276448" y="1442330"/>
            <a:ext cx="8972656" cy="476928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TBSZ 3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**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tab; // pointer to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hashtable</a:t>
            </a:r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uint32_t index;</a:t>
            </a:r>
          </a:p>
          <a:p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if ((tab = 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TBSZ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(*tab))) == NULL) 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stderr,"Cannot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allocate hash table\n");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EXIT_FAILURE;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continued on next slide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524180-63F0-CA20-F072-81B2FDA9A13E}"/>
              </a:ext>
            </a:extLst>
          </p:cNvPr>
          <p:cNvSpPr txBox="1"/>
          <p:nvPr/>
        </p:nvSpPr>
        <p:spPr>
          <a:xfrm>
            <a:off x="10720547" y="2153543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5C13AF-BCBE-F2AC-D5FB-2936E0F4AC22}"/>
              </a:ext>
            </a:extLst>
          </p:cNvPr>
          <p:cNvSpPr txBox="1"/>
          <p:nvPr/>
        </p:nvSpPr>
        <p:spPr>
          <a:xfrm>
            <a:off x="10720547" y="2794597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A49934-88B8-4B19-8AC7-5FC3C73B7064}"/>
              </a:ext>
            </a:extLst>
          </p:cNvPr>
          <p:cNvSpPr txBox="1"/>
          <p:nvPr/>
        </p:nvSpPr>
        <p:spPr>
          <a:xfrm>
            <a:off x="10720547" y="3440928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B39089-6352-4FD9-DB9E-B9F86224CE9D}"/>
              </a:ext>
            </a:extLst>
          </p:cNvPr>
          <p:cNvSpPr txBox="1"/>
          <p:nvPr/>
        </p:nvSpPr>
        <p:spPr>
          <a:xfrm>
            <a:off x="9728833" y="1333005"/>
            <a:ext cx="1983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>
                <a:solidFill>
                  <a:srgbClr val="2C895B"/>
                </a:solidFill>
              </a:rPr>
              <a:t>TABLESIZE =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386E3-3F6B-6896-F44C-D42320221427}"/>
              </a:ext>
            </a:extLst>
          </p:cNvPr>
          <p:cNvSpPr txBox="1"/>
          <p:nvPr/>
        </p:nvSpPr>
        <p:spPr>
          <a:xfrm>
            <a:off x="9776058" y="2282918"/>
            <a:ext cx="944489" cy="1669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tab[2]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tab[1]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/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/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10000" r="-10000" b="-1612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/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CF077C5-CBBD-C6F7-AA92-3148DDF43E18}"/>
              </a:ext>
            </a:extLst>
          </p:cNvPr>
          <p:cNvSpPr txBox="1"/>
          <p:nvPr/>
        </p:nvSpPr>
        <p:spPr>
          <a:xfrm>
            <a:off x="9725291" y="475180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09C57-3586-F1BB-FECB-A2CC9A397B84}"/>
              </a:ext>
            </a:extLst>
          </p:cNvPr>
          <p:cNvSpPr txBox="1"/>
          <p:nvPr/>
        </p:nvSpPr>
        <p:spPr>
          <a:xfrm>
            <a:off x="10311620" y="4797802"/>
            <a:ext cx="112460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91D4C895-5872-E362-BA0F-03BA706437C2}"/>
              </a:ext>
            </a:extLst>
          </p:cNvPr>
          <p:cNvSpPr/>
          <p:nvPr/>
        </p:nvSpPr>
        <p:spPr>
          <a:xfrm>
            <a:off x="10787808" y="4157408"/>
            <a:ext cx="182880" cy="77906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94816" y="543421"/>
            <a:ext cx="2446776" cy="613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826991" y="56230"/>
            <a:ext cx="2296735" cy="659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30279" y="1000856"/>
            <a:ext cx="6643172" cy="45083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Registers</a:t>
            </a:r>
            <a:r>
              <a:rPr lang="en-US" sz="2200" dirty="0"/>
              <a:t> are </a:t>
            </a:r>
            <a:r>
              <a:rPr lang="en-US" sz="2200" b="1" i="1" dirty="0">
                <a:solidFill>
                  <a:schemeClr val="accent5"/>
                </a:solidFill>
              </a:rPr>
              <a:t>memory</a:t>
            </a:r>
            <a:r>
              <a:rPr lang="en-US" sz="2200" b="1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located within the </a:t>
            </a:r>
            <a:r>
              <a:rPr lang="en-US" sz="2200" b="1" dirty="0">
                <a:solidFill>
                  <a:schemeClr val="accent5"/>
                </a:solidFill>
              </a:rPr>
              <a:t>CPU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5"/>
                </a:solidFill>
              </a:rPr>
              <a:t>Registers are the </a:t>
            </a:r>
            <a:r>
              <a:rPr lang="en-US" sz="2200" b="1" u="sng" dirty="0">
                <a:solidFill>
                  <a:schemeClr val="accent5"/>
                </a:solidFill>
              </a:rPr>
              <a:t>fastest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read and write </a:t>
            </a:r>
            <a:r>
              <a:rPr lang="en-US" sz="2200" dirty="0">
                <a:solidFill>
                  <a:schemeClr val="accent5"/>
                </a:solidFill>
              </a:rPr>
              <a:t>storage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Register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is </a:t>
            </a:r>
            <a:r>
              <a:rPr lang="en-US" sz="2200" b="1" dirty="0">
                <a:solidFill>
                  <a:srgbClr val="0070C0"/>
                </a:solidFill>
              </a:rPr>
              <a:t>word size in length</a:t>
            </a:r>
            <a:r>
              <a:rPr lang="en-US" sz="2200" dirty="0"/>
              <a:t> stores 32-bit values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Memory is accessed using </a:t>
            </a:r>
            <a:r>
              <a:rPr lang="en-US" sz="2200" dirty="0">
                <a:solidFill>
                  <a:srgbClr val="FF0000"/>
                </a:solidFill>
              </a:rPr>
              <a:t>pointers</a:t>
            </a:r>
            <a:r>
              <a:rPr lang="en-US" sz="2200" dirty="0">
                <a:solidFill>
                  <a:schemeClr val="tx2"/>
                </a:solidFill>
              </a:rPr>
              <a:t> in registers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assembly language, register "addresses" are specified using </a:t>
            </a:r>
            <a:r>
              <a:rPr lang="en-US" sz="2200" dirty="0">
                <a:solidFill>
                  <a:srgbClr val="2C895B"/>
                </a:solidFill>
              </a:rPr>
              <a:t>predefined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names starting with an </a:t>
            </a:r>
            <a:r>
              <a:rPr lang="en-US" sz="2200" dirty="0">
                <a:solidFill>
                  <a:srgbClr val="FF0000"/>
                </a:solidFill>
              </a:rPr>
              <a:t>r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to differentiate them from main </a:t>
            </a:r>
            <a:r>
              <a:rPr lang="en-US" sz="2200" dirty="0">
                <a:solidFill>
                  <a:srgbClr val="0070C0"/>
                </a:solidFill>
              </a:rPr>
              <a:t>memory addresses </a:t>
            </a:r>
            <a:r>
              <a:rPr lang="en-US" sz="2200" dirty="0">
                <a:solidFill>
                  <a:schemeClr val="tx2"/>
                </a:solidFill>
              </a:rPr>
              <a:t>which are </a:t>
            </a:r>
            <a:r>
              <a:rPr lang="en-US" sz="2200" dirty="0">
                <a:solidFill>
                  <a:srgbClr val="C0000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(address)</a:t>
            </a:r>
          </a:p>
          <a:p>
            <a:r>
              <a:rPr lang="en-US" sz="2200" dirty="0">
                <a:solidFill>
                  <a:schemeClr val="accent5"/>
                </a:solidFill>
              </a:rPr>
              <a:t>16 registers: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r0 to r15 (encoded: 0x0 – 0xf)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444918" y="61272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488208" y="1629778"/>
            <a:ext cx="105028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Registers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23621" y="2375396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444918" y="58823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444918" y="56375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444918" y="53926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444918" y="51478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444918" y="49029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444918" y="46580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444918" y="44132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444918" y="41683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444918" y="39234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444918" y="36786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444918" y="34337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444918" y="318890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444918" y="294404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444918" y="269918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444918" y="245432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106580" y="4432912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1036418" y="6379907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444918" y="2280969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826991" y="143311"/>
            <a:ext cx="2254980" cy="6397082"/>
            <a:chOff x="9811185" y="263145"/>
            <a:chExt cx="2254980" cy="635193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18960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18960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18960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18960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9899005" y="263145"/>
              <a:ext cx="2121093" cy="39728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External 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81118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97BDD9B-69CA-F72A-548E-999A4EAD355D}"/>
              </a:ext>
            </a:extLst>
          </p:cNvPr>
          <p:cNvSpPr txBox="1"/>
          <p:nvPr/>
        </p:nvSpPr>
        <p:spPr>
          <a:xfrm>
            <a:off x="578931" y="625633"/>
            <a:ext cx="835485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CPU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A63D2D88-5815-81A9-BEE1-E2F87DF42CEA}"/>
              </a:ext>
            </a:extLst>
          </p:cNvPr>
          <p:cNvSpPr/>
          <p:nvPr/>
        </p:nvSpPr>
        <p:spPr>
          <a:xfrm>
            <a:off x="2878525" y="5948492"/>
            <a:ext cx="6874293" cy="2084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77232-0801-3E3A-617A-2835823BCB14}"/>
              </a:ext>
            </a:extLst>
          </p:cNvPr>
          <p:cNvSpPr txBox="1"/>
          <p:nvPr/>
        </p:nvSpPr>
        <p:spPr>
          <a:xfrm>
            <a:off x="3425434" y="5508810"/>
            <a:ext cx="56060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CPU Memory Bus consists of two parts:</a:t>
            </a:r>
          </a:p>
          <a:p>
            <a:endParaRPr lang="en-US" sz="1400" dirty="0">
              <a:solidFill>
                <a:srgbClr val="2C895B"/>
              </a:solidFill>
            </a:endParaRPr>
          </a:p>
          <a:p>
            <a:r>
              <a:rPr lang="en-US" sz="2400" dirty="0">
                <a:solidFill>
                  <a:srgbClr val="2C895B"/>
                </a:solidFill>
              </a:rPr>
              <a:t> Address bus + Data bus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B6823A-33EB-D941-6F5A-7964E1C226A5}"/>
              </a:ext>
            </a:extLst>
          </p:cNvPr>
          <p:cNvSpPr txBox="1"/>
          <p:nvPr/>
        </p:nvSpPr>
        <p:spPr>
          <a:xfrm>
            <a:off x="1498531" y="734558"/>
            <a:ext cx="123053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arithmetic Logic Unit</a:t>
            </a:r>
          </a:p>
        </p:txBody>
      </p:sp>
    </p:spTree>
    <p:extLst>
      <p:ext uri="{BB962C8B-B14F-4D97-AF65-F5344CB8AC3E}">
        <p14:creationId xmlns:p14="http://schemas.microsoft.com/office/powerpoint/2010/main" val="91842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A4642-059B-0BBB-1228-FBE032260D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9880" y="724100"/>
            <a:ext cx="6462090" cy="59987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There are two basic groups of registers, </a:t>
            </a:r>
            <a:r>
              <a:rPr lang="en-US" sz="2200" dirty="0">
                <a:solidFill>
                  <a:srgbClr val="2C895B"/>
                </a:solidFill>
              </a:rPr>
              <a:t>general purpose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70C0"/>
                </a:solidFill>
              </a:rPr>
              <a:t>special use</a:t>
            </a:r>
          </a:p>
          <a:p>
            <a:r>
              <a:rPr lang="en-US" sz="2200" dirty="0">
                <a:solidFill>
                  <a:srgbClr val="2C895B"/>
                </a:solidFill>
              </a:rPr>
              <a:t>General purpose registers </a:t>
            </a:r>
            <a:r>
              <a:rPr lang="en-US" sz="2200" dirty="0"/>
              <a:t>can be used to contain up to 32-bits of data, but you must follow </a:t>
            </a:r>
            <a:r>
              <a:rPr lang="en-US" sz="2200" dirty="0">
                <a:solidFill>
                  <a:srgbClr val="2C895B"/>
                </a:solidFill>
              </a:rPr>
              <a:t>the </a:t>
            </a:r>
            <a:r>
              <a:rPr lang="en-US" sz="2200" b="1" dirty="0">
                <a:solidFill>
                  <a:srgbClr val="2C895B"/>
                </a:solidFill>
              </a:rPr>
              <a:t>rules</a:t>
            </a:r>
            <a:r>
              <a:rPr lang="en-US" sz="2200" dirty="0">
                <a:solidFill>
                  <a:srgbClr val="2C895B"/>
                </a:solidFill>
              </a:rPr>
              <a:t> for their use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Rules </a:t>
            </a:r>
            <a:r>
              <a:rPr lang="en-US" sz="2200" dirty="0"/>
              <a:t>specify </a:t>
            </a:r>
            <a:r>
              <a:rPr lang="en-US" sz="2200" dirty="0">
                <a:solidFill>
                  <a:srgbClr val="2C895B"/>
                </a:solidFill>
              </a:rPr>
              <a:t>how registers are to be used </a:t>
            </a:r>
            <a:r>
              <a:rPr lang="en-US" sz="2200" dirty="0"/>
              <a:t>so software can </a:t>
            </a:r>
            <a:r>
              <a:rPr lang="en-US" sz="2200" dirty="0">
                <a:solidFill>
                  <a:srgbClr val="0070C0"/>
                </a:solidFill>
              </a:rPr>
              <a:t>communicate and share the use of registers (later slides)</a:t>
            </a:r>
            <a:endParaRPr lang="en-US" sz="2200" dirty="0"/>
          </a:p>
          <a:p>
            <a:r>
              <a:rPr lang="en-US" sz="2200" dirty="0">
                <a:solidFill>
                  <a:srgbClr val="0070C0"/>
                </a:solidFill>
              </a:rPr>
              <a:t>Special purpose registers:</a:t>
            </a:r>
            <a:r>
              <a:rPr lang="en-US" sz="2200" dirty="0"/>
              <a:t> have a </a:t>
            </a:r>
            <a:r>
              <a:rPr lang="en-US" sz="2200" dirty="0">
                <a:solidFill>
                  <a:srgbClr val="0070C0"/>
                </a:solidFill>
              </a:rPr>
              <a:t>dedicated hardware use (r15 the pc) </a:t>
            </a:r>
            <a:r>
              <a:rPr lang="en-US" sz="2200" dirty="0"/>
              <a:t>or </a:t>
            </a:r>
            <a:r>
              <a:rPr lang="en-US" sz="2200" dirty="0">
                <a:solidFill>
                  <a:schemeClr val="accent5"/>
                </a:solidFill>
              </a:rPr>
              <a:t>special use when used with certain instructions (r13 &amp; r14)</a:t>
            </a:r>
          </a:p>
          <a:p>
            <a:r>
              <a:rPr lang="en-US" sz="2200" dirty="0">
                <a:solidFill>
                  <a:srgbClr val="7030A0"/>
                </a:solidFill>
              </a:rPr>
              <a:t>r15/pc is the program counter that contains the address of an instruction being executed (not exactly … later)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3863" y="36241"/>
            <a:ext cx="10515600" cy="559786"/>
          </a:xfrm>
        </p:spPr>
        <p:txBody>
          <a:bodyPr/>
          <a:lstStyle/>
          <a:p>
            <a:r>
              <a:rPr lang="en-US" altLang="en-US" dirty="0"/>
              <a:t>Using Arm-32  Registers</a:t>
            </a:r>
          </a:p>
        </p:txBody>
      </p:sp>
      <p:sp>
        <p:nvSpPr>
          <p:cNvPr id="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0814854" y="3336813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r8</a:t>
            </a:r>
          </a:p>
        </p:txBody>
      </p:sp>
      <p:sp>
        <p:nvSpPr>
          <p:cNvPr id="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822344" y="305315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r9</a:t>
            </a:r>
          </a:p>
        </p:txBody>
      </p:sp>
      <p:sp>
        <p:nvSpPr>
          <p:cNvPr id="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0823901" y="2751775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r10</a:t>
            </a:r>
          </a:p>
        </p:txBody>
      </p:sp>
      <p:sp>
        <p:nvSpPr>
          <p:cNvPr id="43" name="Rectangle 1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0822344" y="4481466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r4</a:t>
            </a:r>
          </a:p>
        </p:txBody>
      </p:sp>
      <p:sp>
        <p:nvSpPr>
          <p:cNvPr id="44" name="Rectangle 16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0820589" y="4175561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r5</a:t>
            </a:r>
          </a:p>
        </p:txBody>
      </p:sp>
      <p:sp>
        <p:nvSpPr>
          <p:cNvPr id="45" name="Rectangle 17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10814853" y="390519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r6</a:t>
            </a:r>
          </a:p>
        </p:txBody>
      </p:sp>
      <p:sp>
        <p:nvSpPr>
          <p:cNvPr id="46" name="Rectangle 1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0822344" y="3620468"/>
            <a:ext cx="1197645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r7</a:t>
            </a:r>
          </a:p>
        </p:txBody>
      </p:sp>
      <p:sp>
        <p:nvSpPr>
          <p:cNvPr id="47" name="Rectangle 19"/>
          <p:cNvSpPr>
            <a:spLocks noChangeArrowheads="1"/>
          </p:cNvSpPr>
          <p:nvPr>
            <p:custDataLst>
              <p:tags r:id="rId9"/>
            </p:custDataLst>
          </p:nvPr>
        </p:nvSpPr>
        <p:spPr bwMode="black">
          <a:xfrm>
            <a:off x="6726476" y="3336813"/>
            <a:ext cx="3959954" cy="7732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Preserved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can't change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0789119" y="608369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10789119" y="579191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1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10789119" y="553172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2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10793555" y="5255947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r3</a:t>
            </a:r>
          </a:p>
        </p:txBody>
      </p:sp>
      <p:sp>
        <p:nvSpPr>
          <p:cNvPr id="48" name="Rectangle 2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85003" y="5068319"/>
            <a:ext cx="3801427" cy="1447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anchor="ctr" anchorCtr="1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Scratch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First 4 Function Parameters 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return value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can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35FABE-D72B-3F46-AB80-04F43934D1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10825841" y="429930"/>
            <a:ext cx="1197645" cy="252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chemeClr val="accent6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r15/pc</a:t>
            </a:r>
          </a:p>
        </p:txBody>
      </p:sp>
      <p:sp>
        <p:nvSpPr>
          <p:cNvPr id="36" name="Rectangle 8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10806766" y="1533954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r13/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sp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10806766" y="1229377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r14/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lr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FEF91CD2-7E2B-5A4C-9C95-2A21B5870107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10825842" y="2153931"/>
            <a:ext cx="1197645" cy="2485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r11/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10806766" y="1841901"/>
            <a:ext cx="1180509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r12/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ip</a:t>
            </a:r>
            <a:endParaRPr lang="en-US" sz="2000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78" name="Rectangle 22">
            <a:extLst>
              <a:ext uri="{FF2B5EF4-FFF2-40B4-BE49-F238E27FC236}">
                <a16:creationId xmlns:a16="http://schemas.microsoft.com/office/drawing/2014/main" id="{C1A833C8-093F-624F-994F-D90A5E3AE989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black">
          <a:xfrm>
            <a:off x="7294209" y="1332146"/>
            <a:ext cx="3392221" cy="10195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call implementation &amp; long branching</a:t>
            </a:r>
          </a:p>
        </p:txBody>
      </p:sp>
      <p:sp>
        <p:nvSpPr>
          <p:cNvPr id="76" name="Rectangle 22">
            <a:extLst>
              <a:ext uri="{FF2B5EF4-FFF2-40B4-BE49-F238E27FC236}">
                <a16:creationId xmlns:a16="http://schemas.microsoft.com/office/drawing/2014/main" id="{ABB57796-D9CB-B71B-1532-2F8B182884C1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black">
          <a:xfrm>
            <a:off x="7294209" y="233417"/>
            <a:ext cx="3392221" cy="711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405394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9230440" y="738522"/>
            <a:ext cx="2446776" cy="5341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5033" y="2759931"/>
            <a:ext cx="7290195" cy="245403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Almost all arithmetic, logic operations and data movement operations </a:t>
            </a:r>
            <a:r>
              <a:rPr lang="en-US" sz="2400" dirty="0"/>
              <a:t>involve at </a:t>
            </a:r>
            <a:r>
              <a:rPr lang="en-US" sz="2400" dirty="0">
                <a:solidFill>
                  <a:schemeClr val="accent1"/>
                </a:solidFill>
              </a:rPr>
              <a:t>least one register</a:t>
            </a:r>
          </a:p>
          <a:p>
            <a:r>
              <a:rPr lang="en-US" sz="2400" dirty="0"/>
              <a:t>As a result, Register addresses are </a:t>
            </a:r>
            <a:r>
              <a:rPr lang="en-US" sz="2400" b="1" dirty="0">
                <a:solidFill>
                  <a:srgbClr val="FF0000"/>
                </a:solidFill>
              </a:rPr>
              <a:t>directly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encoded </a:t>
            </a:r>
            <a:r>
              <a:rPr lang="en-US" sz="2400" dirty="0">
                <a:solidFill>
                  <a:schemeClr val="tx2"/>
                </a:solidFill>
              </a:rPr>
              <a:t>into</a:t>
            </a:r>
            <a:r>
              <a:rPr lang="en-US" sz="2400" dirty="0">
                <a:solidFill>
                  <a:srgbClr val="0070C0"/>
                </a:solidFill>
              </a:rPr>
              <a:t> 4-bit fields in machine instructions </a:t>
            </a:r>
            <a:r>
              <a:rPr lang="en-US" sz="2400" dirty="0">
                <a:solidFill>
                  <a:srgbClr val="2C895B"/>
                </a:solidFill>
              </a:rPr>
              <a:t>(see below)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0180542" y="55264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0321327" y="1305622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659245" y="1774621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0180542" y="528161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0180542" y="50367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0180542" y="479189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0180542" y="454703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0180542" y="430216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0180542" y="405730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0180542" y="381244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0180542" y="356758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0180542" y="332272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0180542" y="307785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0180542" y="283299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0180542" y="258813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0180542" y="234327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0180542" y="209841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0180542" y="185354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8842204" y="3832137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9772042" y="5779132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9970917" y="738522"/>
            <a:ext cx="1366080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0180542" y="1680194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360614D-A3F3-74A5-4626-938CE6AF4085}"/>
              </a:ext>
            </a:extLst>
          </p:cNvPr>
          <p:cNvSpPr/>
          <p:nvPr/>
        </p:nvSpPr>
        <p:spPr>
          <a:xfrm>
            <a:off x="4995624" y="1102251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7A606CF7-E2BA-0E97-0607-2B56CDD5D91F}"/>
              </a:ext>
            </a:extLst>
          </p:cNvPr>
          <p:cNvSpPr/>
          <p:nvPr/>
        </p:nvSpPr>
        <p:spPr>
          <a:xfrm rot="5400000">
            <a:off x="8205117" y="491815"/>
            <a:ext cx="230156" cy="1820491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9DE69D35-B977-D6D4-03CA-E9838A95B847}"/>
              </a:ext>
            </a:extLst>
          </p:cNvPr>
          <p:cNvSpPr/>
          <p:nvPr/>
        </p:nvSpPr>
        <p:spPr>
          <a:xfrm rot="16200000">
            <a:off x="8188047" y="1055039"/>
            <a:ext cx="230154" cy="1820493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4B56E6-3C40-0410-90D6-666E2177ED7D}"/>
              </a:ext>
            </a:extLst>
          </p:cNvPr>
          <p:cNvSpPr txBox="1"/>
          <p:nvPr/>
        </p:nvSpPr>
        <p:spPr>
          <a:xfrm>
            <a:off x="441968" y="1286982"/>
            <a:ext cx="37944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0E9F9-6475-B49C-A8A3-2C0AC23FA254}"/>
              </a:ext>
            </a:extLst>
          </p:cNvPr>
          <p:cNvGrpSpPr/>
          <p:nvPr/>
        </p:nvGrpSpPr>
        <p:grpSpPr>
          <a:xfrm>
            <a:off x="305977" y="5255575"/>
            <a:ext cx="8464419" cy="1496971"/>
            <a:chOff x="305977" y="5255575"/>
            <a:chExt cx="8464419" cy="1496971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B9430F7B-EBE0-9D30-0E45-207A3939E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77" y="5255575"/>
              <a:ext cx="8464419" cy="1354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EDE384EF-4DC4-3226-D292-990835EC8A8E}"/>
                </a:ext>
              </a:extLst>
            </p:cNvPr>
            <p:cNvSpPr/>
            <p:nvPr/>
          </p:nvSpPr>
          <p:spPr>
            <a:xfrm>
              <a:off x="3984770" y="6506849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2E5ACCFF-3192-9FE4-9A62-8809BF476F8B}"/>
                </a:ext>
              </a:extLst>
            </p:cNvPr>
            <p:cNvSpPr/>
            <p:nvPr/>
          </p:nvSpPr>
          <p:spPr>
            <a:xfrm>
              <a:off x="4568461" y="6520463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5801D03-CAB2-231C-435A-D0D690411A3C}"/>
              </a:ext>
            </a:extLst>
          </p:cNvPr>
          <p:cNvSpPr/>
          <p:nvPr/>
        </p:nvSpPr>
        <p:spPr>
          <a:xfrm>
            <a:off x="4236441" y="1474301"/>
            <a:ext cx="583691" cy="209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96C9A297-0FC7-1D41-2668-B4A3DBC62FCB}"/>
              </a:ext>
            </a:extLst>
          </p:cNvPr>
          <p:cNvSpPr/>
          <p:nvPr/>
        </p:nvSpPr>
        <p:spPr>
          <a:xfrm>
            <a:off x="8122284" y="6419992"/>
            <a:ext cx="251670" cy="232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7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  <p:bldP spid="3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Memory?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1"/>
            <a:ext cx="8070278" cy="35699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Consider a = b + c are operands are in memory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Operation code: </a:t>
            </a:r>
            <a:r>
              <a:rPr lang="en-US" sz="2200" dirty="0"/>
              <a:t>add 		</a:t>
            </a:r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a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Operand 1: </a:t>
            </a:r>
            <a:r>
              <a:rPr lang="en-US" sz="2200" dirty="0"/>
              <a:t>b			</a:t>
            </a:r>
            <a:r>
              <a:rPr lang="en-US" sz="2200" dirty="0">
                <a:solidFill>
                  <a:srgbClr val="0070C0"/>
                </a:solidFill>
              </a:rPr>
              <a:t>Operand 2: </a:t>
            </a:r>
            <a:r>
              <a:rPr lang="en-US" sz="2200" dirty="0"/>
              <a:t>c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Aarch32 Instructions </a:t>
            </a:r>
            <a:r>
              <a:rPr lang="en-US" sz="2200" dirty="0"/>
              <a:t>are always word size: </a:t>
            </a:r>
            <a:r>
              <a:rPr lang="en-US" sz="22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2200" dirty="0"/>
              <a:t>Address space is 32 bits wide so put a </a:t>
            </a:r>
            <a:r>
              <a:rPr lang="en-US" sz="2200" dirty="0">
                <a:solidFill>
                  <a:srgbClr val="FF0000"/>
                </a:solidFill>
              </a:rPr>
              <a:t>POINTER in a register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689497" y="4333023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832708" y="4725541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538943" y="470386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424485" y="6399548"/>
            <a:ext cx="885840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to be stored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689497" y="4301766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271683" y="4179889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398101" y="4690975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247547" y="4700540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2865310" y="5099629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2297" y="5048154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6565862" y="507470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3217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209003" y="663995"/>
            <a:ext cx="2446776" cy="5604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726916" y="68963"/>
            <a:ext cx="2296735" cy="659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8821287" cy="445308"/>
          </a:xfrm>
        </p:spPr>
        <p:txBody>
          <a:bodyPr/>
          <a:lstStyle/>
          <a:p>
            <a:r>
              <a:rPr lang="en-US" dirty="0"/>
              <a:t>32-Bit Arm is a Load/Store Architecture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5159105" y="571536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5299890" y="1494509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4637808" y="1963508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5159105" y="547050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5159105" y="522564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5159105" y="49807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5159105" y="473591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5159105" y="44910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5159105" y="424619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5159105" y="400133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5159105" y="375646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5159105" y="351160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5159105" y="326674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5159105" y="302188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5159105" y="27770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5159105" y="253215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5159105" y="228729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5159105" y="204243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3820767" y="4021024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4750605" y="5968019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4898456" y="816854"/>
            <a:ext cx="13660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5159105" y="1869081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757565" y="133089"/>
            <a:ext cx="2224331" cy="6420037"/>
            <a:chOff x="9841834" y="240352"/>
            <a:chExt cx="2224331" cy="637472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27925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27925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27925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27925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10634809" y="240352"/>
              <a:ext cx="1109599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90083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9A45FBD1-D804-26CB-E00C-723B55CFA0F7}"/>
              </a:ext>
            </a:extLst>
          </p:cNvPr>
          <p:cNvSpPr/>
          <p:nvPr/>
        </p:nvSpPr>
        <p:spPr>
          <a:xfrm>
            <a:off x="307199" y="2871933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67" name="Down Arrow 66">
            <a:extLst>
              <a:ext uri="{FF2B5EF4-FFF2-40B4-BE49-F238E27FC236}">
                <a16:creationId xmlns:a16="http://schemas.microsoft.com/office/drawing/2014/main" id="{4D9036CE-3BFD-3104-98A3-3B4A528D297F}"/>
              </a:ext>
            </a:extLst>
          </p:cNvPr>
          <p:cNvSpPr/>
          <p:nvPr/>
        </p:nvSpPr>
        <p:spPr>
          <a:xfrm rot="5400000">
            <a:off x="3358721" y="2419469"/>
            <a:ext cx="230156" cy="1504548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B7DE2C1A-733D-2F0C-7232-BD45EA79C415}"/>
              </a:ext>
            </a:extLst>
          </p:cNvPr>
          <p:cNvSpPr/>
          <p:nvPr/>
        </p:nvSpPr>
        <p:spPr>
          <a:xfrm rot="16200000">
            <a:off x="3341651" y="2982693"/>
            <a:ext cx="230154" cy="1504550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BC4152D7-BEFD-37AE-BF03-C4F1F1263F38}"/>
              </a:ext>
            </a:extLst>
          </p:cNvPr>
          <p:cNvSpPr/>
          <p:nvPr/>
        </p:nvSpPr>
        <p:spPr>
          <a:xfrm rot="5400000">
            <a:off x="8103866" y="1399933"/>
            <a:ext cx="242953" cy="2986072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72E07DC3-429F-13FC-D2F0-68DEF6420D2F}"/>
              </a:ext>
            </a:extLst>
          </p:cNvPr>
          <p:cNvSpPr/>
          <p:nvPr/>
        </p:nvSpPr>
        <p:spPr>
          <a:xfrm rot="16200000">
            <a:off x="8086124" y="2824292"/>
            <a:ext cx="242950" cy="2986069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A9BFFC-EDA7-F2B4-E44B-BCAD14A2183D}"/>
              </a:ext>
            </a:extLst>
          </p:cNvPr>
          <p:cNvSpPr txBox="1"/>
          <p:nvPr/>
        </p:nvSpPr>
        <p:spPr>
          <a:xfrm>
            <a:off x="860445" y="1201263"/>
            <a:ext cx="27992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6825EC-919F-CC2D-7AE3-1D8E84885A78}"/>
              </a:ext>
            </a:extLst>
          </p:cNvPr>
          <p:cNvSpPr txBox="1"/>
          <p:nvPr/>
        </p:nvSpPr>
        <p:spPr>
          <a:xfrm>
            <a:off x="543964" y="4787098"/>
            <a:ext cx="31789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Instruction </a:t>
            </a:r>
            <a:r>
              <a:rPr lang="en-US" sz="2400" dirty="0">
                <a:solidFill>
                  <a:srgbClr val="0070C0"/>
                </a:solidFill>
              </a:rPr>
              <a:t>operands and results </a:t>
            </a:r>
            <a:r>
              <a:rPr lang="en-US" sz="2400" dirty="0">
                <a:solidFill>
                  <a:schemeClr val="accent2"/>
                </a:solidFill>
              </a:rPr>
              <a:t>are </a:t>
            </a:r>
            <a:r>
              <a:rPr lang="en-US" sz="2400" b="1" dirty="0">
                <a:solidFill>
                  <a:srgbClr val="0070C0"/>
                </a:solidFill>
              </a:rPr>
              <a:t>only in registers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49BAC0-2BE7-EEB1-5D24-5D33752200DF}"/>
              </a:ext>
            </a:extLst>
          </p:cNvPr>
          <p:cNvSpPr txBox="1"/>
          <p:nvPr/>
        </p:nvSpPr>
        <p:spPr>
          <a:xfrm>
            <a:off x="7103782" y="934425"/>
            <a:ext cx="220518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37440"/>
                </a:solidFill>
              </a:rPr>
              <a:t>Load:</a:t>
            </a:r>
          </a:p>
          <a:p>
            <a:pPr algn="ctr"/>
            <a:r>
              <a:rPr lang="en-US" b="1" dirty="0">
                <a:solidFill>
                  <a:srgbClr val="F37440"/>
                </a:solidFill>
              </a:rPr>
              <a:t> (also called a Fill)</a:t>
            </a:r>
          </a:p>
          <a:p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Copy the contents of a variable from memory into a register.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E8EB79-6FE0-55D6-D817-65C9EC949CCB}"/>
              </a:ext>
            </a:extLst>
          </p:cNvPr>
          <p:cNvSpPr txBox="1"/>
          <p:nvPr/>
        </p:nvSpPr>
        <p:spPr>
          <a:xfrm>
            <a:off x="7094693" y="4494926"/>
            <a:ext cx="229673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C895B"/>
                </a:solidFill>
              </a:rPr>
              <a:t>Store: </a:t>
            </a:r>
          </a:p>
          <a:p>
            <a:pPr algn="ctr"/>
            <a:r>
              <a:rPr lang="en-US" b="1" dirty="0">
                <a:solidFill>
                  <a:srgbClr val="2C895B"/>
                </a:solidFill>
              </a:rPr>
              <a:t>(also called a Spill) </a:t>
            </a:r>
          </a:p>
          <a:p>
            <a:r>
              <a:rPr lang="en-US" dirty="0">
                <a:solidFill>
                  <a:schemeClr val="accent2"/>
                </a:solidFill>
              </a:rPr>
              <a:t>Copy the contents of a register back into a variable in memory.</a:t>
            </a:r>
          </a:p>
        </p:txBody>
      </p:sp>
    </p:spTree>
    <p:extLst>
      <p:ext uri="{BB962C8B-B14F-4D97-AF65-F5344CB8AC3E}">
        <p14:creationId xmlns:p14="http://schemas.microsoft.com/office/powerpoint/2010/main" val="371111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7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05727" y="5033299"/>
            <a:ext cx="5687720" cy="1480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r5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r5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1	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1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-4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94599"/>
            <a:ext cx="10515600" cy="471530"/>
          </a:xfrm>
        </p:spPr>
        <p:txBody>
          <a:bodyPr/>
          <a:lstStyle/>
          <a:p>
            <a:r>
              <a:rPr lang="en-US" dirty="0"/>
              <a:t>mov – Copies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209950" y="591012"/>
            <a:ext cx="6065344" cy="1343783"/>
            <a:chOff x="209950" y="457200"/>
            <a:chExt cx="606534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209950" y="457200"/>
              <a:ext cx="606534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84512" y="936665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58348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63984" y="93250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1040452" y="1328969"/>
              <a:ext cx="216108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550065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832263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591012"/>
            <a:ext cx="5149335" cy="1343783"/>
            <a:chOff x="6497128" y="457200"/>
            <a:chExt cx="5149335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5149335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73717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655772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632390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914588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520400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39718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7153235" y="1312983"/>
              <a:ext cx="21909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EBCBB18-CD9E-8944-80A1-9D7F213935B7}"/>
              </a:ext>
            </a:extLst>
          </p:cNvPr>
          <p:cNvSpPr txBox="1"/>
          <p:nvPr/>
        </p:nvSpPr>
        <p:spPr>
          <a:xfrm>
            <a:off x="3448776" y="706070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0BAFAC-EAC2-6045-887A-995147C70E6E}"/>
              </a:ext>
            </a:extLst>
          </p:cNvPr>
          <p:cNvSpPr txBox="1"/>
          <p:nvPr/>
        </p:nvSpPr>
        <p:spPr>
          <a:xfrm>
            <a:off x="4117549" y="706070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9DC29-2EA2-1E4D-A60D-2B3E816C64EB}"/>
              </a:ext>
            </a:extLst>
          </p:cNvPr>
          <p:cNvGrpSpPr/>
          <p:nvPr/>
        </p:nvGrpSpPr>
        <p:grpSpPr>
          <a:xfrm>
            <a:off x="2284667" y="3697586"/>
            <a:ext cx="6568359" cy="1210129"/>
            <a:chOff x="790967" y="2319549"/>
            <a:chExt cx="6568359" cy="1210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21AD4E-A469-9845-B9AA-73513DEE15C2}"/>
                </a:ext>
              </a:extLst>
            </p:cNvPr>
            <p:cNvSpPr/>
            <p:nvPr/>
          </p:nvSpPr>
          <p:spPr>
            <a:xfrm>
              <a:off x="790967" y="2319549"/>
              <a:ext cx="6568359" cy="8674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59968A-30BD-A748-B396-FAD937C96E6E}"/>
                </a:ext>
              </a:extLst>
            </p:cNvPr>
            <p:cNvSpPr txBox="1"/>
            <p:nvPr/>
          </p:nvSpPr>
          <p:spPr>
            <a:xfrm>
              <a:off x="857036" y="2329349"/>
              <a:ext cx="63017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  <a:p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F554C9-12D1-4C41-A21E-0D81E2BAB1D2}"/>
              </a:ext>
            </a:extLst>
          </p:cNvPr>
          <p:cNvSpPr txBox="1"/>
          <p:nvPr/>
        </p:nvSpPr>
        <p:spPr>
          <a:xfrm>
            <a:off x="282105" y="641063"/>
            <a:ext cx="95970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machine code </a:t>
            </a:r>
            <a:r>
              <a:rPr lang="en-US" sz="1400" b="1" dirty="0">
                <a:solidFill>
                  <a:srgbClr val="0070C0"/>
                </a:solidFill>
              </a:rPr>
              <a:t>bit fields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CC8B44-72B6-7242-A16B-5B5E3EB9C560}"/>
              </a:ext>
            </a:extLst>
          </p:cNvPr>
          <p:cNvSpPr/>
          <p:nvPr/>
        </p:nvSpPr>
        <p:spPr>
          <a:xfrm>
            <a:off x="1241808" y="906125"/>
            <a:ext cx="240405" cy="10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D9902-FF59-0744-92B9-FB932DAA5A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908E0-BECC-5DFC-EE74-A274A709C1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768" y="2206817"/>
            <a:ext cx="6436151" cy="1384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0FB5D-1B59-68F8-9F85-BCAC6A7CD697}"/>
              </a:ext>
            </a:extLst>
          </p:cNvPr>
          <p:cNvSpPr txBox="1"/>
          <p:nvPr/>
        </p:nvSpPr>
        <p:spPr>
          <a:xfrm>
            <a:off x="1040452" y="188618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 "addressing"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327EB-4D58-7C1C-7EE3-2BC2E7824690}"/>
              </a:ext>
            </a:extLst>
          </p:cNvPr>
          <p:cNvSpPr txBox="1"/>
          <p:nvPr/>
        </p:nvSpPr>
        <p:spPr>
          <a:xfrm>
            <a:off x="8032919" y="183748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register direct "addressing"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040539-F353-6B68-10E0-B5824E9185F8}"/>
              </a:ext>
            </a:extLst>
          </p:cNvPr>
          <p:cNvGrpSpPr/>
          <p:nvPr/>
        </p:nvGrpSpPr>
        <p:grpSpPr>
          <a:xfrm>
            <a:off x="8751704" y="2278971"/>
            <a:ext cx="3404346" cy="2258682"/>
            <a:chOff x="8751704" y="2278971"/>
            <a:chExt cx="3404346" cy="22586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F5370D-E843-FE10-2987-157678D864F5}"/>
                </a:ext>
              </a:extLst>
            </p:cNvPr>
            <p:cNvSpPr txBox="1"/>
            <p:nvPr/>
          </p:nvSpPr>
          <p:spPr>
            <a:xfrm>
              <a:off x="9655772" y="2278971"/>
              <a:ext cx="243916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imm8 is 8 bits in size!</a:t>
              </a: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IMPACT: limited range of values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4C9A11-6E1A-701F-1621-415A2B0C9D78}"/>
                </a:ext>
              </a:extLst>
            </p:cNvPr>
            <p:cNvCxnSpPr>
              <a:cxnSpLocks/>
              <a:stCxn id="11" idx="1"/>
            </p:cNvCxnSpPr>
            <p:nvPr/>
          </p:nvCxnSpPr>
          <p:spPr bwMode="auto">
            <a:xfrm flipH="1">
              <a:off x="8751704" y="2879136"/>
              <a:ext cx="904068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DDA4CD-36C9-BBD7-871E-079F3463BC05}"/>
                </a:ext>
              </a:extLst>
            </p:cNvPr>
            <p:cNvSpPr txBox="1"/>
            <p:nvPr/>
          </p:nvSpPr>
          <p:spPr>
            <a:xfrm>
              <a:off x="9240893" y="3614323"/>
              <a:ext cx="2915157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b="1" dirty="0"/>
                <a:t>-</a:t>
              </a:r>
              <a:r>
                <a:rPr lang="en-US" b="1" dirty="0">
                  <a:solidFill>
                    <a:srgbClr val="FF0000"/>
                  </a:solidFill>
                </a:rPr>
                <a:t>256)</a:t>
              </a:r>
              <a:r>
                <a:rPr lang="en-US" b="1" dirty="0"/>
                <a:t> </a:t>
              </a:r>
              <a:r>
                <a:rPr lang="en-US" dirty="0"/>
                <a:t>&lt;= </a:t>
              </a:r>
              <a:r>
                <a:rPr lang="en-US" dirty="0">
                  <a:solidFill>
                    <a:srgbClr val="0070C0"/>
                  </a:solidFill>
                </a:rPr>
                <a:t>imm8</a:t>
              </a:r>
              <a:r>
                <a:rPr lang="en-US" dirty="0"/>
                <a:t> &lt;= 255  + values from "rotating" bits -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333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2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50733"/>
            <a:ext cx="7465848" cy="455603"/>
          </a:xfrm>
        </p:spPr>
        <p:txBody>
          <a:bodyPr/>
          <a:lstStyle/>
          <a:p>
            <a:r>
              <a:rPr lang="en-US" dirty="0"/>
              <a:t>Variables in 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12875C-70B5-F248-A9B8-5A136261B9D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78618" y="490695"/>
            <a:ext cx="11143762" cy="44775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2"/>
                </a:solidFill>
              </a:rPr>
              <a:t>Global variables 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Defined at file scope </a:t>
            </a:r>
            <a:r>
              <a:rPr lang="en-US" sz="1800" dirty="0">
                <a:solidFill>
                  <a:schemeClr val="tx2"/>
                </a:solidFill>
              </a:rPr>
              <a:t>(outside of a block)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have</a:t>
            </a:r>
            <a:r>
              <a:rPr lang="en-US" sz="1800" dirty="0">
                <a:solidFill>
                  <a:srgbClr val="F3753F"/>
                </a:solidFill>
              </a:rPr>
              <a:t> static storage duration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global variables </a:t>
            </a:r>
            <a:r>
              <a:rPr lang="en-US" sz="1800" dirty="0">
                <a:solidFill>
                  <a:schemeClr val="accent1"/>
                </a:solidFill>
              </a:rPr>
              <a:t>defined without an initial value </a:t>
            </a:r>
            <a:r>
              <a:rPr lang="en-US" sz="1800" dirty="0">
                <a:solidFill>
                  <a:srgbClr val="FF0000"/>
                </a:solidFill>
              </a:rPr>
              <a:t>default to 0</a:t>
            </a:r>
            <a:r>
              <a:rPr lang="en-US" sz="1800" dirty="0">
                <a:solidFill>
                  <a:schemeClr val="accent6"/>
                </a:solidFill>
              </a:rPr>
              <a:t> (set prior to program execution start)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global variables </a:t>
            </a:r>
            <a:r>
              <a:rPr lang="en-US" sz="1800" dirty="0">
                <a:solidFill>
                  <a:schemeClr val="accent1"/>
                </a:solidFill>
              </a:rPr>
              <a:t>defined with an initial value </a:t>
            </a:r>
            <a:r>
              <a:rPr lang="en-US" sz="1800" dirty="0">
                <a:solidFill>
                  <a:srgbClr val="FF0000"/>
                </a:solidFill>
              </a:rPr>
              <a:t>are set at program start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2"/>
                </a:solidFill>
              </a:rPr>
              <a:t>Local (block scope, or automatic) variables </a:t>
            </a:r>
            <a:r>
              <a:rPr lang="en-US" sz="1800" dirty="0">
                <a:solidFill>
                  <a:schemeClr val="tx2"/>
                </a:solidFill>
              </a:rPr>
              <a:t>(including function parameter variables)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Defined at block scope </a:t>
            </a:r>
            <a:r>
              <a:rPr lang="en-US" sz="1800" dirty="0">
                <a:solidFill>
                  <a:schemeClr val="tx2"/>
                </a:solidFill>
              </a:rPr>
              <a:t>(inside of a block) 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have</a:t>
            </a:r>
            <a:r>
              <a:rPr lang="en-US" sz="1800" dirty="0">
                <a:solidFill>
                  <a:srgbClr val="F3753F"/>
                </a:solidFill>
              </a:rPr>
              <a:t> automatic storage duration, </a:t>
            </a:r>
            <a:r>
              <a:rPr lang="en-US" sz="1800" b="1" dirty="0">
                <a:solidFill>
                  <a:srgbClr val="F3753F"/>
                </a:solidFill>
              </a:rPr>
              <a:t>with one exception (see below)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chemeClr val="accent1"/>
                </a:solidFill>
              </a:rPr>
              <a:t>defined without an initial value </a:t>
            </a:r>
            <a:r>
              <a:rPr lang="en-US" sz="1800" dirty="0">
                <a:solidFill>
                  <a:srgbClr val="FF0000"/>
                </a:solidFill>
              </a:rPr>
              <a:t>have </a:t>
            </a:r>
            <a:r>
              <a:rPr lang="en-US" sz="1800" dirty="0">
                <a:solidFill>
                  <a:srgbClr val="2C895B"/>
                </a:solidFill>
              </a:rPr>
              <a:t>an </a:t>
            </a:r>
            <a:r>
              <a:rPr lang="en-US" sz="1800" b="1" dirty="0">
                <a:solidFill>
                  <a:srgbClr val="2C895B"/>
                </a:solidFill>
              </a:rPr>
              <a:t>unspecified</a:t>
            </a:r>
            <a:r>
              <a:rPr lang="en-US" sz="1800" dirty="0">
                <a:solidFill>
                  <a:srgbClr val="2C895B"/>
                </a:solidFill>
              </a:rPr>
              <a:t> initial value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chemeClr val="accent1"/>
                </a:solidFill>
              </a:rPr>
              <a:t>defined with an initial </a:t>
            </a:r>
            <a:r>
              <a:rPr lang="en-US" sz="1800" dirty="0">
                <a:solidFill>
                  <a:srgbClr val="FF0000"/>
                </a:solidFill>
              </a:rPr>
              <a:t>are set each time by code when the block is entered </a:t>
            </a:r>
            <a:endParaRPr lang="en-US" sz="1800" dirty="0">
              <a:solidFill>
                <a:schemeClr val="accent6"/>
              </a:solidFill>
            </a:endParaRP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All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rgbClr val="FF0000"/>
                </a:solidFill>
              </a:rPr>
              <a:t>become </a:t>
            </a:r>
            <a:r>
              <a:rPr lang="en-US" sz="1800" b="1" dirty="0">
                <a:solidFill>
                  <a:srgbClr val="FF0000"/>
                </a:solidFill>
              </a:rPr>
              <a:t>unspecified</a:t>
            </a:r>
            <a:r>
              <a:rPr lang="en-US" sz="1800" dirty="0">
                <a:solidFill>
                  <a:srgbClr val="FF0000"/>
                </a:solidFill>
              </a:rPr>
              <a:t> at block exit</a:t>
            </a:r>
            <a:endParaRPr lang="en-US" sz="1800" dirty="0">
              <a:solidFill>
                <a:schemeClr val="accent6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Variable definitions preceded by the keyword  </a:t>
            </a:r>
            <a:r>
              <a:rPr lang="en-US" sz="18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always have </a:t>
            </a:r>
            <a:r>
              <a:rPr lang="en-US" sz="1800" dirty="0">
                <a:solidFill>
                  <a:srgbClr val="F3753F"/>
                </a:solidFill>
              </a:rPr>
              <a:t>static storage duration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accent3"/>
                </a:solidFill>
              </a:rPr>
              <a:t>including variables defined with block scope (when used global variables it restricts scope – later slides)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1246293" y="5052941"/>
            <a:ext cx="1036997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global with static storage duration, initial value = 0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"local" with static storage duration, initial value = 0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x;		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"local" with automatic storage duration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233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2591045" y="4337795"/>
            <a:ext cx="6180849" cy="1457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r2, r3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r1, 1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r1 – 1; or r1--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r1, r2, 234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+ 234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add/sub – Add or Subtract two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6931" y="2058266"/>
            <a:ext cx="6867630" cy="18236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86A6D9-2072-0048-B223-8F849D28FA8F}"/>
              </a:ext>
            </a:extLst>
          </p:cNvPr>
          <p:cNvGrpSpPr/>
          <p:nvPr/>
        </p:nvGrpSpPr>
        <p:grpSpPr>
          <a:xfrm>
            <a:off x="224481" y="597902"/>
            <a:ext cx="6081368" cy="1343783"/>
            <a:chOff x="464451" y="748523"/>
            <a:chExt cx="6081368" cy="134378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464451" y="748523"/>
              <a:ext cx="6081368" cy="1343783"/>
              <a:chOff x="209950" y="457200"/>
              <a:chExt cx="6081368" cy="134378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209950" y="457200"/>
                <a:ext cx="608136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11849" y="931210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4017741" y="1300600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0B3D10-8B0D-8C41-A468-927BBDA307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22347" y="982957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8FF6F6-4164-9A49-938D-A39E1A29C46C}"/>
                  </a:ext>
                </a:extLst>
              </p:cNvPr>
              <p:cNvSpPr txBox="1"/>
              <p:nvPr/>
            </p:nvSpPr>
            <p:spPr>
              <a:xfrm>
                <a:off x="1342217" y="1300600"/>
                <a:ext cx="1298885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291036" y="572258"/>
                <a:ext cx="1863180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B1A992-B4E5-E342-BDA8-AE16EC2AE411}"/>
                  </a:ext>
                </a:extLst>
              </p:cNvPr>
              <p:cNvSpPr txBox="1"/>
              <p:nvPr/>
            </p:nvSpPr>
            <p:spPr>
              <a:xfrm>
                <a:off x="2158398" y="576909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4078200" y="869929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742594" y="871069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3249132" y="869956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61920" y="122964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970649" y="1597274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5A415-3622-F943-997A-8F5251EE2268}"/>
              </a:ext>
            </a:extLst>
          </p:cNvPr>
          <p:cNvGrpSpPr/>
          <p:nvPr/>
        </p:nvGrpSpPr>
        <p:grpSpPr>
          <a:xfrm>
            <a:off x="6426697" y="597902"/>
            <a:ext cx="5555729" cy="1343783"/>
            <a:chOff x="6773348" y="748523"/>
            <a:chExt cx="555572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8" y="748523"/>
              <a:ext cx="5555729" cy="1343783"/>
              <a:chOff x="209949" y="457200"/>
              <a:chExt cx="555572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49" y="457200"/>
                <a:ext cx="555572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22931" y="996755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4144702" y="1361818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48326" y="1044019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1400975" y="1366146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79439" y="636559"/>
                <a:ext cx="1805351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2184377" y="637971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584009" y="93101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07417" y="131654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9397096" y="166241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10426516" y="94007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E448C78-1D13-D842-A09C-00D7A2EB2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4584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Line Layout in an Arm Assembly Source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5504" y="2784387"/>
            <a:ext cx="11379446" cy="3603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Assembly language source text files are </a:t>
            </a:r>
            <a:r>
              <a:rPr lang="en-US" sz="2000" b="1" dirty="0">
                <a:solidFill>
                  <a:srgbClr val="0070C0"/>
                </a:solidFill>
              </a:rPr>
              <a:t>line oriented</a:t>
            </a:r>
            <a:r>
              <a:rPr lang="en-US" sz="2000" dirty="0">
                <a:solidFill>
                  <a:srgbClr val="0070C0"/>
                </a:solidFill>
              </a:rPr>
              <a:t> (each ending in a '\n')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Each line represents </a:t>
            </a:r>
            <a:r>
              <a:rPr lang="en-US" sz="2000" dirty="0">
                <a:solidFill>
                  <a:schemeClr val="tx2"/>
                </a:solidFill>
              </a:rPr>
              <a:t>a </a:t>
            </a:r>
            <a:r>
              <a:rPr lang="en-US" sz="2000" b="1" dirty="0">
                <a:solidFill>
                  <a:srgbClr val="C00000"/>
                </a:solidFill>
              </a:rPr>
              <a:t>starting address in memory </a:t>
            </a:r>
            <a:r>
              <a:rPr lang="en-US" sz="2000" dirty="0">
                <a:solidFill>
                  <a:schemeClr val="tx2"/>
                </a:solidFill>
              </a:rPr>
              <a:t>and does </a:t>
            </a:r>
            <a:r>
              <a:rPr lang="en-US" sz="2000" b="1" dirty="0">
                <a:solidFill>
                  <a:srgbClr val="0070C0"/>
                </a:solidFill>
              </a:rPr>
              <a:t>one</a:t>
            </a:r>
            <a:r>
              <a:rPr lang="en-US" sz="2000" dirty="0">
                <a:solidFill>
                  <a:srgbClr val="0070C0"/>
                </a:solidFill>
              </a:rPr>
              <a:t> of</a:t>
            </a:r>
            <a:r>
              <a:rPr lang="en-US" sz="2000" dirty="0">
                <a:solidFill>
                  <a:srgbClr val="C00000"/>
                </a:solidFill>
              </a:rPr>
              <a:t>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 </a:t>
            </a:r>
            <a:r>
              <a:rPr lang="en-US" sz="2000" dirty="0">
                <a:solidFill>
                  <a:srgbClr val="C00000"/>
                </a:solidFill>
              </a:rPr>
              <a:t>variable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(segments containing data)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(text segment)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Assembler directives </a:t>
            </a:r>
            <a:r>
              <a:rPr lang="en-US" sz="2000" dirty="0">
                <a:solidFill>
                  <a:srgbClr val="F37440"/>
                </a:solidFill>
              </a:rPr>
              <a:t>tell the assembler to do something (</a:t>
            </a:r>
            <a:r>
              <a:rPr lang="en-US" sz="2000" dirty="0">
                <a:solidFill>
                  <a:schemeClr val="tx2"/>
                </a:solidFill>
              </a:rPr>
              <a:t>for example, change label scope, define a macro, etc.</a:t>
            </a:r>
            <a:r>
              <a:rPr lang="en-US" sz="2000" dirty="0">
                <a:solidFill>
                  <a:srgbClr val="F37440"/>
                </a:solidFill>
              </a:rPr>
              <a:t>)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</a:t>
            </a:r>
            <a:r>
              <a:rPr lang="en-US" sz="2000" dirty="0">
                <a:solidFill>
                  <a:srgbClr val="C00000"/>
                </a:solidFill>
              </a:rPr>
              <a:t>does not allocate memory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Each line </a:t>
            </a:r>
            <a:r>
              <a:rPr lang="en-US" sz="2000" dirty="0"/>
              <a:t>is </a:t>
            </a:r>
            <a:r>
              <a:rPr lang="en-US" sz="2000" b="1" dirty="0">
                <a:solidFill>
                  <a:schemeClr val="accent5"/>
                </a:solidFill>
              </a:rPr>
              <a:t>organized </a:t>
            </a:r>
            <a:r>
              <a:rPr lang="en-US" sz="2000" b="1" dirty="0"/>
              <a:t>into</a:t>
            </a:r>
            <a:r>
              <a:rPr lang="en-US" sz="2000" b="1" dirty="0">
                <a:solidFill>
                  <a:schemeClr val="accent5"/>
                </a:solidFill>
              </a:rPr>
              <a:t> up to four </a:t>
            </a:r>
            <a:r>
              <a:rPr lang="en-US" sz="2000" b="1" u="sng" dirty="0">
                <a:solidFill>
                  <a:schemeClr val="accent5"/>
                </a:solidFill>
              </a:rPr>
              <a:t>columns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column is used </a:t>
            </a:r>
            <a:r>
              <a:rPr lang="en-US" sz="2000" dirty="0"/>
              <a:t>on each line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line </a:t>
            </a:r>
            <a:r>
              <a:rPr lang="en-US" sz="2000" dirty="0"/>
              <a:t>will result in </a:t>
            </a:r>
            <a:r>
              <a:rPr lang="en-US" sz="2000" dirty="0">
                <a:solidFill>
                  <a:srgbClr val="2C895B"/>
                </a:solidFill>
              </a:rPr>
              <a:t>memory being allocated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F15FB3-73BE-BF4A-9AAE-299EADE44E44}"/>
              </a:ext>
            </a:extLst>
          </p:cNvPr>
          <p:cNvSpPr/>
          <p:nvPr/>
        </p:nvSpPr>
        <p:spPr bwMode="auto">
          <a:xfrm>
            <a:off x="1941647" y="1122326"/>
            <a:ext cx="8197776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801A7-96FA-0945-9555-3F93DB681ED9}"/>
              </a:ext>
            </a:extLst>
          </p:cNvPr>
          <p:cNvGrpSpPr/>
          <p:nvPr/>
        </p:nvGrpSpPr>
        <p:grpSpPr>
          <a:xfrm>
            <a:off x="3243737" y="1620835"/>
            <a:ext cx="569387" cy="720945"/>
            <a:chOff x="2725206" y="809171"/>
            <a:chExt cx="569387" cy="7209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B7E5EC-C9F7-5C4A-A6C8-07C0D69352AB}"/>
                </a:ext>
              </a:extLst>
            </p:cNvPr>
            <p:cNvSpPr txBox="1"/>
            <p:nvPr/>
          </p:nvSpPr>
          <p:spPr>
            <a:xfrm>
              <a:off x="2725206" y="1130006"/>
              <a:ext cx="5693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tab</a:t>
              </a:r>
            </a:p>
          </p:txBody>
        </p:sp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0DB671EC-9253-FE41-9435-DC3008ADB3B0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0B6F50-CD6E-4A41-BF27-601280BBECFE}"/>
              </a:ext>
            </a:extLst>
          </p:cNvPr>
          <p:cNvGrpSpPr/>
          <p:nvPr/>
        </p:nvGrpSpPr>
        <p:grpSpPr>
          <a:xfrm>
            <a:off x="4549206" y="1499923"/>
            <a:ext cx="1636987" cy="707225"/>
            <a:chOff x="2191405" y="809171"/>
            <a:chExt cx="1636987" cy="707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0C63AE-3416-7741-ADE3-125DDC10F021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F44286AD-A712-1D45-B37C-FD843C419AE6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6A1696-84AE-6349-BE29-A4A9A432979D}"/>
              </a:ext>
            </a:extLst>
          </p:cNvPr>
          <p:cNvGrpSpPr/>
          <p:nvPr/>
        </p:nvGrpSpPr>
        <p:grpSpPr>
          <a:xfrm>
            <a:off x="6447611" y="1564536"/>
            <a:ext cx="1636987" cy="707225"/>
            <a:chOff x="2191405" y="809171"/>
            <a:chExt cx="1636987" cy="707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06D98-E8C2-D64B-83FD-E9398A88F755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4BE7FFB5-74CD-334C-BA8F-BD191ADA7F33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16EA4E0-E90D-4D4F-9403-601DF707E1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69E09-2D51-F287-F551-C4502D99F024}"/>
              </a:ext>
            </a:extLst>
          </p:cNvPr>
          <p:cNvSpPr txBox="1"/>
          <p:nvPr/>
        </p:nvSpPr>
        <p:spPr>
          <a:xfrm>
            <a:off x="1941647" y="588243"/>
            <a:ext cx="7399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column 1	column 2	column 3	     column 4</a:t>
            </a:r>
          </a:p>
        </p:txBody>
      </p:sp>
    </p:spTree>
    <p:extLst>
      <p:ext uri="{BB962C8B-B14F-4D97-AF65-F5344CB8AC3E}">
        <p14:creationId xmlns:p14="http://schemas.microsoft.com/office/powerpoint/2010/main" val="275807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56" y="144208"/>
            <a:ext cx="10528529" cy="440185"/>
          </a:xfrm>
        </p:spPr>
        <p:txBody>
          <a:bodyPr/>
          <a:lstStyle/>
          <a:p>
            <a:r>
              <a:rPr lang="en-US" dirty="0"/>
              <a:t>Labels in Arm Assembly - 2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6405" y="3386291"/>
            <a:ext cx="10257127" cy="34189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Remember, a </a:t>
            </a:r>
            <a:r>
              <a:rPr lang="en-US" sz="2000" dirty="0">
                <a:solidFill>
                  <a:srgbClr val="2C895B"/>
                </a:solidFill>
              </a:rPr>
              <a:t>Label</a:t>
            </a:r>
            <a:r>
              <a:rPr lang="en-US" sz="2000" dirty="0">
                <a:solidFill>
                  <a:srgbClr val="0070C0"/>
                </a:solidFill>
              </a:rPr>
              <a:t> associates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>
                <a:solidFill>
                  <a:srgbClr val="2C895B"/>
                </a:solidFill>
              </a:rPr>
              <a:t> name </a:t>
            </a:r>
            <a:r>
              <a:rPr lang="en-US" sz="2000" dirty="0">
                <a:solidFill>
                  <a:schemeClr val="tx2"/>
                </a:solidFill>
              </a:rPr>
              <a:t>with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memory location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Regular Label:</a:t>
            </a:r>
          </a:p>
          <a:p>
            <a:pPr lvl="1"/>
            <a:r>
              <a:rPr lang="en-US" sz="2000" dirty="0"/>
              <a:t>Used with a </a:t>
            </a:r>
            <a:r>
              <a:rPr lang="en-US" sz="2000" dirty="0">
                <a:solidFill>
                  <a:srgbClr val="C00000"/>
                </a:solidFill>
              </a:rPr>
              <a:t>Function name </a:t>
            </a:r>
            <a:r>
              <a:rPr lang="en-US" sz="2000" dirty="0"/>
              <a:t>(label) </a:t>
            </a:r>
            <a:r>
              <a:rPr lang="en-US" sz="2000" dirty="0">
                <a:solidFill>
                  <a:srgbClr val="2C895B"/>
                </a:solidFill>
              </a:rPr>
              <a:t>or</a:t>
            </a:r>
            <a:r>
              <a:rPr lang="en-US" sz="2000" dirty="0"/>
              <a:t> all </a:t>
            </a:r>
            <a:r>
              <a:rPr lang="en-US" sz="2000" dirty="0">
                <a:solidFill>
                  <a:srgbClr val="C00000"/>
                </a:solidFill>
              </a:rPr>
              <a:t>static variables </a:t>
            </a:r>
            <a:r>
              <a:rPr lang="en-US" sz="2000" dirty="0"/>
              <a:t>in any of the data segments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Local Label: </a:t>
            </a:r>
            <a:r>
              <a:rPr lang="en-US" sz="2000" dirty="0"/>
              <a:t>Name starts with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local label prefix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) only usable in the same file</a:t>
            </a:r>
            <a:endParaRPr lang="en-US" sz="2000" dirty="0">
              <a:solidFill>
                <a:srgbClr val="00B050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</a:rPr>
              <a:t>Targets for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branches: if switch, </a:t>
            </a:r>
            <a:r>
              <a:rPr lang="en-US" sz="1800" dirty="0" err="1">
                <a:solidFill>
                  <a:srgbClr val="0070C0"/>
                </a:solidFill>
              </a:rPr>
              <a:t>goto</a:t>
            </a:r>
            <a:r>
              <a:rPr lang="en-US" sz="1800" dirty="0">
                <a:solidFill>
                  <a:srgbClr val="0070C0"/>
                </a:solidFill>
              </a:rPr>
              <a:t>, break, continue,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loops: for, while, do-while</a:t>
            </a:r>
            <a:endParaRPr lang="en-US" sz="1800" dirty="0"/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2C895B"/>
                </a:solidFill>
              </a:rPr>
              <a:t>Anonymous variables </a:t>
            </a:r>
            <a:r>
              <a:rPr lang="en-US" sz="2000" dirty="0"/>
              <a:t>(the address of </a:t>
            </a:r>
            <a:r>
              <a:rPr lang="en-US" sz="2000" dirty="0">
                <a:solidFill>
                  <a:srgbClr val="2C895B"/>
                </a:solidFill>
              </a:rPr>
              <a:t>literal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not the address of foo </a:t>
            </a:r>
            <a:r>
              <a:rPr lang="en-US" sz="2000" dirty="0"/>
              <a:t>in the following)</a:t>
            </a:r>
          </a:p>
          <a:p>
            <a:pPr marL="690562" lvl="2" indent="0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*foo = "literal";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7D459-99A3-F841-88C3-64FD7BDC4C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23B1B-123D-F020-062F-01545A0F8B1B}"/>
              </a:ext>
            </a:extLst>
          </p:cNvPr>
          <p:cNvSpPr/>
          <p:nvPr/>
        </p:nvSpPr>
        <p:spPr bwMode="auto">
          <a:xfrm>
            <a:off x="2743261" y="668597"/>
            <a:ext cx="8912445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push    {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r2, r2, 1       // increment char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77F96-A951-5FD3-EB72-449C70756798}"/>
              </a:ext>
            </a:extLst>
          </p:cNvPr>
          <p:cNvGrpSpPr/>
          <p:nvPr/>
        </p:nvGrpSpPr>
        <p:grpSpPr>
          <a:xfrm>
            <a:off x="1021115" y="731679"/>
            <a:ext cx="1722146" cy="400110"/>
            <a:chOff x="1872409" y="1156033"/>
            <a:chExt cx="1722146" cy="4001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6310-6E07-B5FE-0E15-3B479F6F30DE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16633473-DE0A-ADBF-E61A-00EC5E31CED9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6E0FD-BDBD-2DB7-563A-58D5B32E49DE}"/>
              </a:ext>
            </a:extLst>
          </p:cNvPr>
          <p:cNvGrpSpPr/>
          <p:nvPr/>
        </p:nvGrpSpPr>
        <p:grpSpPr>
          <a:xfrm>
            <a:off x="663645" y="1498853"/>
            <a:ext cx="2079616" cy="400110"/>
            <a:chOff x="1514939" y="1156034"/>
            <a:chExt cx="2079616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13EFE7-3ECE-4911-E759-0FF268AC25E5}"/>
                </a:ext>
              </a:extLst>
            </p:cNvPr>
            <p:cNvSpPr txBox="1"/>
            <p:nvPr/>
          </p:nvSpPr>
          <p:spPr>
            <a:xfrm>
              <a:off x="1514939" y="1156034"/>
              <a:ext cx="1794081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Regular label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992A93D3-B831-28C3-55A2-79B3648AF0D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46DC3B-FB27-7E19-880E-D713774FDEF4}"/>
              </a:ext>
            </a:extLst>
          </p:cNvPr>
          <p:cNvGrpSpPr/>
          <p:nvPr/>
        </p:nvGrpSpPr>
        <p:grpSpPr>
          <a:xfrm>
            <a:off x="1021115" y="2625438"/>
            <a:ext cx="1722146" cy="400110"/>
            <a:chOff x="1872409" y="1156033"/>
            <a:chExt cx="1722146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29FF8-0425-D64F-CB73-ED2B72FE7275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C10E0D00-4710-6E85-A91F-05BC97FDA58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11B78B-45EB-9407-8726-F6DF391FAEA8}"/>
              </a:ext>
            </a:extLst>
          </p:cNvPr>
          <p:cNvSpPr txBox="1"/>
          <p:nvPr/>
        </p:nvSpPr>
        <p:spPr>
          <a:xfrm>
            <a:off x="5643220" y="1498853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main</a:t>
            </a:r>
            <a:r>
              <a:rPr lang="en-US" dirty="0"/>
              <a:t> is the starting address of the push instruction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88756-77EC-355F-D2CA-01B42186A6E1}"/>
              </a:ext>
            </a:extLst>
          </p:cNvPr>
          <p:cNvSpPr txBox="1"/>
          <p:nvPr/>
        </p:nvSpPr>
        <p:spPr>
          <a:xfrm>
            <a:off x="5643220" y="1059504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.</a:t>
            </a:r>
            <a:r>
              <a:rPr lang="en-US" dirty="0" err="1">
                <a:solidFill>
                  <a:srgbClr val="2C895B"/>
                </a:solidFill>
              </a:rPr>
              <a:t>Lmesg</a:t>
            </a:r>
            <a:r>
              <a:rPr lang="en-US" dirty="0"/>
              <a:t> is the starting address for the ascii string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3DD0-3277-C2A4-256C-BF5506F6CFC7}"/>
              </a:ext>
            </a:extLst>
          </p:cNvPr>
          <p:cNvSpPr txBox="1"/>
          <p:nvPr/>
        </p:nvSpPr>
        <p:spPr>
          <a:xfrm>
            <a:off x="5563703" y="2546832"/>
            <a:ext cx="60685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.</a:t>
            </a:r>
            <a:r>
              <a:rPr lang="en-US" dirty="0" err="1">
                <a:solidFill>
                  <a:srgbClr val="2C895B"/>
                </a:solidFill>
              </a:rPr>
              <a:t>Lwhile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is the starting address of the add instruction </a:t>
            </a:r>
          </a:p>
        </p:txBody>
      </p:sp>
    </p:spTree>
    <p:extLst>
      <p:ext uri="{BB962C8B-B14F-4D97-AF65-F5344CB8AC3E}">
        <p14:creationId xmlns:p14="http://schemas.microsoft.com/office/powerpoint/2010/main" val="368507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44" y="54068"/>
            <a:ext cx="11587475" cy="867115"/>
          </a:xfrm>
        </p:spPr>
        <p:txBody>
          <a:bodyPr/>
          <a:lstStyle/>
          <a:p>
            <a:r>
              <a:rPr lang="en-US" sz="2800" dirty="0"/>
              <a:t>Unconditional Branching –</a:t>
            </a:r>
            <a:br>
              <a:rPr lang="en-US" sz="2800" dirty="0"/>
            </a:br>
            <a:r>
              <a:rPr lang="en-US" sz="2800" dirty="0"/>
              <a:t>	 Forces Execution to Continue at a Specified Label (</a:t>
            </a:r>
            <a:r>
              <a:rPr lang="en-US" sz="2800" dirty="0" err="1"/>
              <a:t>goto</a:t>
            </a:r>
            <a:r>
              <a:rPr lang="en-US" sz="2800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37CDD7-3DF8-AD40-8213-AB96C358DE2E}"/>
              </a:ext>
            </a:extLst>
          </p:cNvPr>
          <p:cNvSpPr/>
          <p:nvPr/>
        </p:nvSpPr>
        <p:spPr bwMode="auto">
          <a:xfrm>
            <a:off x="1654991" y="5059777"/>
            <a:ext cx="9535696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//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	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 add   r0, EXIT_SUCCESS       // set return value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9C3EC5-1464-404E-BF2F-F9C71D388904}"/>
              </a:ext>
            </a:extLst>
          </p:cNvPr>
          <p:cNvSpPr txBox="1">
            <a:spLocks/>
          </p:cNvSpPr>
          <p:nvPr/>
        </p:nvSpPr>
        <p:spPr>
          <a:xfrm>
            <a:off x="689756" y="965089"/>
            <a:ext cx="11188649" cy="38638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Unconditional Branch </a:t>
            </a:r>
            <a:r>
              <a:rPr lang="en-US" sz="2000" dirty="0">
                <a:solidFill>
                  <a:schemeClr val="tx2"/>
                </a:solidFill>
              </a:rPr>
              <a:t>instruction </a:t>
            </a:r>
            <a:r>
              <a:rPr lang="en-US" sz="2000" i="1" dirty="0">
                <a:solidFill>
                  <a:srgbClr val="2C895B"/>
                </a:solidFill>
              </a:rPr>
              <a:t>(branch to only local labels in CSE30)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Causes an unconditional branch (aka </a:t>
            </a:r>
            <a:r>
              <a:rPr lang="en-US" sz="2000" dirty="0" err="1"/>
              <a:t>goto</a:t>
            </a:r>
            <a:r>
              <a:rPr lang="en-US" sz="2000" dirty="0"/>
              <a:t>) to the instruction with the address .</a:t>
            </a:r>
            <a:r>
              <a:rPr lang="en-US" sz="2000" dirty="0" err="1">
                <a:solidFill>
                  <a:srgbClr val="0070C0"/>
                </a:solidFill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US" sz="20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 is called a </a:t>
            </a:r>
            <a:r>
              <a:rPr lang="en-US" sz="2000" b="1" dirty="0">
                <a:solidFill>
                  <a:srgbClr val="0070C0"/>
                </a:solidFill>
              </a:rPr>
              <a:t>branch target label </a:t>
            </a:r>
            <a:r>
              <a:rPr lang="en-US" sz="2000" dirty="0"/>
              <a:t>(the </a:t>
            </a:r>
            <a:r>
              <a:rPr lang="en-US" sz="2000" i="1" dirty="0">
                <a:solidFill>
                  <a:srgbClr val="0070C0"/>
                </a:solidFill>
              </a:rPr>
              <a:t>"target" </a:t>
            </a:r>
            <a:r>
              <a:rPr lang="en-US" sz="2000" dirty="0"/>
              <a:t>of a branch instruction)</a:t>
            </a:r>
          </a:p>
          <a:p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Be careful! </a:t>
            </a:r>
            <a:r>
              <a:rPr lang="en-US" sz="2000" b="1" u="sng" dirty="0">
                <a:solidFill>
                  <a:srgbClr val="FF0000"/>
                </a:solidFill>
                <a:cs typeface="Courier New" panose="02070309020205020404" pitchFamily="49" charset="0"/>
              </a:rPr>
              <a:t>do not to branch to a function label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!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: translates into an number offset being </a:t>
            </a:r>
            <a:r>
              <a:rPr lang="en-US" sz="2000" dirty="0">
                <a:solidFill>
                  <a:srgbClr val="0070C0"/>
                </a:solidFill>
              </a:rPr>
              <a:t>imm24 shifted left two bits </a:t>
            </a:r>
            <a:r>
              <a:rPr lang="en-US" sz="2000" dirty="0"/>
              <a:t>(+/- 32 MB)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F346-2744-CE44-9314-55D58A1EEF5F}"/>
              </a:ext>
            </a:extLst>
          </p:cNvPr>
          <p:cNvSpPr txBox="1"/>
          <p:nvPr/>
        </p:nvSpPr>
        <p:spPr>
          <a:xfrm>
            <a:off x="3740197" y="1152028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3124B-2113-F149-BF6E-62B2E29148E2}"/>
              </a:ext>
            </a:extLst>
          </p:cNvPr>
          <p:cNvSpPr txBox="1"/>
          <p:nvPr/>
        </p:nvSpPr>
        <p:spPr>
          <a:xfrm>
            <a:off x="5091751" y="1152028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ABFE7-A05F-5041-AFC0-D98EF7AB4EF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C2D59-561B-AAB3-9D77-43992499ED0C}"/>
              </a:ext>
            </a:extLst>
          </p:cNvPr>
          <p:cNvSpPr txBox="1"/>
          <p:nvPr/>
        </p:nvSpPr>
        <p:spPr>
          <a:xfrm>
            <a:off x="6251076" y="1090473"/>
            <a:ext cx="509211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 (in +/- instructions)</a:t>
            </a:r>
          </a:p>
        </p:txBody>
      </p:sp>
    </p:spTree>
    <p:extLst>
      <p:ext uri="{BB962C8B-B14F-4D97-AF65-F5344CB8AC3E}">
        <p14:creationId xmlns:p14="http://schemas.microsoft.com/office/powerpoint/2010/main" val="379804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uiExpand="1" build="p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6299" y="3167670"/>
            <a:ext cx="11555072" cy="3590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0070C0"/>
                </a:solidFill>
              </a:rPr>
              <a:t>Branch guard</a:t>
            </a:r>
            <a:r>
              <a:rPr lang="en-US" sz="2000" dirty="0">
                <a:solidFill>
                  <a:schemeClr val="tx2"/>
                </a:solidFill>
              </a:rPr>
              <a:t>: determines when to execute the </a:t>
            </a:r>
            <a:r>
              <a:rPr lang="en-US" sz="2000" dirty="0">
                <a:solidFill>
                  <a:schemeClr val="accent1"/>
                </a:solidFill>
              </a:rPr>
              <a:t>"condition true block" </a:t>
            </a:r>
            <a:r>
              <a:rPr lang="en-US" sz="2000" dirty="0">
                <a:solidFill>
                  <a:schemeClr val="tx2"/>
                </a:solidFill>
              </a:rPr>
              <a:t>or the </a:t>
            </a:r>
            <a:r>
              <a:rPr lang="en-US" sz="2000" dirty="0">
                <a:solidFill>
                  <a:srgbClr val="F37440"/>
                </a:solidFill>
              </a:rPr>
              <a:t>"condition false block"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In C</a:t>
            </a:r>
            <a:r>
              <a:rPr lang="en-US" sz="2000" dirty="0"/>
              <a:t>, when the </a:t>
            </a:r>
            <a:r>
              <a:rPr lang="en-US" sz="2000" dirty="0">
                <a:solidFill>
                  <a:srgbClr val="7030A0"/>
                </a:solidFill>
              </a:rPr>
              <a:t>branch guard (condition test) </a:t>
            </a:r>
            <a:r>
              <a:rPr lang="en-US" sz="2000" dirty="0"/>
              <a:t>evaluates </a:t>
            </a:r>
            <a:r>
              <a:rPr lang="en-US" sz="2000" b="1" u="sng" dirty="0">
                <a:solidFill>
                  <a:srgbClr val="FF0000"/>
                </a:solidFill>
              </a:rPr>
              <a:t>non-zero</a:t>
            </a:r>
            <a:r>
              <a:rPr lang="en-US" sz="2000" dirty="0"/>
              <a:t> you </a:t>
            </a:r>
            <a:r>
              <a:rPr lang="en-US" sz="2000" b="1" i="1" dirty="0">
                <a:solidFill>
                  <a:srgbClr val="7030A0"/>
                </a:solidFill>
              </a:rPr>
              <a:t>fall through </a:t>
            </a:r>
            <a:r>
              <a:rPr lang="en-US" sz="2000" dirty="0"/>
              <a:t>to the </a:t>
            </a:r>
            <a:r>
              <a:rPr lang="en-US" sz="2000" b="1" i="1" dirty="0">
                <a:solidFill>
                  <a:srgbClr val="00B050"/>
                </a:solidFill>
              </a:rPr>
              <a:t>condition true </a:t>
            </a:r>
            <a:r>
              <a:rPr lang="en-US" sz="2000" dirty="0"/>
              <a:t>block, otherwise you branch to the </a:t>
            </a:r>
            <a:r>
              <a:rPr lang="en-US" sz="2000" b="1" i="1" dirty="0">
                <a:solidFill>
                  <a:srgbClr val="F3753F"/>
                </a:solidFill>
              </a:rPr>
              <a:t>condition false (else) </a:t>
            </a:r>
            <a:r>
              <a:rPr lang="en-US" sz="2000" dirty="0"/>
              <a:t>block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1: evaluate the branch guard(s) (involves one or more compares/tests)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2: If </a:t>
            </a:r>
            <a:r>
              <a:rPr lang="en-US" sz="2000" dirty="0">
                <a:solidFill>
                  <a:srgbClr val="0070C0"/>
                </a:solidFill>
              </a:rPr>
              <a:t>branch guard evaluates to be </a:t>
            </a:r>
            <a:r>
              <a:rPr lang="en-US" sz="2000" b="1" dirty="0">
                <a:solidFill>
                  <a:srgbClr val="0070C0"/>
                </a:solidFill>
              </a:rPr>
              <a:t>false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F37440"/>
                </a:solidFill>
              </a:rPr>
              <a:t>branch around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rgbClr val="2C895B"/>
                </a:solidFill>
              </a:rPr>
              <a:t>block</a:t>
            </a:r>
            <a:r>
              <a:rPr lang="en-US" sz="2000" dirty="0">
                <a:solidFill>
                  <a:schemeClr val="accent6"/>
                </a:solidFill>
              </a:rPr>
              <a:t> and execute the </a:t>
            </a:r>
            <a:r>
              <a:rPr lang="en-US" sz="2000" b="1" dirty="0">
                <a:solidFill>
                  <a:srgbClr val="F3753F"/>
                </a:solidFill>
              </a:rPr>
              <a:t>else block </a:t>
            </a:r>
            <a:endParaRPr lang="en-US" sz="2000" dirty="0">
              <a:solidFill>
                <a:schemeClr val="accent6"/>
              </a:solidFill>
            </a:endParaRP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 </a:t>
            </a:r>
            <a:r>
              <a:rPr lang="en-US" sz="2000" b="1" dirty="0">
                <a:solidFill>
                  <a:schemeClr val="accent6"/>
                </a:solidFill>
              </a:rPr>
              <a:t>"fall through" </a:t>
            </a:r>
            <a:r>
              <a:rPr lang="en-US" sz="2000" dirty="0">
                <a:solidFill>
                  <a:schemeClr val="accent6"/>
                </a:solidFill>
              </a:rPr>
              <a:t>and  execute the </a:t>
            </a:r>
            <a:r>
              <a:rPr lang="en-US" sz="2000" dirty="0">
                <a:solidFill>
                  <a:srgbClr val="00B050"/>
                </a:solidFill>
              </a:rPr>
              <a:t>true block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Block order </a:t>
            </a:r>
            <a:r>
              <a:rPr lang="en-US" sz="2200" dirty="0">
                <a:solidFill>
                  <a:schemeClr val="accent6"/>
                </a:solidFill>
              </a:rPr>
              <a:t>in C is where the </a:t>
            </a:r>
            <a:r>
              <a:rPr lang="en-US" sz="2200" dirty="0">
                <a:solidFill>
                  <a:srgbClr val="00B050"/>
                </a:solidFill>
              </a:rPr>
              <a:t>True Block </a:t>
            </a:r>
            <a:r>
              <a:rPr lang="en-US" sz="2200" dirty="0">
                <a:solidFill>
                  <a:schemeClr val="accent6"/>
                </a:solidFill>
              </a:rPr>
              <a:t>appears above the </a:t>
            </a:r>
            <a:r>
              <a:rPr lang="en-US" sz="2200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Anatomy of a Conditional Branch: If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20501" y="559916"/>
            <a:ext cx="529747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/* branch to "here" */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to "here"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resume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1015663"/>
            <a:chOff x="466367" y="-718962"/>
            <a:chExt cx="3043990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b="1" dirty="0">
                  <a:solidFill>
                    <a:schemeClr val="accent1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</a:p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 == 5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130660" y="526609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130660" y="1847140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F3744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</a:rPr>
                <a:t>condition else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796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1389553" y="5717160"/>
            <a:ext cx="8594064" cy="938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0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0 and sets flags on the result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r2 and sets flags on the result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sz="3200" dirty="0" err="1"/>
              <a:t>cmp</a:t>
            </a:r>
            <a:r>
              <a:rPr lang="en-US" sz="3200" dirty="0"/>
              <a:t>/</a:t>
            </a:r>
            <a:r>
              <a:rPr lang="en-US" sz="3200" dirty="0" err="1"/>
              <a:t>cmm</a:t>
            </a:r>
            <a:r>
              <a:rPr lang="en-US" sz="3200" dirty="0"/>
              <a:t> – Making Conditional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6554" y="2879174"/>
            <a:ext cx="9561602" cy="194494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constant;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constant; then sets condition flags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Rm;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 Rm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Rm; then sets condition flags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600CD2-6CF8-754E-8200-BD1E83F9342C}"/>
              </a:ext>
            </a:extLst>
          </p:cNvPr>
          <p:cNvGrpSpPr/>
          <p:nvPr/>
        </p:nvGrpSpPr>
        <p:grpSpPr>
          <a:xfrm>
            <a:off x="578760" y="692146"/>
            <a:ext cx="5189623" cy="2073894"/>
            <a:chOff x="1005839" y="748523"/>
            <a:chExt cx="5189623" cy="20738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1005839" y="748523"/>
              <a:ext cx="5189623" cy="2073894"/>
              <a:chOff x="751338" y="457200"/>
              <a:chExt cx="5189623" cy="20738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751338" y="457200"/>
                <a:ext cx="5189623" cy="2073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232984" y="931054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3538876" y="1300444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1106306" y="572258"/>
                <a:ext cx="1420217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3599335" y="869773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263729" y="870913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2770267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83055" y="12294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491784" y="159711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CCB08B-EE05-024D-A260-3E26892CA59D}"/>
              </a:ext>
            </a:extLst>
          </p:cNvPr>
          <p:cNvGrpSpPr/>
          <p:nvPr/>
        </p:nvGrpSpPr>
        <p:grpSpPr>
          <a:xfrm>
            <a:off x="6621478" y="692147"/>
            <a:ext cx="4439659" cy="1343783"/>
            <a:chOff x="7351287" y="748523"/>
            <a:chExt cx="443965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7351287" y="748523"/>
              <a:ext cx="4439659" cy="1343783"/>
              <a:chOff x="787888" y="457200"/>
              <a:chExt cx="443965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787888" y="457200"/>
                <a:ext cx="443965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1014686" y="572258"/>
                <a:ext cx="1485032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25533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601193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878860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1711139" y="2015731"/>
            <a:ext cx="386602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8E203-B019-F640-8547-25BE57257212}"/>
              </a:ext>
            </a:extLst>
          </p:cNvPr>
          <p:cNvSpPr txBox="1"/>
          <p:nvPr/>
        </p:nvSpPr>
        <p:spPr>
          <a:xfrm>
            <a:off x="1197395" y="4916695"/>
            <a:ext cx="922543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The values stored in the registers Rn and Rm are not changed</a:t>
            </a:r>
          </a:p>
          <a:p>
            <a:r>
              <a:rPr lang="en-US" alt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The assembler will automatically 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substitute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cmn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 for negative immediate values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7F829C-0639-7547-BC4F-75B762DFEF7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7953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5" grpId="0" animBg="1"/>
      <p:bldP spid="2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Tests: Implementing ARM Branch guards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551694" y="711380"/>
            <a:ext cx="11097612" cy="55500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 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AF9A52-EDF8-5BDC-679C-4C3AE51E4DA9}"/>
              </a:ext>
            </a:extLst>
          </p:cNvPr>
          <p:cNvGrpSpPr/>
          <p:nvPr/>
        </p:nvGrpSpPr>
        <p:grpSpPr>
          <a:xfrm>
            <a:off x="783273" y="1789300"/>
            <a:ext cx="3754359" cy="400110"/>
            <a:chOff x="1088073" y="799881"/>
            <a:chExt cx="3754359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78AB42-1CC0-B340-B15B-25F18A4E1E0C}"/>
                </a:ext>
              </a:extLst>
            </p:cNvPr>
            <p:cNvSpPr txBox="1"/>
            <p:nvPr/>
          </p:nvSpPr>
          <p:spPr>
            <a:xfrm>
              <a:off x="2465534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b</a:t>
              </a:r>
              <a:r>
                <a:rPr lang="en-US" sz="1400" b="1" dirty="0" err="1">
                  <a:solidFill>
                    <a:schemeClr val="tx2"/>
                  </a:solidFill>
                </a:rPr>
                <a:t>suffix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C58975-0B25-F64F-BD5E-F71D752ACC52}"/>
                </a:ext>
              </a:extLst>
            </p:cNvPr>
            <p:cNvSpPr txBox="1"/>
            <p:nvPr/>
          </p:nvSpPr>
          <p:spPr>
            <a:xfrm>
              <a:off x="3792784" y="799881"/>
              <a:ext cx="104964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imm24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00B5B0-2BFE-004E-BDC1-8CE82CF52B58}"/>
                </a:ext>
              </a:extLst>
            </p:cNvPr>
            <p:cNvSpPr txBox="1"/>
            <p:nvPr/>
          </p:nvSpPr>
          <p:spPr>
            <a:xfrm>
              <a:off x="1088073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cond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/>
        </p:nvGraphicFramePr>
        <p:xfrm>
          <a:off x="5015221" y="1062106"/>
          <a:ext cx="6318416" cy="318014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Branch 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7A6F3-2F99-6936-A644-C18FD08F88EA}"/>
              </a:ext>
            </a:extLst>
          </p:cNvPr>
          <p:cNvSpPr txBox="1"/>
          <p:nvPr/>
        </p:nvSpPr>
        <p:spPr>
          <a:xfrm>
            <a:off x="1522102" y="780346"/>
            <a:ext cx="309649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</a:t>
            </a:r>
          </a:p>
          <a:p>
            <a:r>
              <a:rPr lang="en-US" dirty="0">
                <a:solidFill>
                  <a:schemeClr val="accent6"/>
                </a:solidFill>
              </a:rPr>
              <a:t>(in +/- instructions)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95EA2-DAC4-0ADA-22C1-F844E8CEA676}"/>
              </a:ext>
            </a:extLst>
          </p:cNvPr>
          <p:cNvGrpSpPr/>
          <p:nvPr/>
        </p:nvGrpSpPr>
        <p:grpSpPr>
          <a:xfrm>
            <a:off x="961029" y="3069926"/>
            <a:ext cx="3657563" cy="1182020"/>
            <a:chOff x="-1107292" y="-1491568"/>
            <a:chExt cx="3657563" cy="11820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8480DD-D8E8-EBE6-0230-A6CB9B30F7E4}"/>
                </a:ext>
              </a:extLst>
            </p:cNvPr>
            <p:cNvSpPr txBox="1"/>
            <p:nvPr/>
          </p:nvSpPr>
          <p:spPr>
            <a:xfrm>
              <a:off x="-1107292" y="-1017434"/>
              <a:ext cx="3657563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Use a local label with branch instructions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56A2550B-48A6-CB4B-1C2C-D5C53FF52181}"/>
                </a:ext>
              </a:extLst>
            </p:cNvPr>
            <p:cNvSpPr/>
            <p:nvPr/>
          </p:nvSpPr>
          <p:spPr>
            <a:xfrm>
              <a:off x="1233575" y="-1491568"/>
              <a:ext cx="186088" cy="400110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722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18576" y="3615344"/>
            <a:ext cx="10249528" cy="23575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tx2"/>
                </a:solidFill>
              </a:rPr>
              <a:t>Realize that in ARM assembly you can only either "fall through" to the next instruction or branch to a specific instruction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Approach: </a:t>
            </a:r>
            <a:r>
              <a:rPr lang="en-US" sz="2000" b="1" dirty="0">
                <a:solidFill>
                  <a:srgbClr val="0070C0"/>
                </a:solidFill>
              </a:rPr>
              <a:t>adjust</a:t>
            </a:r>
            <a:r>
              <a:rPr lang="en-US" sz="2000" dirty="0">
                <a:solidFill>
                  <a:srgbClr val="0070C0"/>
                </a:solidFill>
              </a:rPr>
              <a:t> the conditional test then </a:t>
            </a:r>
            <a:r>
              <a:rPr lang="en-US" sz="2000" b="1" dirty="0">
                <a:solidFill>
                  <a:srgbClr val="C00000"/>
                </a:solidFill>
              </a:rPr>
              <a:t>branch around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 block</a:t>
            </a:r>
          </a:p>
          <a:p>
            <a:r>
              <a:rPr lang="en-US" sz="2000" dirty="0"/>
              <a:t>Use a </a:t>
            </a:r>
            <a:r>
              <a:rPr lang="en-US" sz="2000" b="1" dirty="0"/>
              <a:t>conditional test </a:t>
            </a:r>
            <a:r>
              <a:rPr lang="en-US" sz="2000" dirty="0"/>
              <a:t>that </a:t>
            </a:r>
            <a:r>
              <a:rPr lang="en-US" sz="2000" b="1" dirty="0"/>
              <a:t>specifies the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u="sng" dirty="0">
                <a:solidFill>
                  <a:srgbClr val="C00000"/>
                </a:solidFill>
              </a:rPr>
              <a:t>inverse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/>
              <a:t>of the condition used in C</a:t>
            </a:r>
          </a:p>
          <a:p>
            <a:pPr lvl="1"/>
            <a:r>
              <a:rPr lang="en-US" sz="2000" b="1" dirty="0"/>
              <a:t>This preserves </a:t>
            </a:r>
            <a:r>
              <a:rPr lang="en-US" sz="2000" b="1" dirty="0">
                <a:solidFill>
                  <a:srgbClr val="0070C0"/>
                </a:solidFill>
              </a:rPr>
              <a:t>C block order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/>
        </p:nvGraphicFramePr>
        <p:xfrm>
          <a:off x="827799" y="1132840"/>
          <a:ext cx="10070042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186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7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554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0496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</a:t>
            </a:r>
            <a:r>
              <a:rPr lang="en-US" dirty="0">
                <a:solidFill>
                  <a:srgbClr val="2C895B"/>
                </a:solidFill>
              </a:rPr>
              <a:t>C Block Order </a:t>
            </a:r>
            <a:r>
              <a:rPr lang="en-US" dirty="0"/>
              <a:t>In Assembly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1323122" y="1191148"/>
          <a:ext cx="942665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3353602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356839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Assembly using Inverse Compare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then fall through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907659" y="1927894"/>
            <a:ext cx="644583" cy="581365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650182" y="3072211"/>
            <a:ext cx="644583" cy="355426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9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827" y="4510544"/>
            <a:ext cx="11432992" cy="20454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6"/>
                </a:solidFill>
              </a:rPr>
              <a:t>If statements in ARM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1: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make a conditional test using a </a:t>
            </a:r>
            <a:r>
              <a:rPr lang="en-US" sz="2200" b="1" dirty="0" err="1">
                <a:solidFill>
                  <a:srgbClr val="7030A0"/>
                </a:solidFill>
              </a:rPr>
              <a:t>cmp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instruction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2: </a:t>
            </a:r>
            <a:r>
              <a:rPr lang="en-US" sz="2200" dirty="0">
                <a:solidFill>
                  <a:schemeClr val="accent6"/>
                </a:solidFill>
              </a:rPr>
              <a:t>if test evaluates to </a:t>
            </a:r>
            <a:r>
              <a:rPr lang="en-US" sz="2200" dirty="0">
                <a:solidFill>
                  <a:srgbClr val="7030A0"/>
                </a:solidFill>
              </a:rPr>
              <a:t>FALSE, </a:t>
            </a:r>
            <a:r>
              <a:rPr lang="en-US" sz="2200" b="1" dirty="0">
                <a:solidFill>
                  <a:srgbClr val="FF0000"/>
                </a:solidFill>
              </a:rPr>
              <a:t>branch around </a:t>
            </a:r>
            <a:r>
              <a:rPr lang="en-US" sz="2200" dirty="0"/>
              <a:t>the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condition true </a:t>
            </a:r>
            <a:r>
              <a:rPr lang="en-US" sz="2200" dirty="0"/>
              <a:t>block with a one of the conditional branch instruction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61" y="296135"/>
            <a:ext cx="11432991" cy="407296"/>
          </a:xfrm>
        </p:spPr>
        <p:txBody>
          <a:bodyPr/>
          <a:lstStyle/>
          <a:p>
            <a:r>
              <a:rPr lang="en-US" dirty="0"/>
              <a:t>Arm Conditional Branching</a:t>
            </a:r>
            <a:r>
              <a:rPr lang="en-US" i="1" dirty="0">
                <a:solidFill>
                  <a:srgbClr val="2C895B"/>
                </a:solidFill>
              </a:rPr>
              <a:t> Simple IF no else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3F0923-0498-07CA-FD1C-01EA714F2C4A}"/>
              </a:ext>
            </a:extLst>
          </p:cNvPr>
          <p:cNvSpPr/>
          <p:nvPr/>
        </p:nvSpPr>
        <p:spPr bwMode="auto">
          <a:xfrm>
            <a:off x="6567813" y="988993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true block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0009D0B-14B3-31B1-A1F1-54035AF2BB71}"/>
              </a:ext>
            </a:extLst>
          </p:cNvPr>
          <p:cNvSpPr/>
          <p:nvPr/>
        </p:nvSpPr>
        <p:spPr>
          <a:xfrm>
            <a:off x="5743274" y="2011979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298A4-D3A4-4483-9F64-4F1964C2869D}"/>
              </a:ext>
            </a:extLst>
          </p:cNvPr>
          <p:cNvSpPr txBox="1"/>
          <p:nvPr/>
        </p:nvSpPr>
        <p:spPr>
          <a:xfrm>
            <a:off x="8012509" y="3258002"/>
            <a:ext cx="2470571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around</a:t>
            </a:r>
            <a:r>
              <a:rPr lang="en-US" sz="2000" dirty="0">
                <a:solidFill>
                  <a:schemeClr val="accent5"/>
                </a:solidFill>
              </a:rPr>
              <a:t> the </a:t>
            </a:r>
            <a:r>
              <a:rPr lang="en-US" sz="2000" dirty="0">
                <a:solidFill>
                  <a:srgbClr val="2C895B"/>
                </a:solidFill>
              </a:rPr>
              <a:t>true block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F68ED4-B82F-2AFE-2022-63A43B7FA663}"/>
              </a:ext>
            </a:extLst>
          </p:cNvPr>
          <p:cNvGrpSpPr/>
          <p:nvPr/>
        </p:nvGrpSpPr>
        <p:grpSpPr>
          <a:xfrm>
            <a:off x="457915" y="982862"/>
            <a:ext cx="5193027" cy="3364309"/>
            <a:chOff x="483397" y="4376892"/>
            <a:chExt cx="5193027" cy="336430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6B9CA76-F94B-9592-CDCD-CA6ED0FE7AE4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condition true block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then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CADC1A-66CE-F45B-356E-C77AB7362A42}"/>
                </a:ext>
              </a:extLst>
            </p:cNvPr>
            <p:cNvSpPr txBox="1"/>
            <p:nvPr/>
          </p:nvSpPr>
          <p:spPr>
            <a:xfrm>
              <a:off x="2082771" y="6725538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7739CEC6-7C41-3EDA-CE06-550D299D0142}"/>
              </a:ext>
            </a:extLst>
          </p:cNvPr>
          <p:cNvSpPr/>
          <p:nvPr/>
        </p:nvSpPr>
        <p:spPr>
          <a:xfrm rot="5400000" flipV="1">
            <a:off x="-372020" y="2101807"/>
            <a:ext cx="1475205" cy="407454"/>
          </a:xfrm>
          <a:prstGeom prst="uturnArrow">
            <a:avLst>
              <a:gd name="adj1" fmla="val 11564"/>
              <a:gd name="adj2" fmla="val 18262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2FFA84B8-1BC7-C998-B559-F65B96B1F513}"/>
              </a:ext>
            </a:extLst>
          </p:cNvPr>
          <p:cNvSpPr/>
          <p:nvPr/>
        </p:nvSpPr>
        <p:spPr>
          <a:xfrm rot="5400000" flipV="1">
            <a:off x="6094421" y="1765536"/>
            <a:ext cx="1175060" cy="804461"/>
          </a:xfrm>
          <a:prstGeom prst="uturnArrow">
            <a:avLst>
              <a:gd name="adj1" fmla="val 7322"/>
              <a:gd name="adj2" fmla="val 18262"/>
              <a:gd name="adj3" fmla="val 20789"/>
              <a:gd name="adj4" fmla="val 42454"/>
              <a:gd name="adj5" fmla="val 46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AA0AD5-67AB-0D38-4268-46C506A0390E}"/>
              </a:ext>
            </a:extLst>
          </p:cNvPr>
          <p:cNvSpPr txBox="1"/>
          <p:nvPr/>
        </p:nvSpPr>
        <p:spPr>
          <a:xfrm>
            <a:off x="2142309" y="61421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If statement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B2563-8D79-989C-5AD2-A6937A6F995A}"/>
              </a:ext>
            </a:extLst>
          </p:cNvPr>
          <p:cNvSpPr txBox="1"/>
          <p:nvPr/>
        </p:nvSpPr>
        <p:spPr>
          <a:xfrm>
            <a:off x="7933266" y="61353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If statement</a:t>
            </a:r>
          </a:p>
        </p:txBody>
      </p:sp>
    </p:spTree>
    <p:extLst>
      <p:ext uri="{BB962C8B-B14F-4D97-AF65-F5344CB8AC3E}">
        <p14:creationId xmlns:p14="http://schemas.microsoft.com/office/powerpoint/2010/main" val="104287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  <p:bldP spid="4" grpId="0" animBg="1"/>
      <p:bldP spid="14" grpId="0" animBg="1"/>
      <p:bldP spid="16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3" y="553010"/>
            <a:ext cx="10230772" cy="455603"/>
          </a:xfrm>
        </p:spPr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Block scope (local) static storage duration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794381" y="1194660"/>
            <a:ext cx="9643945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5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//static storage duration,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 to 0 at program start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s += 1;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  <a:endParaRPr lang="en-US" sz="18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MAX;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", foo());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("\n");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FA78341-E638-DA45-AE8E-035C91C60A83}"/>
              </a:ext>
            </a:extLst>
          </p:cNvPr>
          <p:cNvSpPr txBox="1">
            <a:spLocks/>
          </p:cNvSpPr>
          <p:nvPr/>
        </p:nvSpPr>
        <p:spPr>
          <a:xfrm>
            <a:off x="8090154" y="5035058"/>
            <a:ext cx="1846079" cy="14547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1 2 3 4 5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88603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8706" y="434837"/>
            <a:ext cx="10813557" cy="203839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rgbClr val="0070C0"/>
                </a:solidFill>
              </a:rPr>
              <a:t>adjust</a:t>
            </a:r>
            <a:r>
              <a:rPr lang="en-US" sz="2200" dirty="0">
                <a:solidFill>
                  <a:srgbClr val="0070C0"/>
                </a:solidFill>
              </a:rPr>
              <a:t> the conditional test to branch to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chemeClr val="accent6"/>
                </a:solidFill>
              </a:rPr>
              <a:t>Fall through </a:t>
            </a:r>
            <a:r>
              <a:rPr lang="en-US" sz="2200" dirty="0">
                <a:solidFill>
                  <a:schemeClr val="accent6"/>
                </a:solidFill>
              </a:rPr>
              <a:t>to the </a:t>
            </a:r>
            <a:r>
              <a:rPr lang="en-US" sz="2200" b="1" dirty="0">
                <a:solidFill>
                  <a:srgbClr val="2C895B"/>
                </a:solidFill>
              </a:rPr>
              <a:t>True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6"/>
                </a:solidFill>
              </a:rPr>
              <a:t>Bottom of the </a:t>
            </a:r>
            <a:r>
              <a:rPr lang="en-US" sz="2200" b="1" dirty="0">
                <a:solidFill>
                  <a:srgbClr val="2C895B"/>
                </a:solidFill>
              </a:rPr>
              <a:t>True Block </a:t>
            </a:r>
            <a:r>
              <a:rPr lang="en-US" sz="2200" b="1" dirty="0">
                <a:solidFill>
                  <a:srgbClr val="0070C0"/>
                </a:solidFill>
              </a:rPr>
              <a:t>unconditionally branches </a:t>
            </a:r>
            <a:r>
              <a:rPr lang="en-US" sz="2200" dirty="0">
                <a:solidFill>
                  <a:schemeClr val="accent6"/>
                </a:solidFill>
              </a:rPr>
              <a:t>around 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If with an 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/>
        </p:nvGraphicFramePr>
        <p:xfrm>
          <a:off x="458588" y="2544396"/>
          <a:ext cx="11469190" cy="4184333"/>
        </p:xfrm>
        <a:graphic>
          <a:graphicData uri="http://schemas.openxmlformats.org/drawingml/2006/table">
            <a:tbl>
              <a:tblPr firstRow="1" firstCol="1" bandRow="1"/>
              <a:tblGrid>
                <a:gridCol w="7881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931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</a:t>
                      </a: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branch always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around the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 else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8538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050" y="587526"/>
            <a:ext cx="11578728" cy="5542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Review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729952" y="1593091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985411" y="4988357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// do something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916935" y="2089991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46085" y="2059116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3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8" grpId="0" animBg="1"/>
      <p:bldP spid="3" grpId="0" animBg="1"/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67101" y="2780367"/>
            <a:ext cx="4674088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470335" y="1916305"/>
            <a:ext cx="4920885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B854F-4A6E-884E-BAEA-333D01228853}"/>
              </a:ext>
            </a:extLst>
          </p:cNvPr>
          <p:cNvGrpSpPr/>
          <p:nvPr/>
        </p:nvGrpSpPr>
        <p:grpSpPr>
          <a:xfrm>
            <a:off x="8956010" y="1149151"/>
            <a:ext cx="2379549" cy="1631216"/>
            <a:chOff x="3332193" y="-520471"/>
            <a:chExt cx="2379549" cy="16312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C306A5-33D9-CF4D-80B5-52FAB17A17FE}"/>
                </a:ext>
              </a:extLst>
            </p:cNvPr>
            <p:cNvSpPr txBox="1"/>
            <p:nvPr/>
          </p:nvSpPr>
          <p:spPr>
            <a:xfrm>
              <a:off x="3852194" y="-520471"/>
              <a:ext cx="1859548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39957FC-5F2F-9248-947C-CC8AF849B8A9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054B5C0-2D13-8DA3-6F68-16D2D1184A39}"/>
              </a:ext>
            </a:extLst>
          </p:cNvPr>
          <p:cNvSpPr/>
          <p:nvPr/>
        </p:nvSpPr>
        <p:spPr>
          <a:xfrm rot="5400000" flipV="1">
            <a:off x="5236104" y="3161095"/>
            <a:ext cx="2617460" cy="1199772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65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F1D4E06-F7E5-A2D4-23D0-2E9D7345A089}"/>
              </a:ext>
            </a:extLst>
          </p:cNvPr>
          <p:cNvSpPr/>
          <p:nvPr/>
        </p:nvSpPr>
        <p:spPr>
          <a:xfrm rot="5400000" flipV="1">
            <a:off x="6019816" y="3727744"/>
            <a:ext cx="1430312" cy="97583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353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8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3" grpId="0" animBg="1"/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5692879" y="1713195"/>
            <a:ext cx="4748981" cy="48456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  // test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  // test 2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00175-0C88-CA4E-B591-81B7CB591A6C}"/>
              </a:ext>
            </a:extLst>
          </p:cNvPr>
          <p:cNvGrpSpPr/>
          <p:nvPr/>
        </p:nvGrpSpPr>
        <p:grpSpPr>
          <a:xfrm>
            <a:off x="9225629" y="930154"/>
            <a:ext cx="2572797" cy="1339696"/>
            <a:chOff x="-108196" y="2752683"/>
            <a:chExt cx="2572797" cy="13396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57B3A5-C216-4343-8622-3F978821FBC1}"/>
                </a:ext>
              </a:extLst>
            </p:cNvPr>
            <p:cNvSpPr txBox="1"/>
            <p:nvPr/>
          </p:nvSpPr>
          <p:spPr>
            <a:xfrm>
              <a:off x="365747" y="2752683"/>
              <a:ext cx="209885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D70194B1-7F3C-B34A-8695-CDB98B963E82}"/>
                </a:ext>
              </a:extLst>
            </p:cNvPr>
            <p:cNvSpPr/>
            <p:nvPr/>
          </p:nvSpPr>
          <p:spPr>
            <a:xfrm>
              <a:off x="-108196" y="3599286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94976" y="2507487"/>
            <a:ext cx="415744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False block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33BE85-9CC1-6983-2877-95DBEBCC6E93}"/>
              </a:ext>
            </a:extLst>
          </p:cNvPr>
          <p:cNvGrpSpPr/>
          <p:nvPr/>
        </p:nvGrpSpPr>
        <p:grpSpPr>
          <a:xfrm>
            <a:off x="9201483" y="2421044"/>
            <a:ext cx="2621089" cy="1015663"/>
            <a:chOff x="-273490" y="3034696"/>
            <a:chExt cx="2621089" cy="10156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FB7A3-2D81-D8B3-6C8A-680ECD7B9079}"/>
                </a:ext>
              </a:extLst>
            </p:cNvPr>
            <p:cNvSpPr txBox="1"/>
            <p:nvPr/>
          </p:nvSpPr>
          <p:spPr>
            <a:xfrm>
              <a:off x="248745" y="3034696"/>
              <a:ext cx="209885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r1 &gt; 3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C7002067-21E9-8C02-4C74-4AEBEEF38167}"/>
                </a:ext>
              </a:extLst>
            </p:cNvPr>
            <p:cNvSpPr/>
            <p:nvPr/>
          </p:nvSpPr>
          <p:spPr>
            <a:xfrm>
              <a:off x="-273490" y="3295980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E79AA5F1-8991-7342-8718-1BF02E15C9A1}"/>
              </a:ext>
            </a:extLst>
          </p:cNvPr>
          <p:cNvSpPr/>
          <p:nvPr/>
        </p:nvSpPr>
        <p:spPr>
          <a:xfrm rot="5400000" flipV="1">
            <a:off x="4298871" y="2995944"/>
            <a:ext cx="2689608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1D02AB3-DE20-3FED-4C7E-05A256C55418}"/>
              </a:ext>
            </a:extLst>
          </p:cNvPr>
          <p:cNvSpPr/>
          <p:nvPr/>
        </p:nvSpPr>
        <p:spPr>
          <a:xfrm rot="5400000" flipV="1">
            <a:off x="4942897" y="3477239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90D3D4C9-DDD3-A4D6-71F3-D514707320EF}"/>
              </a:ext>
            </a:extLst>
          </p:cNvPr>
          <p:cNvSpPr/>
          <p:nvPr/>
        </p:nvSpPr>
        <p:spPr>
          <a:xfrm rot="5400000">
            <a:off x="8141226" y="4031628"/>
            <a:ext cx="1710252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55AC1-6F9D-C4D0-591F-D6AE84D446AE}"/>
              </a:ext>
            </a:extLst>
          </p:cNvPr>
          <p:cNvSpPr txBox="1"/>
          <p:nvPr/>
        </p:nvSpPr>
        <p:spPr>
          <a:xfrm>
            <a:off x="1395042" y="2085184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test1                     test2</a:t>
            </a:r>
          </a:p>
        </p:txBody>
      </p:sp>
    </p:spTree>
    <p:extLst>
      <p:ext uri="{BB962C8B-B14F-4D97-AF65-F5344CB8AC3E}">
        <p14:creationId xmlns:p14="http://schemas.microsoft.com/office/powerpoint/2010/main" val="35254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3" grpId="0" animBg="1"/>
      <p:bldP spid="4" grpId="0" animBg="1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664429" y="873385"/>
            <a:ext cx="4748981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xx,xx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// test 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test 2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more tests</a:t>
            </a: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test 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 false block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23538" y="1093025"/>
            <a:ext cx="4827106" cy="209026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(test1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test2 &amp; … &amp;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False block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F42339-E711-2356-13C2-7E5580A2C44B}"/>
              </a:ext>
            </a:extLst>
          </p:cNvPr>
          <p:cNvSpPr txBox="1"/>
          <p:nvPr/>
        </p:nvSpPr>
        <p:spPr>
          <a:xfrm>
            <a:off x="570273" y="4337722"/>
            <a:ext cx="557978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All compound &amp;&amp; tests use an </a:t>
            </a:r>
            <a:r>
              <a:rPr lang="en-US" sz="2000" dirty="0">
                <a:solidFill>
                  <a:srgbClr val="7030A0"/>
                </a:solidFill>
              </a:rPr>
              <a:t>inverse test </a:t>
            </a:r>
            <a:r>
              <a:rPr lang="en-US" sz="2000" dirty="0">
                <a:solidFill>
                  <a:schemeClr val="accent6"/>
                </a:solidFill>
              </a:rPr>
              <a:t>and if they evaluate to </a:t>
            </a:r>
            <a:r>
              <a:rPr lang="en-US" sz="2000" b="1" dirty="0">
                <a:solidFill>
                  <a:srgbClr val="7030A0"/>
                </a:solidFill>
              </a:rPr>
              <a:t>true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branch </a:t>
            </a:r>
            <a:r>
              <a:rPr lang="en-US" sz="2000" b="1" i="1" dirty="0">
                <a:solidFill>
                  <a:schemeClr val="accent5"/>
                </a:solidFill>
              </a:rPr>
              <a:t>to</a:t>
            </a:r>
            <a:r>
              <a:rPr lang="en-US" sz="2000" dirty="0">
                <a:solidFill>
                  <a:schemeClr val="accent5"/>
                </a:solidFill>
              </a:rPr>
              <a:t> the </a:t>
            </a:r>
            <a:r>
              <a:rPr lang="en-US" sz="2000" dirty="0">
                <a:solidFill>
                  <a:srgbClr val="FF0000"/>
                </a:solidFill>
              </a:rPr>
              <a:t>false block</a:t>
            </a:r>
          </a:p>
        </p:txBody>
      </p:sp>
    </p:spTree>
    <p:extLst>
      <p:ext uri="{BB962C8B-B14F-4D97-AF65-F5344CB8AC3E}">
        <p14:creationId xmlns:p14="http://schemas.microsoft.com/office/powerpoint/2010/main" val="262886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13499" y="2719202"/>
            <a:ext cx="4307141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096153" y="1755030"/>
            <a:ext cx="4529708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E246E-DF41-3A43-801B-ABCDC2DBC3D8}"/>
              </a:ext>
            </a:extLst>
          </p:cNvPr>
          <p:cNvGrpSpPr/>
          <p:nvPr/>
        </p:nvGrpSpPr>
        <p:grpSpPr>
          <a:xfrm>
            <a:off x="8627978" y="1873899"/>
            <a:ext cx="2888878" cy="707886"/>
            <a:chOff x="3912462" y="3442183"/>
            <a:chExt cx="2888878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99CA85-48DD-ED4A-897E-A57C60E6AA3D}"/>
                </a:ext>
              </a:extLst>
            </p:cNvPr>
            <p:cNvSpPr txBox="1"/>
            <p:nvPr/>
          </p:nvSpPr>
          <p:spPr>
            <a:xfrm>
              <a:off x="4342913" y="3442183"/>
              <a:ext cx="245842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5ED0262B-879D-9E4F-B37D-750FB8090D0A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BDF08D-F80E-244B-8283-2B648D38B56A}"/>
              </a:ext>
            </a:extLst>
          </p:cNvPr>
          <p:cNvGrpSpPr/>
          <p:nvPr/>
        </p:nvGrpSpPr>
        <p:grpSpPr>
          <a:xfrm>
            <a:off x="8720244" y="2690689"/>
            <a:ext cx="2658257" cy="1015663"/>
            <a:chOff x="3912462" y="3393230"/>
            <a:chExt cx="2658257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D1C883-879D-E24E-8936-7D2D2F0314C5}"/>
                </a:ext>
              </a:extLst>
            </p:cNvPr>
            <p:cNvSpPr txBox="1"/>
            <p:nvPr/>
          </p:nvSpPr>
          <p:spPr>
            <a:xfrm>
              <a:off x="4338131" y="3393230"/>
              <a:ext cx="2232588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around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67F40A35-305C-9E4B-BD0A-736B06E4AEE8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50A3BA5-4379-4BBC-D790-6EE569D20651}"/>
              </a:ext>
            </a:extLst>
          </p:cNvPr>
          <p:cNvSpPr/>
          <p:nvPr/>
        </p:nvSpPr>
        <p:spPr>
          <a:xfrm rot="5400000" flipV="1">
            <a:off x="4985882" y="3706632"/>
            <a:ext cx="2213456" cy="123033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5417789-1955-AB79-B11E-F18D1ABB377C}"/>
              </a:ext>
            </a:extLst>
          </p:cNvPr>
          <p:cNvSpPr/>
          <p:nvPr/>
        </p:nvSpPr>
        <p:spPr>
          <a:xfrm rot="5400000" flipV="1">
            <a:off x="5227013" y="2742825"/>
            <a:ext cx="191432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1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3" grpId="0" animBg="1"/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043597" y="881104"/>
            <a:ext cx="4566727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branch around else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r2 // false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441107" y="2143988"/>
            <a:ext cx="4266605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A5829C-FB84-35B8-F0C2-AB2F1A4A6E92}"/>
              </a:ext>
            </a:extLst>
          </p:cNvPr>
          <p:cNvGrpSpPr/>
          <p:nvPr/>
        </p:nvGrpSpPr>
        <p:grpSpPr>
          <a:xfrm>
            <a:off x="8637860" y="986614"/>
            <a:ext cx="3308349" cy="707886"/>
            <a:chOff x="3912462" y="3442183"/>
            <a:chExt cx="3308349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CD632A-A8A7-7EF7-F587-9974B0BB547B}"/>
                </a:ext>
              </a:extLst>
            </p:cNvPr>
            <p:cNvSpPr txBox="1"/>
            <p:nvPr/>
          </p:nvSpPr>
          <p:spPr>
            <a:xfrm>
              <a:off x="4342913" y="3442183"/>
              <a:ext cx="287789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E8697343-606E-7E7E-975F-17D0F502C4DC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7CAB11-E318-79F9-C20D-0F9C1EAF47FE}"/>
              </a:ext>
            </a:extLst>
          </p:cNvPr>
          <p:cNvGrpSpPr/>
          <p:nvPr/>
        </p:nvGrpSpPr>
        <p:grpSpPr>
          <a:xfrm>
            <a:off x="8637860" y="1790045"/>
            <a:ext cx="3134063" cy="738987"/>
            <a:chOff x="3912462" y="3333782"/>
            <a:chExt cx="3134063" cy="7389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B71460-0573-3428-0E5A-483DC3EC1964}"/>
                </a:ext>
              </a:extLst>
            </p:cNvPr>
            <p:cNvSpPr txBox="1"/>
            <p:nvPr/>
          </p:nvSpPr>
          <p:spPr>
            <a:xfrm>
              <a:off x="4374900" y="3333782"/>
              <a:ext cx="2671625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false block</a:t>
              </a: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0960DC15-7DED-06DA-2BC3-A0A687A15E79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A767F4D6-3EF9-F21D-F934-4D6D0630B0F2}"/>
              </a:ext>
            </a:extLst>
          </p:cNvPr>
          <p:cNvSpPr/>
          <p:nvPr/>
        </p:nvSpPr>
        <p:spPr>
          <a:xfrm rot="5400000" flipV="1">
            <a:off x="4800473" y="2911406"/>
            <a:ext cx="2486250" cy="1413677"/>
          </a:xfrm>
          <a:prstGeom prst="uturnArrow">
            <a:avLst>
              <a:gd name="adj1" fmla="val 3769"/>
              <a:gd name="adj2" fmla="val 6539"/>
              <a:gd name="adj3" fmla="val 20789"/>
              <a:gd name="adj4" fmla="val 42454"/>
              <a:gd name="adj5" fmla="val 718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3587977D-50F2-F6AD-A24F-EFDE1F1E3228}"/>
              </a:ext>
            </a:extLst>
          </p:cNvPr>
          <p:cNvSpPr/>
          <p:nvPr/>
        </p:nvSpPr>
        <p:spPr>
          <a:xfrm rot="5400000" flipV="1">
            <a:off x="5041647" y="1903447"/>
            <a:ext cx="2003900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60D71879-9C38-DE5A-B282-F5272AF5FD61}"/>
              </a:ext>
            </a:extLst>
          </p:cNvPr>
          <p:cNvSpPr/>
          <p:nvPr/>
        </p:nvSpPr>
        <p:spPr>
          <a:xfrm rot="5400000" flipV="1">
            <a:off x="4982665" y="4726061"/>
            <a:ext cx="1900036" cy="1413677"/>
          </a:xfrm>
          <a:prstGeom prst="uturnArrow">
            <a:avLst>
              <a:gd name="adj1" fmla="val 3724"/>
              <a:gd name="adj2" fmla="val 4986"/>
              <a:gd name="adj3" fmla="val 18407"/>
              <a:gd name="adj4" fmla="val 42454"/>
              <a:gd name="adj5" fmla="val 82026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  <p:bldP spid="3" grpId="0" animBg="1"/>
      <p:bldP spid="4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043597" y="873960"/>
            <a:ext cx="4566727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	     // test 1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same test branch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	     // test 2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same test branch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// other tests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     // test 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false block 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441107" y="2143988"/>
            <a:ext cx="4959568" cy="209026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(test1 || test2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.. ||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false block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6AF07-A19A-A17B-D51E-A71CB6C0FD44}"/>
              </a:ext>
            </a:extLst>
          </p:cNvPr>
          <p:cNvSpPr txBox="1"/>
          <p:nvPr/>
        </p:nvSpPr>
        <p:spPr>
          <a:xfrm>
            <a:off x="591098" y="4387039"/>
            <a:ext cx="5073895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All compound || tests (except the last one) use the </a:t>
            </a:r>
            <a:r>
              <a:rPr lang="en-US" sz="2000" dirty="0">
                <a:solidFill>
                  <a:srgbClr val="7030A0"/>
                </a:solidFill>
              </a:rPr>
              <a:t>same test </a:t>
            </a:r>
            <a:r>
              <a:rPr lang="en-US" sz="2000" dirty="0"/>
              <a:t>as C and if they evaluate to </a:t>
            </a:r>
            <a:r>
              <a:rPr lang="en-US" sz="2000" dirty="0">
                <a:solidFill>
                  <a:srgbClr val="7030A0"/>
                </a:solidFill>
              </a:rPr>
              <a:t>true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branches </a:t>
            </a:r>
            <a:r>
              <a:rPr lang="en-US" sz="2000" b="1" i="1" dirty="0">
                <a:solidFill>
                  <a:srgbClr val="0070C0"/>
                </a:solidFill>
              </a:rPr>
              <a:t>to</a:t>
            </a:r>
            <a:r>
              <a:rPr lang="en-US" sz="2000" dirty="0">
                <a:solidFill>
                  <a:srgbClr val="0070C0"/>
                </a:solidFill>
              </a:rPr>
              <a:t> the </a:t>
            </a:r>
            <a:r>
              <a:rPr lang="en-US" sz="2000" dirty="0">
                <a:solidFill>
                  <a:srgbClr val="2C895B"/>
                </a:solidFill>
              </a:rPr>
              <a:t>true block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E4ECF-2632-955C-9440-EEDDD029F7C0}"/>
              </a:ext>
            </a:extLst>
          </p:cNvPr>
          <p:cNvSpPr txBox="1"/>
          <p:nvPr/>
        </p:nvSpPr>
        <p:spPr>
          <a:xfrm>
            <a:off x="725286" y="5555492"/>
            <a:ext cx="48325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The last (leftmost) compound || test uses an </a:t>
            </a:r>
            <a:r>
              <a:rPr lang="en-US" sz="2000" dirty="0">
                <a:solidFill>
                  <a:srgbClr val="7030A0"/>
                </a:solidFill>
              </a:rPr>
              <a:t>inverse test</a:t>
            </a:r>
            <a:r>
              <a:rPr lang="en-US" sz="2000" dirty="0"/>
              <a:t> and if it evaluates to </a:t>
            </a:r>
            <a:r>
              <a:rPr lang="en-US" sz="2000" dirty="0">
                <a:solidFill>
                  <a:srgbClr val="7030A0"/>
                </a:solidFill>
              </a:rPr>
              <a:t>true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branches </a:t>
            </a:r>
            <a:r>
              <a:rPr lang="en-US" sz="2000" b="1" i="1" dirty="0">
                <a:solidFill>
                  <a:srgbClr val="0070C0"/>
                </a:solidFill>
              </a:rPr>
              <a:t>to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false block</a:t>
            </a:r>
            <a:endParaRPr lang="en-US" sz="2000" dirty="0">
              <a:solidFill>
                <a:srgbClr val="2C8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4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57D17-F0EE-3F4B-B8AE-50E7B158F4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711" y="550745"/>
            <a:ext cx="11701067" cy="575426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loop guard: </a:t>
            </a:r>
            <a:r>
              <a:rPr lang="en-US" sz="2400" dirty="0"/>
              <a:t>code that must evaluate to true before the next iteration of the loop</a:t>
            </a:r>
          </a:p>
          <a:p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loop guard </a:t>
            </a:r>
            <a:r>
              <a:rPr lang="en-US" sz="2400" dirty="0">
                <a:solidFill>
                  <a:srgbClr val="2C895B"/>
                </a:solidFill>
              </a:rPr>
              <a:t>test(s) evaluate to true</a:t>
            </a:r>
            <a:r>
              <a:rPr lang="en-US" sz="2400" dirty="0"/>
              <a:t>, the </a:t>
            </a:r>
            <a:r>
              <a:rPr lang="en-US" sz="2400" i="1" dirty="0">
                <a:solidFill>
                  <a:srgbClr val="0070C0"/>
                </a:solidFill>
              </a:rPr>
              <a:t>body of the loop</a:t>
            </a:r>
            <a:r>
              <a:rPr lang="en-US" sz="2400" dirty="0">
                <a:solidFill>
                  <a:srgbClr val="0070C0"/>
                </a:solidFill>
              </a:rPr>
              <a:t> is executed again</a:t>
            </a:r>
          </a:p>
          <a:p>
            <a:r>
              <a:rPr lang="en-US" sz="2400" dirty="0">
                <a:solidFill>
                  <a:srgbClr val="F37440"/>
                </a:solidFill>
              </a:rPr>
              <a:t>pre-test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top of the loop 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to the loop body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around the loop body </a:t>
            </a:r>
          </a:p>
          <a:p>
            <a:pPr lvl="1"/>
            <a:endParaRPr lang="en-US" sz="40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marL="354012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rgbClr val="7030A0"/>
                </a:solidFill>
              </a:rPr>
              <a:t>post-test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bottom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to the top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the instruction following the loop</a:t>
            </a:r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4553"/>
          </a:xfrm>
        </p:spPr>
        <p:txBody>
          <a:bodyPr/>
          <a:lstStyle/>
          <a:p>
            <a:r>
              <a:rPr lang="en-US" dirty="0"/>
              <a:t>Program Flow – Pre-test and Post-test Loop Guards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1209E-8206-EA97-33B2-B001480B9329}"/>
              </a:ext>
            </a:extLst>
          </p:cNvPr>
          <p:cNvGrpSpPr/>
          <p:nvPr/>
        </p:nvGrpSpPr>
        <p:grpSpPr>
          <a:xfrm>
            <a:off x="496577" y="3210462"/>
            <a:ext cx="4943911" cy="1584646"/>
            <a:chOff x="923826" y="4945527"/>
            <a:chExt cx="4943911" cy="158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050155E-FD54-A443-8A5C-99402148A9B6}"/>
                </a:ext>
              </a:extLst>
            </p:cNvPr>
            <p:cNvSpPr/>
            <p:nvPr/>
          </p:nvSpPr>
          <p:spPr bwMode="auto">
            <a:xfrm>
              <a:off x="3135167" y="4945527"/>
              <a:ext cx="2732570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BC93ED-4286-1519-4AED-BB7C1772C9F1}"/>
                </a:ext>
              </a:extLst>
            </p:cNvPr>
            <p:cNvGrpSpPr/>
            <p:nvPr/>
          </p:nvGrpSpPr>
          <p:grpSpPr>
            <a:xfrm>
              <a:off x="1159497" y="4974855"/>
              <a:ext cx="1975670" cy="707886"/>
              <a:chOff x="1534687" y="-718962"/>
              <a:chExt cx="1975670" cy="70788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7EDF0-332E-177F-0F7A-A17A3D9E5D8F}"/>
                  </a:ext>
                </a:extLst>
              </p:cNvPr>
              <p:cNvSpPr txBox="1"/>
              <p:nvPr/>
            </p:nvSpPr>
            <p:spPr>
              <a:xfrm>
                <a:off x="1534687" y="-718962"/>
                <a:ext cx="1421224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C30F6841-EE26-107E-2B42-EEB7BDCC75F8}"/>
                  </a:ext>
                </a:extLst>
              </p:cNvPr>
              <p:cNvSpPr/>
              <p:nvPr/>
            </p:nvSpPr>
            <p:spPr>
              <a:xfrm rot="5400000">
                <a:off x="3186576" y="-842688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3BCCD8-ACF3-AB09-D27C-DADBAA93E405}"/>
                </a:ext>
              </a:extLst>
            </p:cNvPr>
            <p:cNvGrpSpPr/>
            <p:nvPr/>
          </p:nvGrpSpPr>
          <p:grpSpPr>
            <a:xfrm>
              <a:off x="923826" y="5822287"/>
              <a:ext cx="2950840" cy="707886"/>
              <a:chOff x="1289839" y="-718962"/>
              <a:chExt cx="2950840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A446EF-3E9E-35AD-06E1-58EAE8F2FAE8}"/>
                  </a:ext>
                </a:extLst>
              </p:cNvPr>
              <p:cNvSpPr txBox="1"/>
              <p:nvPr/>
            </p:nvSpPr>
            <p:spPr>
              <a:xfrm>
                <a:off x="1289839" y="-718962"/>
                <a:ext cx="1666072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loop control variable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Up Arrow 30">
                <a:extLst>
                  <a:ext uri="{FF2B5EF4-FFF2-40B4-BE49-F238E27FC236}">
                    <a16:creationId xmlns:a16="http://schemas.microsoft.com/office/drawing/2014/main" id="{C7ED141A-F36F-B054-B606-ED70E22800A8}"/>
                  </a:ext>
                </a:extLst>
              </p:cNvPr>
              <p:cNvSpPr/>
              <p:nvPr/>
            </p:nvSpPr>
            <p:spPr>
              <a:xfrm rot="5400000">
                <a:off x="3547148" y="-1294223"/>
                <a:ext cx="115585" cy="127147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1F4877-5620-67CE-2167-89001CBD36B4}"/>
              </a:ext>
            </a:extLst>
          </p:cNvPr>
          <p:cNvSpPr txBox="1"/>
          <p:nvPr/>
        </p:nvSpPr>
        <p:spPr>
          <a:xfrm>
            <a:off x="2827708" y="461044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or more iterations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302D9A-0E32-2F33-A9E2-268F4DAA5F76}"/>
              </a:ext>
            </a:extLst>
          </p:cNvPr>
          <p:cNvGrpSpPr/>
          <p:nvPr/>
        </p:nvGrpSpPr>
        <p:grpSpPr>
          <a:xfrm>
            <a:off x="6983348" y="3210462"/>
            <a:ext cx="4714747" cy="1830776"/>
            <a:chOff x="6188010" y="4919972"/>
            <a:chExt cx="4714747" cy="183077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B7B0B13-F959-4A4D-A3E1-17A957E08A52}"/>
                </a:ext>
              </a:extLst>
            </p:cNvPr>
            <p:cNvSpPr/>
            <p:nvPr/>
          </p:nvSpPr>
          <p:spPr bwMode="auto">
            <a:xfrm>
              <a:off x="6188010" y="4919972"/>
              <a:ext cx="2886385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do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F976AB-C4CD-BCE5-075D-7703BDF5335F}"/>
                </a:ext>
              </a:extLst>
            </p:cNvPr>
            <p:cNvGrpSpPr/>
            <p:nvPr/>
          </p:nvGrpSpPr>
          <p:grpSpPr>
            <a:xfrm>
              <a:off x="8945441" y="5494183"/>
              <a:ext cx="1957316" cy="707886"/>
              <a:chOff x="230324" y="-1166064"/>
              <a:chExt cx="1957316" cy="70788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A34AA-3E4F-2994-C724-750B3D00307A}"/>
                  </a:ext>
                </a:extLst>
              </p:cNvPr>
              <p:cNvSpPr txBox="1"/>
              <p:nvPr/>
            </p:nvSpPr>
            <p:spPr>
              <a:xfrm>
                <a:off x="762301" y="-1166064"/>
                <a:ext cx="1425339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Up Arrow 27">
                <a:extLst>
                  <a:ext uri="{FF2B5EF4-FFF2-40B4-BE49-F238E27FC236}">
                    <a16:creationId xmlns:a16="http://schemas.microsoft.com/office/drawing/2014/main" id="{6310D9B6-C0CA-80BA-56B4-BD3199ED3049}"/>
                  </a:ext>
                </a:extLst>
              </p:cNvPr>
              <p:cNvSpPr/>
              <p:nvPr/>
            </p:nvSpPr>
            <p:spPr>
              <a:xfrm rot="16200000">
                <a:off x="438520" y="-781959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368DE7-D715-43D3-BE00-96B5B817A6B1}"/>
                </a:ext>
              </a:extLst>
            </p:cNvPr>
            <p:cNvSpPr txBox="1"/>
            <p:nvPr/>
          </p:nvSpPr>
          <p:spPr>
            <a:xfrm>
              <a:off x="6416767" y="6381416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or more iterations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6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7" grpId="0"/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7038811" y="2015067"/>
            <a:ext cx="3334479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278704" y="2657910"/>
            <a:ext cx="2647709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7DE30C-B5ED-33F1-696C-5985A04DA25A}"/>
              </a:ext>
            </a:extLst>
          </p:cNvPr>
          <p:cNvGrpSpPr/>
          <p:nvPr/>
        </p:nvGrpSpPr>
        <p:grpSpPr>
          <a:xfrm>
            <a:off x="5365452" y="2359522"/>
            <a:ext cx="2377218" cy="707886"/>
            <a:chOff x="5931510" y="850127"/>
            <a:chExt cx="237721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931510" y="85012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662651" y="86590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2323B35-B355-BC99-6B85-8EB61D720C42}"/>
                </a:ext>
              </a:extLst>
            </p:cNvPr>
            <p:cNvSpPr/>
            <p:nvPr/>
          </p:nvSpPr>
          <p:spPr>
            <a:xfrm>
              <a:off x="8106427" y="911261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6EDCAB5-1B41-DCC9-539B-D7B720EB6B87}"/>
              </a:ext>
            </a:extLst>
          </p:cNvPr>
          <p:cNvGrpSpPr/>
          <p:nvPr/>
        </p:nvGrpSpPr>
        <p:grpSpPr>
          <a:xfrm>
            <a:off x="5404087" y="3632367"/>
            <a:ext cx="2327384" cy="707886"/>
            <a:chOff x="5959044" y="1748097"/>
            <a:chExt cx="232738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959044" y="174809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690185" y="176387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8084127" y="1806275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8825FD5D-78FE-5D8D-E6D9-76D4068204B7}"/>
              </a:ext>
            </a:extLst>
          </p:cNvPr>
          <p:cNvSpPr/>
          <p:nvPr/>
        </p:nvSpPr>
        <p:spPr>
          <a:xfrm rot="5400000" flipH="1" flipV="1">
            <a:off x="633489" y="3053054"/>
            <a:ext cx="938783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727C96A3-D068-4A87-3304-BB82A9D8A986}"/>
              </a:ext>
            </a:extLst>
          </p:cNvPr>
          <p:cNvSpPr/>
          <p:nvPr/>
        </p:nvSpPr>
        <p:spPr>
          <a:xfrm rot="5400000" flipH="1">
            <a:off x="8585756" y="2750634"/>
            <a:ext cx="1996307" cy="857742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E78996-8E4A-A548-6208-73AFF911E24E}"/>
              </a:ext>
            </a:extLst>
          </p:cNvPr>
          <p:cNvGrpSpPr/>
          <p:nvPr/>
        </p:nvGrpSpPr>
        <p:grpSpPr>
          <a:xfrm>
            <a:off x="9245746" y="2509110"/>
            <a:ext cx="2439915" cy="707886"/>
            <a:chOff x="4141378" y="4767150"/>
            <a:chExt cx="2439915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2FBDB4-05CE-80B3-57AD-BA87637F5371}"/>
                </a:ext>
              </a:extLst>
            </p:cNvPr>
            <p:cNvSpPr txBox="1"/>
            <p:nvPr/>
          </p:nvSpPr>
          <p:spPr>
            <a:xfrm>
              <a:off x="5448519" y="4767150"/>
              <a:ext cx="113277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inverted test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1C4194C2-785C-00EE-2A46-BCB7C51F3EAD}"/>
                </a:ext>
              </a:extLst>
            </p:cNvPr>
            <p:cNvSpPr/>
            <p:nvPr/>
          </p:nvSpPr>
          <p:spPr>
            <a:xfrm rot="16200000">
              <a:off x="4703799" y="4525505"/>
              <a:ext cx="182299" cy="130714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93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E035-2029-A743-81BB-27131B99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02" y="64941"/>
            <a:ext cx="10515600" cy="578652"/>
          </a:xfrm>
        </p:spPr>
        <p:txBody>
          <a:bodyPr/>
          <a:lstStyle/>
          <a:p>
            <a:r>
              <a:rPr lang="en-US" dirty="0"/>
              <a:t>Conditional Statements </a:t>
            </a:r>
            <a:r>
              <a:rPr lang="en-US" altLang="en-US" sz="2400" dirty="0"/>
              <a:t>(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if, while, do...while, for</a:t>
            </a:r>
            <a:r>
              <a:rPr lang="en-US" altLang="en-US" sz="2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A44B1-F232-7B49-B331-463CBDCFB5D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9184" y="809565"/>
            <a:ext cx="11108594" cy="566185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200" b="1" dirty="0">
                <a:solidFill>
                  <a:srgbClr val="0070C0"/>
                </a:solidFill>
              </a:rPr>
              <a:t>C conditional test expressions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altLang="en-US" sz="2200" b="1" dirty="0">
                <a:solidFill>
                  <a:srgbClr val="FF0000"/>
                </a:solidFill>
              </a:rPr>
              <a:t>0 (NULL) is FALSE</a:t>
            </a:r>
            <a:r>
              <a:rPr lang="en-US" altLang="en-US" sz="2200" b="1" dirty="0"/>
              <a:t>,  </a:t>
            </a:r>
            <a:r>
              <a:rPr lang="en-US" altLang="en-US" sz="2200" b="1" u="sng" dirty="0">
                <a:solidFill>
                  <a:srgbClr val="00B050"/>
                </a:solidFill>
              </a:rPr>
              <a:t>any</a:t>
            </a:r>
            <a:r>
              <a:rPr lang="en-US" altLang="en-US" sz="2200" b="1" dirty="0">
                <a:solidFill>
                  <a:srgbClr val="00B050"/>
                </a:solidFill>
              </a:rPr>
              <a:t> non-0 value is TRUE </a:t>
            </a:r>
          </a:p>
          <a:p>
            <a:r>
              <a:rPr lang="en-US" altLang="en-US" sz="2200" b="1" dirty="0">
                <a:solidFill>
                  <a:srgbClr val="FF0000"/>
                </a:solidFill>
              </a:rPr>
              <a:t>C comparison operators ( ==, !=, &gt;, etc.) </a:t>
            </a:r>
            <a:r>
              <a:rPr lang="en-US" altLang="en-US" sz="2200" b="1" dirty="0">
                <a:solidFill>
                  <a:srgbClr val="0070C0"/>
                </a:solidFill>
              </a:rPr>
              <a:t>evaluate to either 0 (false) or 1 (true)</a:t>
            </a:r>
          </a:p>
          <a:p>
            <a:r>
              <a:rPr lang="en-US" altLang="en-US" sz="2400" dirty="0">
                <a:solidFill>
                  <a:srgbClr val="00B050"/>
                </a:solidFill>
              </a:rPr>
              <a:t>Legal in Java and in C:</a:t>
            </a:r>
          </a:p>
          <a:p>
            <a:pPr lvl="1"/>
            <a:endParaRPr lang="en-US" altLang="en-US" sz="2000" dirty="0"/>
          </a:p>
          <a:p>
            <a:pPr lvl="1"/>
            <a:endParaRPr lang="en-US" altLang="en-US" sz="2800" dirty="0"/>
          </a:p>
          <a:p>
            <a:pPr lvl="2"/>
            <a:endParaRPr lang="en-US" altLang="en-US" sz="3000" dirty="0"/>
          </a:p>
          <a:p>
            <a:pPr lvl="2"/>
            <a:endParaRPr lang="en-US" altLang="en-US" sz="2000" dirty="0">
              <a:solidFill>
                <a:srgbClr val="FF0000"/>
              </a:solidFill>
            </a:endParaRPr>
          </a:p>
          <a:p>
            <a:r>
              <a:rPr lang="en-US" altLang="en-US" sz="2400" dirty="0">
                <a:solidFill>
                  <a:srgbClr val="FF0000"/>
                </a:solidFill>
              </a:rPr>
              <a:t>Illegal in Java</a:t>
            </a:r>
            <a:r>
              <a:rPr lang="en-US" altLang="en-US" sz="2400" dirty="0"/>
              <a:t>, </a:t>
            </a:r>
            <a:r>
              <a:rPr lang="en-US" altLang="en-US" sz="2400" dirty="0">
                <a:solidFill>
                  <a:srgbClr val="00B050"/>
                </a:solidFill>
              </a:rPr>
              <a:t>but </a:t>
            </a:r>
            <a:r>
              <a:rPr lang="en-US" altLang="en-US" sz="2400" b="1" dirty="0">
                <a:solidFill>
                  <a:srgbClr val="00B050"/>
                </a:solidFill>
              </a:rPr>
              <a:t>legal</a:t>
            </a:r>
            <a:r>
              <a:rPr lang="en-US" altLang="en-US" sz="2400" dirty="0">
                <a:solidFill>
                  <a:srgbClr val="00B050"/>
                </a:solidFill>
              </a:rPr>
              <a:t> in C (often a typo!):</a:t>
            </a:r>
          </a:p>
          <a:p>
            <a:pPr marL="0" indent="0">
              <a:buNone/>
            </a:pPr>
            <a:endParaRPr lang="en-US" altLang="en-US" sz="3200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4E5977E7-482D-4144-A70D-1D7F91839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4852" y="2494875"/>
            <a:ext cx="2733768" cy="16312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E058225E-C681-9B44-B233-E782AF46F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1756" y="4681928"/>
            <a:ext cx="2733768" cy="16312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489300-9A37-794F-BC34-5108AD749AEB}"/>
              </a:ext>
            </a:extLst>
          </p:cNvPr>
          <p:cNvGrpSpPr/>
          <p:nvPr/>
        </p:nvGrpSpPr>
        <p:grpSpPr>
          <a:xfrm>
            <a:off x="5355524" y="4724996"/>
            <a:ext cx="4369543" cy="1323439"/>
            <a:chOff x="4343030" y="4978705"/>
            <a:chExt cx="4316888" cy="13234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D12BAA-0164-484B-A922-F1C9C32EA351}"/>
                </a:ext>
              </a:extLst>
            </p:cNvPr>
            <p:cNvSpPr txBox="1"/>
            <p:nvPr/>
          </p:nvSpPr>
          <p:spPr>
            <a:xfrm>
              <a:off x="4706721" y="4978705"/>
              <a:ext cx="3953197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Assignment operators evaluate to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the value that is assigned, so….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F3AAAB56-52C3-364E-AF27-6BC8FB892183}"/>
                </a:ext>
              </a:extLst>
            </p:cNvPr>
            <p:cNvSpPr/>
            <p:nvPr/>
          </p:nvSpPr>
          <p:spPr>
            <a:xfrm>
              <a:off x="4343030" y="5266077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22CF63-4DE5-A646-A560-A1DAB8696DFC}"/>
              </a:ext>
            </a:extLst>
          </p:cNvPr>
          <p:cNvGrpSpPr/>
          <p:nvPr/>
        </p:nvGrpSpPr>
        <p:grpSpPr>
          <a:xfrm>
            <a:off x="5293629" y="2795167"/>
            <a:ext cx="3862788" cy="707886"/>
            <a:chOff x="4353339" y="4901332"/>
            <a:chExt cx="386278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FE29E-F950-BB4F-BC03-874E4D31F428}"/>
                </a:ext>
              </a:extLst>
            </p:cNvPr>
            <p:cNvSpPr txBox="1"/>
            <p:nvPr/>
          </p:nvSpPr>
          <p:spPr>
            <a:xfrm>
              <a:off x="4685993" y="4901332"/>
              <a:ext cx="3530134" cy="7078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E6C1C53-4133-F64F-A776-E7E504363717}"/>
                </a:ext>
              </a:extLst>
            </p:cNvPr>
            <p:cNvSpPr/>
            <p:nvPr/>
          </p:nvSpPr>
          <p:spPr>
            <a:xfrm>
              <a:off x="4353339" y="5009322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B81527-606F-6E4D-9253-62932299B266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82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CA1DACB-7A2B-2B2F-977B-EC404F53C7D9}"/>
              </a:ext>
            </a:extLst>
          </p:cNvPr>
          <p:cNvSpPr/>
          <p:nvPr/>
        </p:nvSpPr>
        <p:spPr bwMode="auto">
          <a:xfrm>
            <a:off x="7334381" y="1844095"/>
            <a:ext cx="2793397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block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81FC53F-155A-DE0A-E122-1338FC3C71AF}"/>
              </a:ext>
            </a:extLst>
          </p:cNvPr>
          <p:cNvSpPr/>
          <p:nvPr/>
        </p:nvSpPr>
        <p:spPr bwMode="auto">
          <a:xfrm>
            <a:off x="1320596" y="2446519"/>
            <a:ext cx="3017262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7DBD45-A174-7C4F-5EFF-8A18CF1B372A}"/>
              </a:ext>
            </a:extLst>
          </p:cNvPr>
          <p:cNvGrpSpPr/>
          <p:nvPr/>
        </p:nvGrpSpPr>
        <p:grpSpPr>
          <a:xfrm>
            <a:off x="5696968" y="2271151"/>
            <a:ext cx="2377218" cy="707886"/>
            <a:chOff x="6045311" y="3629688"/>
            <a:chExt cx="2377218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74927C-525D-E6B3-4C04-102396FD48D4}"/>
                </a:ext>
              </a:extLst>
            </p:cNvPr>
            <p:cNvSpPr txBox="1"/>
            <p:nvPr/>
          </p:nvSpPr>
          <p:spPr>
            <a:xfrm>
              <a:off x="6045311" y="362968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2B8553C6-C8DB-0FAA-CB1F-F0A4EFE0BC8D}"/>
                </a:ext>
              </a:extLst>
            </p:cNvPr>
            <p:cNvSpPr/>
            <p:nvPr/>
          </p:nvSpPr>
          <p:spPr>
            <a:xfrm rot="5400000">
              <a:off x="7776452" y="3645469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8B85DE86-982A-0C39-5A5D-0150B38C62C6}"/>
                </a:ext>
              </a:extLst>
            </p:cNvPr>
            <p:cNvSpPr/>
            <p:nvPr/>
          </p:nvSpPr>
          <p:spPr>
            <a:xfrm>
              <a:off x="8220228" y="369082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0C5B8-5007-D070-315B-300C9CC5E966}"/>
              </a:ext>
            </a:extLst>
          </p:cNvPr>
          <p:cNvGrpSpPr/>
          <p:nvPr/>
        </p:nvGrpSpPr>
        <p:grpSpPr>
          <a:xfrm>
            <a:off x="5641265" y="4907523"/>
            <a:ext cx="2331770" cy="707886"/>
            <a:chOff x="5986578" y="5344498"/>
            <a:chExt cx="2331770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2CE44-CFCE-76EC-9789-F0E9D765D958}"/>
                </a:ext>
              </a:extLst>
            </p:cNvPr>
            <p:cNvSpPr txBox="1"/>
            <p:nvPr/>
          </p:nvSpPr>
          <p:spPr>
            <a:xfrm>
              <a:off x="5986578" y="534449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9916ECBB-B89B-C521-10B0-48E1FFC909D5}"/>
                </a:ext>
              </a:extLst>
            </p:cNvPr>
            <p:cNvSpPr/>
            <p:nvPr/>
          </p:nvSpPr>
          <p:spPr>
            <a:xfrm rot="5400000">
              <a:off x="7683430" y="541605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CFEC0729-BC65-698F-6CE9-E675292CC2E4}"/>
                </a:ext>
              </a:extLst>
            </p:cNvPr>
            <p:cNvSpPr/>
            <p:nvPr/>
          </p:nvSpPr>
          <p:spPr>
            <a:xfrm>
              <a:off x="8116047" y="5443104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DEC0A8ED-95A3-185A-D4E2-71A0BACD392D}"/>
              </a:ext>
            </a:extLst>
          </p:cNvPr>
          <p:cNvSpPr/>
          <p:nvPr/>
        </p:nvSpPr>
        <p:spPr>
          <a:xfrm rot="5400000" flipH="1" flipV="1">
            <a:off x="222365" y="3150812"/>
            <a:ext cx="1660392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119A5EE6-412C-163E-3AEA-B5A6693284D1}"/>
              </a:ext>
            </a:extLst>
          </p:cNvPr>
          <p:cNvSpPr/>
          <p:nvPr/>
        </p:nvSpPr>
        <p:spPr>
          <a:xfrm rot="5400000" flipH="1">
            <a:off x="8415607" y="3164529"/>
            <a:ext cx="3565075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7443E6-0152-3361-8BE5-19FB68EF5866}"/>
              </a:ext>
            </a:extLst>
          </p:cNvPr>
          <p:cNvGrpSpPr/>
          <p:nvPr/>
        </p:nvGrpSpPr>
        <p:grpSpPr>
          <a:xfrm>
            <a:off x="5730742" y="3202007"/>
            <a:ext cx="2159490" cy="795527"/>
            <a:chOff x="6254361" y="3542047"/>
            <a:chExt cx="2159490" cy="7955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DBACB-0F19-31A7-35CA-BE0602DDBEB7}"/>
                </a:ext>
              </a:extLst>
            </p:cNvPr>
            <p:cNvSpPr txBox="1"/>
            <p:nvPr/>
          </p:nvSpPr>
          <p:spPr>
            <a:xfrm>
              <a:off x="6254361" y="3629688"/>
              <a:ext cx="1212173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if </a:t>
              </a:r>
              <a:r>
                <a:rPr lang="en-US" sz="2000" dirty="0" err="1">
                  <a:solidFill>
                    <a:schemeClr val="accent1"/>
                  </a:solidFill>
                </a:rPr>
                <a:t>stmt</a:t>
              </a:r>
              <a:r>
                <a:rPr lang="en-US" sz="2000" dirty="0">
                  <a:solidFill>
                    <a:schemeClr val="accent1"/>
                  </a:solidFill>
                </a:rPr>
                <a:t>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E1A49802-479A-73C9-85C9-0FE25675BF6F}"/>
                </a:ext>
              </a:extLst>
            </p:cNvPr>
            <p:cNvSpPr/>
            <p:nvPr/>
          </p:nvSpPr>
          <p:spPr>
            <a:xfrm rot="5400000" flipH="1">
              <a:off x="7776451" y="3533910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E95614B-AC2A-625E-8F34-F11E8EA91AAD}"/>
                </a:ext>
              </a:extLst>
            </p:cNvPr>
            <p:cNvSpPr/>
            <p:nvPr/>
          </p:nvSpPr>
          <p:spPr>
            <a:xfrm>
              <a:off x="8211550" y="354204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9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0" grpId="0" animBg="1"/>
      <p:bldP spid="28" grpId="0" animBg="1"/>
      <p:bldP spid="2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6542673" y="2166088"/>
            <a:ext cx="301494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9B76E8AA-CB68-B8FF-AA0E-447ADFF99EA6}"/>
              </a:ext>
            </a:extLst>
          </p:cNvPr>
          <p:cNvSpPr/>
          <p:nvPr/>
        </p:nvSpPr>
        <p:spPr>
          <a:xfrm rot="5400000" flipH="1">
            <a:off x="8330474" y="2701404"/>
            <a:ext cx="199478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99367" y="2324441"/>
            <a:ext cx="3289610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2D711D-B2A9-2D26-A84F-F5E3023D7541}"/>
              </a:ext>
            </a:extLst>
          </p:cNvPr>
          <p:cNvGrpSpPr/>
          <p:nvPr/>
        </p:nvGrpSpPr>
        <p:grpSpPr>
          <a:xfrm>
            <a:off x="4932793" y="2397669"/>
            <a:ext cx="2248534" cy="707888"/>
            <a:chOff x="5376930" y="995589"/>
            <a:chExt cx="2248534" cy="7078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376930" y="995589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131898" y="1209911"/>
              <a:ext cx="159822" cy="82731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4FF75F-5DDA-1A78-E38A-3A941206408D}"/>
              </a:ext>
            </a:extLst>
          </p:cNvPr>
          <p:cNvGrpSpPr/>
          <p:nvPr/>
        </p:nvGrpSpPr>
        <p:grpSpPr>
          <a:xfrm>
            <a:off x="4955093" y="3219029"/>
            <a:ext cx="2327384" cy="732754"/>
            <a:chOff x="5399230" y="1816949"/>
            <a:chExt cx="2327384" cy="7327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399230" y="184181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079745" y="1801268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7524313" y="1816949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08CD4A-8994-9046-70F4-B49DA699E272}"/>
              </a:ext>
            </a:extLst>
          </p:cNvPr>
          <p:cNvGrpSpPr/>
          <p:nvPr/>
        </p:nvGrpSpPr>
        <p:grpSpPr>
          <a:xfrm>
            <a:off x="8505152" y="2976439"/>
            <a:ext cx="3057304" cy="707886"/>
            <a:chOff x="3812439" y="4562340"/>
            <a:chExt cx="30573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49B17E-1172-ABDD-094D-3E5F4F4BC7E9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test is </a:t>
              </a:r>
              <a:r>
                <a:rPr lang="en-US" sz="2000" dirty="0">
                  <a:solidFill>
                    <a:srgbClr val="C00000"/>
                  </a:solidFill>
                </a:rPr>
                <a:t>not inverted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B9A43686-C05B-EBFA-15B6-3AC7AF64B427}"/>
                </a:ext>
              </a:extLst>
            </p:cNvPr>
            <p:cNvSpPr/>
            <p:nvPr/>
          </p:nvSpPr>
          <p:spPr>
            <a:xfrm rot="16200000">
              <a:off x="4565867" y="4405238"/>
              <a:ext cx="111559" cy="161841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BFDC5E60-274D-F653-92BA-9C18BF892F0C}"/>
              </a:ext>
            </a:extLst>
          </p:cNvPr>
          <p:cNvSpPr/>
          <p:nvPr/>
        </p:nvSpPr>
        <p:spPr>
          <a:xfrm rot="5400000" flipH="1">
            <a:off x="3149318" y="2851739"/>
            <a:ext cx="1032025" cy="354795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1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5C5221E-1C3C-E218-DDFE-B31C423352AB}"/>
              </a:ext>
            </a:extLst>
          </p:cNvPr>
          <p:cNvSpPr/>
          <p:nvPr/>
        </p:nvSpPr>
        <p:spPr bwMode="auto">
          <a:xfrm>
            <a:off x="6951976" y="2035628"/>
            <a:ext cx="3014946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D42A7DA-2529-1003-650B-6D3D262B3251}"/>
              </a:ext>
            </a:extLst>
          </p:cNvPr>
          <p:cNvSpPr/>
          <p:nvPr/>
        </p:nvSpPr>
        <p:spPr bwMode="auto">
          <a:xfrm>
            <a:off x="1444844" y="2255362"/>
            <a:ext cx="301726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4DA839-081E-7702-B51A-CC7979DD22D2}"/>
              </a:ext>
            </a:extLst>
          </p:cNvPr>
          <p:cNvGrpSpPr/>
          <p:nvPr/>
        </p:nvGrpSpPr>
        <p:grpSpPr>
          <a:xfrm>
            <a:off x="5413685" y="3168968"/>
            <a:ext cx="2089787" cy="707886"/>
            <a:chOff x="5448519" y="4562340"/>
            <a:chExt cx="2089787" cy="70788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681A9E1-E17E-C6C5-95AA-ACFAB2336C67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0E8CE203-FBA0-E6F0-4970-2BC576DC994E}"/>
                </a:ext>
              </a:extLst>
            </p:cNvPr>
            <p:cNvSpPr/>
            <p:nvPr/>
          </p:nvSpPr>
          <p:spPr>
            <a:xfrm rot="5400000">
              <a:off x="7144364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32601B-5531-E038-0261-10101798EA54}"/>
              </a:ext>
            </a:extLst>
          </p:cNvPr>
          <p:cNvGrpSpPr/>
          <p:nvPr/>
        </p:nvGrpSpPr>
        <p:grpSpPr>
          <a:xfrm>
            <a:off x="5342361" y="3980824"/>
            <a:ext cx="2327384" cy="732754"/>
            <a:chOff x="5377195" y="5374196"/>
            <a:chExt cx="2327384" cy="73275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79DFF45-CE75-9B2F-7456-FA731B72A15E}"/>
                </a:ext>
              </a:extLst>
            </p:cNvPr>
            <p:cNvSpPr txBox="1"/>
            <p:nvPr/>
          </p:nvSpPr>
          <p:spPr>
            <a:xfrm>
              <a:off x="5377195" y="5399064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6" name="Up Arrow 65">
              <a:extLst>
                <a:ext uri="{FF2B5EF4-FFF2-40B4-BE49-F238E27FC236}">
                  <a16:creationId xmlns:a16="http://schemas.microsoft.com/office/drawing/2014/main" id="{E623BBC0-4906-D566-11BB-52290DFA1BA7}"/>
                </a:ext>
              </a:extLst>
            </p:cNvPr>
            <p:cNvSpPr/>
            <p:nvPr/>
          </p:nvSpPr>
          <p:spPr>
            <a:xfrm rot="5400000">
              <a:off x="7057710" y="5358515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2E9D958-5864-CA26-E32E-4BF3BD06F2A4}"/>
                </a:ext>
              </a:extLst>
            </p:cNvPr>
            <p:cNvSpPr/>
            <p:nvPr/>
          </p:nvSpPr>
          <p:spPr>
            <a:xfrm>
              <a:off x="7502278" y="5374196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E8BA201D-68D9-DA4B-0DFF-672DF51DC608}"/>
              </a:ext>
            </a:extLst>
          </p:cNvPr>
          <p:cNvSpPr/>
          <p:nvPr/>
        </p:nvSpPr>
        <p:spPr>
          <a:xfrm rot="5400000" flipH="1">
            <a:off x="8434685" y="2735132"/>
            <a:ext cx="2200397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4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17" grpId="0"/>
      <p:bldP spid="3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C8052A2-13F7-8247-8362-1AE4DFD13651}"/>
              </a:ext>
            </a:extLst>
          </p:cNvPr>
          <p:cNvSpPr/>
          <p:nvPr/>
        </p:nvSpPr>
        <p:spPr bwMode="auto">
          <a:xfrm>
            <a:off x="8718037" y="1565627"/>
            <a:ext cx="2933270" cy="38588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Version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79329" y="3503399"/>
            <a:ext cx="5281618" cy="19296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422738" y="1823136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926870" y="910637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322246" y="953227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020140" y="956301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762763" y="64992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230372" y="4054834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491581" y="1665521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5790218" y="2664451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D0234358-C017-141B-F550-C08FD479C068}"/>
              </a:ext>
            </a:extLst>
          </p:cNvPr>
          <p:cNvSpPr/>
          <p:nvPr/>
        </p:nvSpPr>
        <p:spPr>
          <a:xfrm rot="5400000" flipH="1">
            <a:off x="9894805" y="2699581"/>
            <a:ext cx="2666025" cy="1240858"/>
          </a:xfrm>
          <a:prstGeom prst="uturnArrow">
            <a:avLst>
              <a:gd name="adj1" fmla="val 3932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 uiExpand="1" build="p" animBg="1"/>
      <p:bldP spid="55" grpId="0"/>
      <p:bldP spid="1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– Version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0471" y="3652325"/>
            <a:ext cx="5281618" cy="24050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290471" y="1506511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06E79A-8EBD-A241-9BC3-666617D2E9E6}"/>
              </a:ext>
            </a:extLst>
          </p:cNvPr>
          <p:cNvSpPr/>
          <p:nvPr/>
        </p:nvSpPr>
        <p:spPr bwMode="auto">
          <a:xfrm>
            <a:off x="8832705" y="1276086"/>
            <a:ext cx="3245114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794603" y="594012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189979" y="636602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3887873" y="639676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62490" y="1354919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73769" y="4085934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224598" y="2083072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877147" y="4728702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258A1A28-A025-50B9-6ADE-003F138F788D}"/>
              </a:ext>
            </a:extLst>
          </p:cNvPr>
          <p:cNvSpPr/>
          <p:nvPr/>
        </p:nvSpPr>
        <p:spPr>
          <a:xfrm rot="5400000" flipH="1">
            <a:off x="10243703" y="3509348"/>
            <a:ext cx="2263869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4" grpId="0" animBg="1"/>
      <p:bldP spid="55" grpId="0"/>
      <p:bldP spid="1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2657" y="5281733"/>
            <a:ext cx="5534647" cy="604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B9F323-1204-F356-3F9B-BA9DA43534F9}"/>
              </a:ext>
            </a:extLst>
          </p:cNvPr>
          <p:cNvSpPr/>
          <p:nvPr/>
        </p:nvSpPr>
        <p:spPr bwMode="auto">
          <a:xfrm>
            <a:off x="6243779" y="95561"/>
            <a:ext cx="5596964" cy="66824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r3, 0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10	// loop guard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r0, r0, r1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  // loop guard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r2, r2, r1 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1 // loop iteration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r0</a:t>
            </a: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C5294C25-3E79-9E46-4E5E-80B056787D13}"/>
              </a:ext>
            </a:extLst>
          </p:cNvPr>
          <p:cNvSpPr/>
          <p:nvPr/>
        </p:nvSpPr>
        <p:spPr>
          <a:xfrm rot="5400000" flipH="1" flipV="1">
            <a:off x="5704679" y="2917316"/>
            <a:ext cx="1621926" cy="835743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43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2E8498B2-AB69-45F8-EE43-0F6AB87B08D5}"/>
              </a:ext>
            </a:extLst>
          </p:cNvPr>
          <p:cNvSpPr/>
          <p:nvPr/>
        </p:nvSpPr>
        <p:spPr>
          <a:xfrm rot="5400000" flipH="1" flipV="1">
            <a:off x="3734042" y="2750352"/>
            <a:ext cx="5349762" cy="104918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62999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11" grpId="0" animBg="1"/>
      <p:bldP spid="1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3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7928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48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532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6636" y="1360258"/>
            <a:ext cx="11578728" cy="44545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687538" y="2365823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874521" y="2862723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03671" y="2831848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3" grpId="0" animBg="1"/>
      <p:bldP spid="1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349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0528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/>
        </p:nvGraphicFramePr>
        <p:xfrm>
          <a:off x="211331" y="3957362"/>
          <a:ext cx="11479730" cy="2364613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Bitwise </a:t>
                      </a:r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NOT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a = ~b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mvn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, 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 = ~R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7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5136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77922" y="2656069"/>
            <a:ext cx="8481843" cy="37130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</a:rPr>
              <a:t>bitwise &amp;        </a:t>
            </a:r>
            <a:r>
              <a:rPr lang="en-US" b="1" dirty="0">
                <a:solidFill>
                  <a:srgbClr val="7030A0"/>
                </a:solidFill>
              </a:rPr>
              <a:t>versus      </a:t>
            </a:r>
            <a:r>
              <a:rPr lang="en-US" b="1" dirty="0">
                <a:solidFill>
                  <a:srgbClr val="0070C0"/>
                </a:solidFill>
              </a:rPr>
              <a:t> Boolean &amp;&amp;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bitwise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  </a:t>
            </a:r>
            <a:r>
              <a:rPr lang="en-US" b="1" dirty="0">
                <a:solidFill>
                  <a:srgbClr val="7030A0"/>
                </a:solidFill>
                <a:cs typeface="Courier New" panose="02070309020205020404" pitchFamily="49" charset="0"/>
              </a:rPr>
              <a:t>versus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Boolean 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!0xff = 0x0 (Boolean)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/>
        </p:nvGraphicFramePr>
        <p:xfrm>
          <a:off x="1690798" y="1165253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6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83">
                  <a:extLst>
                    <a:ext uri="{9D8B030D-6E8A-4147-A177-3AD203B41FA5}">
                      <a16:colId xmlns:a16="http://schemas.microsoft.com/office/drawing/2014/main" val="3772163998"/>
                    </a:ext>
                  </a:extLst>
                </a:gridCol>
                <a:gridCol w="24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51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7B6EF-D37E-C6CF-D2AE-B114921ED7B7}"/>
              </a:ext>
            </a:extLst>
          </p:cNvPr>
          <p:cNvSpPr txBox="1"/>
          <p:nvPr/>
        </p:nvSpPr>
        <p:spPr>
          <a:xfrm>
            <a:off x="2428563" y="79592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Boolean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DE63E-FE1F-5A06-2F88-D77C582A931F}"/>
              </a:ext>
            </a:extLst>
          </p:cNvPr>
          <p:cNvSpPr txBox="1"/>
          <p:nvPr/>
        </p:nvSpPr>
        <p:spPr>
          <a:xfrm>
            <a:off x="6525830" y="79529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Bitwise Operators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593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/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32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889226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1327265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7225703" y="3546188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ff</a:t>
            </a:r>
          </a:p>
        </p:txBody>
      </p:sp>
    </p:spTree>
    <p:extLst>
      <p:ext uri="{BB962C8B-B14F-4D97-AF65-F5344CB8AC3E}">
        <p14:creationId xmlns:p14="http://schemas.microsoft.com/office/powerpoint/2010/main" val="153545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505421" y="817016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505421" y="3363092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78668" y="3678934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91829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634760" y="139854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34760" y="3757190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806586" y="3736613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74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18583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18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30416" y="2868742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990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08305" y="2582356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232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698748" y="1339169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22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88CBA4-8767-6EB4-A5B9-B4A0189E7B24}"/>
              </a:ext>
            </a:extLst>
          </p:cNvPr>
          <p:cNvSpPr/>
          <p:nvPr/>
        </p:nvSpPr>
        <p:spPr bwMode="auto">
          <a:xfrm>
            <a:off x="625366" y="2818738"/>
            <a:ext cx="10592873" cy="3183049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evaluates to non zero (true) 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then (b == 3) is not tested</a:t>
            </a:r>
          </a:p>
          <a:p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 (b == 3)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 // c short circuit </a:t>
            </a:r>
            <a:endParaRPr lang="en-US" sz="2200" i="1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x / 2;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(x == 0) {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return 0; 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330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PA7/PA8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58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3540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9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2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740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5230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78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08828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/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78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29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71055</TotalTime>
  <Words>33360</Words>
  <Application>Microsoft Macintosh PowerPoint</Application>
  <PresentationFormat>Widescreen</PresentationFormat>
  <Paragraphs>7555</Paragraphs>
  <Slides>213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213</vt:i4>
      </vt:variant>
    </vt:vector>
  </HeadingPairs>
  <TitlesOfParts>
    <vt:vector size="228" baseType="lpstr">
      <vt:lpstr>ＭＳ Ｐゴシック</vt:lpstr>
      <vt:lpstr>Arial</vt:lpstr>
      <vt:lpstr>Arial Regular</vt:lpstr>
      <vt:lpstr>Calibri</vt:lpstr>
      <vt:lpstr>Cambria Math</vt:lpstr>
      <vt:lpstr>CMU Bright</vt:lpstr>
      <vt:lpstr>Consolas</vt:lpstr>
      <vt:lpstr>Courier New</vt:lpstr>
      <vt:lpstr>Menlo</vt:lpstr>
      <vt:lpstr>Roboto</vt:lpstr>
      <vt:lpstr>Roboto Regular</vt:lpstr>
      <vt:lpstr>Symbol</vt:lpstr>
      <vt:lpstr>Times</vt:lpstr>
      <vt:lpstr>Times New Roman</vt:lpstr>
      <vt:lpstr>Theme1</vt:lpstr>
      <vt:lpstr>PowerPoint Presentation</vt:lpstr>
      <vt:lpstr>PowerPoint Presentation</vt:lpstr>
      <vt:lpstr>PowerPoint Presentation</vt:lpstr>
      <vt:lpstr>Memory Triangle: Hardware Cost/Performance/Capacity Tiers</vt:lpstr>
      <vt:lpstr>Variables in C</vt:lpstr>
      <vt:lpstr>Example:  Block scope (local) static storage duration variables</vt:lpstr>
      <vt:lpstr>Conditional Statements (if, while, do...while, for)</vt:lpstr>
      <vt:lpstr>Program Flow – Short Circuit or Minimal Evaluation</vt:lpstr>
      <vt:lpstr>Program Flow – Short Circuit or Minimal Evaluation</vt:lpstr>
      <vt:lpstr>Address and Pointers</vt:lpstr>
      <vt:lpstr>Each use of a * operator results in one additional read : both sides</vt:lpstr>
      <vt:lpstr>Double Indirection: Lside</vt:lpstr>
      <vt:lpstr>Double Indirection: Rside</vt:lpstr>
      <vt:lpstr>Variables in Memory: Size and Address</vt:lpstr>
      <vt:lpstr>sizeof(): Variable Size (number of bytes) Operator</vt:lpstr>
      <vt:lpstr>Accessing Arrays Using Indexing</vt:lpstr>
      <vt:lpstr>How many elements are in an array?</vt:lpstr>
      <vt:lpstr>Pointers and Arrays - 1</vt:lpstr>
      <vt:lpstr>C Strings - 1</vt:lpstr>
      <vt:lpstr>Output Parameters (Mimics Call by Reference)</vt:lpstr>
      <vt:lpstr>Array Parameters: Call-By-Value or Call-By-Reference?</vt:lpstr>
      <vt:lpstr>Arrays As Parameters, Approach 1: Pass the size</vt:lpstr>
      <vt:lpstr>Arrays As Parameters, Approach 2: Use a sentinel element</vt:lpstr>
      <vt:lpstr>Returning a Pointer To a Local Variable (Dangling Pointer) </vt:lpstr>
      <vt:lpstr>String Literals, Mutable and Immutable arrays - 1</vt:lpstr>
      <vt:lpstr>main() Command line arguments: argc, argv</vt:lpstr>
      <vt:lpstr>Accessing argv char at a time</vt:lpstr>
      <vt:lpstr>Process Memory Under Linux</vt:lpstr>
      <vt:lpstr>The Heap Memory Segment</vt:lpstr>
      <vt:lpstr>Heap Dynamic Memory Allocation Library Functions</vt:lpstr>
      <vt:lpstr>Use of Malloc</vt:lpstr>
      <vt:lpstr>Calloc()</vt:lpstr>
      <vt:lpstr>Using and Freeing Heap Memory </vt:lpstr>
      <vt:lpstr>Mis-Use of Free() - 1</vt:lpstr>
      <vt:lpstr>Mis-Use of Free() - 2</vt:lpstr>
      <vt:lpstr>More Dangling Pointers: Continuing to use "freed" memory</vt:lpstr>
      <vt:lpstr>strdup(): Allocate Space and Copy a String</vt:lpstr>
      <vt:lpstr>Heap Memory "Leaks"</vt:lpstr>
      <vt:lpstr>Introduction to Structs – An Aggregate Data Type</vt:lpstr>
      <vt:lpstr>Creating a Node &amp; Inserting it at the Front of the List</vt:lpstr>
      <vt:lpstr>Creating a Node &amp; Inserting it at the End of the List</vt:lpstr>
      <vt:lpstr>"Dumping" the Linked List  "walk the list from head to tail"</vt:lpstr>
      <vt:lpstr>Allocating an empty Hash Table Good use for calloc() to initialize all entries with NULL</vt:lpstr>
      <vt:lpstr>32-Bit Arm - Registers</vt:lpstr>
      <vt:lpstr>Using Arm-32  Registers</vt:lpstr>
      <vt:lpstr>32-Bit Arm - Registers</vt:lpstr>
      <vt:lpstr>How to Access Memory?</vt:lpstr>
      <vt:lpstr>32-Bit Arm is a Load/Store Architecture</vt:lpstr>
      <vt:lpstr>mov – Copies Register Content between registers</vt:lpstr>
      <vt:lpstr>add/sub – Add or Subtract two integers</vt:lpstr>
      <vt:lpstr>Line Layout in an Arm Assembly Source</vt:lpstr>
      <vt:lpstr>Labels in Arm Assembly - 2</vt:lpstr>
      <vt:lpstr>Unconditional Branching –   Forces Execution to Continue at a Specified Label (goto)</vt:lpstr>
      <vt:lpstr>Anatomy of a Conditional Branch: If statement</vt:lpstr>
      <vt:lpstr>cmp/cmm – Making Conditional Tests</vt:lpstr>
      <vt:lpstr>Conditional Tests: Implementing ARM Branch guards</vt:lpstr>
      <vt:lpstr>Program Flow:  Simple If statement, No Else</vt:lpstr>
      <vt:lpstr>Branch Guard "Adjustment" Table Preserving C Block Order In Assembly</vt:lpstr>
      <vt:lpstr>Arm Conditional Branching Simple IF no else</vt:lpstr>
      <vt:lpstr>Program Flow: If with an  Else</vt:lpstr>
      <vt:lpstr>Review – Short Circuit or Minimal Evaluation</vt:lpstr>
      <vt:lpstr>Program Flow – If statements &amp;&amp; compound tests - 1</vt:lpstr>
      <vt:lpstr>Program Flow – If statements &amp;&amp; compound tests - 2</vt:lpstr>
      <vt:lpstr>Program Flow – If statements &amp;&amp; compound tests - 3</vt:lpstr>
      <vt:lpstr>Program Flow – If statements || compound tests - 1</vt:lpstr>
      <vt:lpstr>Program Flow – If statements || compound tests - 2</vt:lpstr>
      <vt:lpstr>Program Flow – If statements || compound tests - 3</vt:lpstr>
      <vt:lpstr>Program Flow – Pre-test and Post-test Loop Guards</vt:lpstr>
      <vt:lpstr>Pre-Test Guards - While Loop</vt:lpstr>
      <vt:lpstr>Pre-Test Guards - While Loop</vt:lpstr>
      <vt:lpstr>Post-Test Guards – Do While Loop</vt:lpstr>
      <vt:lpstr>Post-Test Guards – Do While Loop</vt:lpstr>
      <vt:lpstr>Program Flow – Counting (For) Loop Version 1</vt:lpstr>
      <vt:lpstr>Program Flow – Counting (For) Loop – Version 2</vt:lpstr>
      <vt:lpstr>Nested loops</vt:lpstr>
      <vt:lpstr>What is a Bitwise Operation?</vt:lpstr>
      <vt:lpstr>Bitwise (Bit to Bit) Operators in C</vt:lpstr>
      <vt:lpstr>Bitwise Not (vs Boolean Not)</vt:lpstr>
      <vt:lpstr>MVN (not)</vt:lpstr>
      <vt:lpstr>mvn – Copies NOT (~)</vt:lpstr>
      <vt:lpstr>Bitwise Instructions</vt:lpstr>
      <vt:lpstr>Bitwise versus C Boolean Operators</vt:lpstr>
      <vt:lpstr>The act (operation) of Masking</vt:lpstr>
      <vt:lpstr>Mask on</vt:lpstr>
      <vt:lpstr>Mask off</vt:lpstr>
      <vt:lpstr>Extracting (Isolate) a Field of Bits with a mask</vt:lpstr>
      <vt:lpstr>Finding if a bit is set</vt:lpstr>
      <vt:lpstr>Even/Odd</vt:lpstr>
      <vt:lpstr>MOD %&lt;power of 2&gt;</vt:lpstr>
      <vt:lpstr>Flipping bits: bit toggle Used in PA7/PA8</vt:lpstr>
      <vt:lpstr>Unsigned Integers (positive numbers) with Fixed # of Bits</vt:lpstr>
      <vt:lpstr>Problem: How to Encode Both Positive and Negative Integers</vt:lpstr>
      <vt:lpstr>Two’s Complement: The MSB Has a Negative Weight</vt:lpstr>
      <vt:lpstr>2's Complement Signed Integer Method</vt:lpstr>
      <vt:lpstr>Sign Extension (how type promotion works)</vt:lpstr>
      <vt:lpstr>Example: Two’s Complement Sign or bit Extension - 1</vt:lpstr>
      <vt:lpstr>Example: Two’s Complement Sign or bit Extension -2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Byte Addressable Memory Shown as 32-bit words</vt:lpstr>
      <vt:lpstr>Bit Shifting ARM and C Equivalents</vt:lpstr>
      <vt:lpstr>Shift Operations in C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Assembly Source File to Executable to Linux Memory</vt:lpstr>
      <vt:lpstr>Creating Segments, Definitions In Assembly Source</vt:lpstr>
      <vt:lpstr>Assembly Source File Template</vt:lpstr>
      <vt:lpstr>ARM Assembly Source File: Header and Footer</vt:lpstr>
      <vt:lpstr>Assembler Directives: .equ and .equiv</vt:lpstr>
      <vt:lpstr>Example: Assembler Directive and Instructions</vt:lpstr>
      <vt:lpstr>Function Header and Footer Assembler Directives</vt:lpstr>
      <vt:lpstr>Function Template</vt:lpstr>
      <vt:lpstr>Preview: Return Value and Passing Parameters to Functions (Four parameters or less)</vt:lpstr>
      <vt:lpstr>Assembler Directives: Label Scope Control (Normal Labels only)</vt:lpstr>
      <vt:lpstr>Preview: Writing an ARM32 function</vt:lpstr>
      <vt:lpstr>Load/Store: Register Base Addressing</vt:lpstr>
      <vt:lpstr>Example Base Register Addressing Load – Modify – Store</vt:lpstr>
      <vt:lpstr>Load/Store: Register Base Addressing + Immediate</vt:lpstr>
      <vt:lpstr>LDR/STR – Base Register + Immediate Offset Addressing</vt:lpstr>
      <vt:lpstr>ldr/str Register Base + Immediate Offset Addressing </vt:lpstr>
      <vt:lpstr>Loading and Storing: Variations List</vt:lpstr>
      <vt:lpstr>Loading 32-bit Registers From Memory, 32-bit</vt:lpstr>
      <vt:lpstr>Loading 32-bit Registers From Memory, 16-bit</vt:lpstr>
      <vt:lpstr>Loading 32-bit Registers From Memory, 16-bit</vt:lpstr>
      <vt:lpstr>Loading 32-bit Registers From Memory, 16-bit Signed</vt:lpstr>
      <vt:lpstr>Loading 32-bit Registers From Memory, 16-bit Unsigned</vt:lpstr>
      <vt:lpstr>Loading 32-bit Registers From Memory, 8-bit</vt:lpstr>
      <vt:lpstr>Loading 32-bit Registers From Memory, 8-bit</vt:lpstr>
      <vt:lpstr>Loading 32-bit Registers From Memory, 8-bit Signed</vt:lpstr>
      <vt:lpstr>Loading 32-bit Registers From Memory, 8-bit Signed</vt:lpstr>
      <vt:lpstr>Storing 32-bit Registers To Memory, 32-bit</vt:lpstr>
      <vt:lpstr>Storing 32-bit Registers To Memory, 16-bit</vt:lpstr>
      <vt:lpstr>Storing 32-bit Registers To Memory, 8-bit</vt:lpstr>
      <vt:lpstr>Storing 32-bit Registers To Memory, 8-bit – Storing different byte</vt:lpstr>
      <vt:lpstr>ldr/str practice - 1</vt:lpstr>
      <vt:lpstr>ldr/str practice - 2</vt:lpstr>
      <vt:lpstr>using ldr/str: array copy</vt:lpstr>
      <vt:lpstr>Base Register version</vt:lpstr>
      <vt:lpstr>Load/Store: Register Base Addressing + Register Offset</vt:lpstr>
      <vt:lpstr>ldr/str Base Register + Register Offset Addressing </vt:lpstr>
      <vt:lpstr>ldr/str practice - 3</vt:lpstr>
      <vt:lpstr>ldr/str practice - 4</vt:lpstr>
      <vt:lpstr>Base Register + Register Offset Version</vt:lpstr>
      <vt:lpstr>Base Register + Register Offset With chars</vt:lpstr>
      <vt:lpstr>Reference: Addressing Mode Summary for use in CSE30</vt:lpstr>
      <vt:lpstr>Base Register Addressing + Offset register</vt:lpstr>
      <vt:lpstr>Base Register + Offset register</vt:lpstr>
      <vt:lpstr>What is the conceptual difference between .bss and .data?</vt:lpstr>
      <vt:lpstr>Variable Alignment In .data, .bss and .section .rodata</vt:lpstr>
      <vt:lpstr>Defining Static Variables: Allocation and Initialization</vt:lpstr>
      <vt:lpstr>Loading Static variables into a register</vt:lpstr>
      <vt:lpstr>Stack Segment: Support of Functions</vt:lpstr>
      <vt:lpstr>Stack types</vt:lpstr>
      <vt:lpstr>Ghost of Stack Frames Past…..</vt:lpstr>
      <vt:lpstr>Function Calls</vt:lpstr>
      <vt:lpstr>Function Call Return</vt:lpstr>
      <vt:lpstr>Understanding bl and bx - 1</vt:lpstr>
      <vt:lpstr>Understanding bl and bx - 2</vt:lpstr>
      <vt:lpstr>Understanding bl and blx - 3</vt:lpstr>
      <vt:lpstr>Preserving and Restoring Registers on the stack - 1</vt:lpstr>
      <vt:lpstr>Preserving and Restoring Registers on the Stack - 2 </vt:lpstr>
      <vt:lpstr>push: Multiple Register Save to the stack</vt:lpstr>
      <vt:lpstr>pop: Multiple Register Restore from the stack</vt:lpstr>
      <vt:lpstr>Registers: Rules For Use</vt:lpstr>
      <vt:lpstr>Return Value and Passing Parameters to Functions (Four parameters or less)</vt:lpstr>
      <vt:lpstr>Return Value and Passing Parameters to Functions (Four parameters or less)</vt:lpstr>
      <vt:lpstr>What it means to be a Temporary/argument register </vt:lpstr>
      <vt:lpstr>Preserved Registers</vt:lpstr>
      <vt:lpstr>Minimum Stack Frame (Arm Arch32 Procedure Call Standards)</vt:lpstr>
      <vt:lpstr>By following the saved fp, you can find each stack frame</vt:lpstr>
      <vt:lpstr>Minimum Stack Frame (Arm Arch32 Procedure Call Standards)</vt:lpstr>
      <vt:lpstr>Function Prologue: Allocating the Stack Frame -1</vt:lpstr>
      <vt:lpstr>Function Prologue: Allocating the Stack Frame - 2</vt:lpstr>
      <vt:lpstr>Function Epilogue: Deallocating the Stack Frame - 1</vt:lpstr>
      <vt:lpstr>Why You must  move SP before POP in the Epilogue</vt:lpstr>
      <vt:lpstr>Function Epilogue: Deallocating the Stack Frame</vt:lpstr>
      <vt:lpstr>How to Set FP</vt:lpstr>
      <vt:lpstr>Reference Table: Global Variable access </vt:lpstr>
      <vt:lpstr>Passing global variables as a parameter: fprintf()</vt:lpstr>
      <vt:lpstr>Putchar/getchar:  The while loop</vt:lpstr>
      <vt:lpstr>Accessing Pointers (argv) in ARM assembly</vt:lpstr>
      <vt:lpstr>Accessing Pointers (argv) in ARM assembly</vt:lpstr>
      <vt:lpstr>Allocating Space For Locals on the Stack</vt:lpstr>
      <vt:lpstr>Local Variables on the stack</vt:lpstr>
      <vt:lpstr>Accessing Stack Variables: Introduction</vt:lpstr>
      <vt:lpstr>Stack Frame Design – Local Variables</vt:lpstr>
      <vt:lpstr>Stack Variables: Padding</vt:lpstr>
      <vt:lpstr>Accessing Stack Variables, the hard way</vt:lpstr>
      <vt:lpstr>Best Practice: Assembler Generated FP Distance Table</vt:lpstr>
      <vt:lpstr>Best Practice: Assembler Generated FP Distance Table</vt:lpstr>
      <vt:lpstr>Initializing and Accessing Stack variables</vt:lpstr>
      <vt:lpstr>Stack Frame Design Practice</vt:lpstr>
      <vt:lpstr>Working with Pointers on the stack</vt:lpstr>
      <vt:lpstr>Working with Pointers on the stack</vt:lpstr>
      <vt:lpstr>Working with Pointers on the stack</vt:lpstr>
      <vt:lpstr>Working with Pointers on the stack</vt:lpstr>
      <vt:lpstr>Working with Pointers on the stack</vt:lpstr>
      <vt:lpstr>Passing More Than Four Arguments – At the point of Call</vt:lpstr>
      <vt:lpstr>Passing More Than Four Arguments – At the point of Call</vt:lpstr>
      <vt:lpstr>Passing More Than Four Arguments – At the point of Call</vt:lpstr>
      <vt:lpstr>Calling Function Stack Frame: Pass ARG 5 and higher</vt:lpstr>
      <vt:lpstr>Called Function: Retrieving Args From the Stack</vt:lpstr>
      <vt:lpstr>Called Function: Retrieving Args From the Stack</vt:lpstr>
      <vt:lpstr>Example: Passing Stack Args,  Calling Function</vt:lpstr>
      <vt:lpstr>Example: Passing Stack Args,  Calling Function</vt:lpstr>
      <vt:lpstr>Example: Passing Stack Args,  Calling Function</vt:lpstr>
      <vt:lpstr>Example: Passing Stack Args,  Called Function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3028</cp:revision>
  <cp:lastPrinted>2022-12-09T05:30:18Z</cp:lastPrinted>
  <dcterms:created xsi:type="dcterms:W3CDTF">2018-10-05T16:35:28Z</dcterms:created>
  <dcterms:modified xsi:type="dcterms:W3CDTF">2024-06-06T04:44:31Z</dcterms:modified>
  <cp:category/>
</cp:coreProperties>
</file>